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Default Extension="doc" ContentType="application/msword"/>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layout2.xml" ContentType="application/vnd.openxmlformats-officedocument.drawingml.diagramLayout+xml"/>
  <Override PartName="/ppt/slides/slide89.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rawings/legacyDiagramText1.bin" ContentType="application/vnd.ms-office.legacyDiagramText"/>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xls" ContentType="application/vnd.ms-exce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Default Extension="pptx" ContentType="application/vnd.openxmlformats-officedocument.presentationml.presentation"/>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slides/slide79.xml" ContentType="application/vnd.openxmlformats-officedocument.presentationml.slide+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rawings/legacyDiagramText2.bin" ContentType="application/vnd.ms-office.legacyDiagramText"/>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diagrams/data5.xml" ContentType="application/vnd.openxmlformats-officedocument.drawingml.diagramData+xml"/>
  <Override PartName="/ppt/slides/slide98.xml" ContentType="application/vnd.openxmlformats-officedocument.presentationml.slide+xml"/>
  <Override PartName="/ppt/notesSlides/notesSlide6.xml" ContentType="application/vnd.openxmlformats-officedocument.presentationml.notesSlide+xml"/>
  <Override PartName="/ppt/diagrams/drawing6.xml" ContentType="application/vnd.ms-office.drawingml.diagramDrawing+xml"/>
  <Override PartName="/ppt/legacyDocTextInfo.bin" ContentType="application/vnd.ms-office.legacyDocTextInfo"/>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drawings/legacyDiagramText3.bin" ContentType="application/vnd.ms-office.legacyDiagramText"/>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slides/slide29.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1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9"/>
  </p:notesMasterIdLst>
  <p:handoutMasterIdLst>
    <p:handoutMasterId r:id="rId110"/>
  </p:handoutMasterIdLst>
  <p:sldIdLst>
    <p:sldId id="257" r:id="rId2"/>
    <p:sldId id="258" r:id="rId3"/>
    <p:sldId id="266" r:id="rId4"/>
    <p:sldId id="263" r:id="rId5"/>
    <p:sldId id="364" r:id="rId6"/>
    <p:sldId id="365" r:id="rId7"/>
    <p:sldId id="260" r:id="rId8"/>
    <p:sldId id="261" r:id="rId9"/>
    <p:sldId id="259" r:id="rId10"/>
    <p:sldId id="265" r:id="rId11"/>
    <p:sldId id="269" r:id="rId12"/>
    <p:sldId id="355" r:id="rId13"/>
    <p:sldId id="270" r:id="rId14"/>
    <p:sldId id="267" r:id="rId15"/>
    <p:sldId id="268" r:id="rId16"/>
    <p:sldId id="271" r:id="rId17"/>
    <p:sldId id="272" r:id="rId18"/>
    <p:sldId id="278" r:id="rId19"/>
    <p:sldId id="279" r:id="rId20"/>
    <p:sldId id="277" r:id="rId21"/>
    <p:sldId id="280" r:id="rId22"/>
    <p:sldId id="281" r:id="rId23"/>
    <p:sldId id="282" r:id="rId24"/>
    <p:sldId id="284" r:id="rId25"/>
    <p:sldId id="287" r:id="rId26"/>
    <p:sldId id="288" r:id="rId27"/>
    <p:sldId id="283" r:id="rId28"/>
    <p:sldId id="285" r:id="rId29"/>
    <p:sldId id="316" r:id="rId30"/>
    <p:sldId id="286" r:id="rId31"/>
    <p:sldId id="289" r:id="rId32"/>
    <p:sldId id="344" r:id="rId33"/>
    <p:sldId id="345" r:id="rId34"/>
    <p:sldId id="290" r:id="rId35"/>
    <p:sldId id="291" r:id="rId36"/>
    <p:sldId id="292" r:id="rId37"/>
    <p:sldId id="293" r:id="rId38"/>
    <p:sldId id="294" r:id="rId39"/>
    <p:sldId id="295" r:id="rId40"/>
    <p:sldId id="296" r:id="rId41"/>
    <p:sldId id="273" r:id="rId42"/>
    <p:sldId id="275" r:id="rId43"/>
    <p:sldId id="274" r:id="rId44"/>
    <p:sldId id="297" r:id="rId45"/>
    <p:sldId id="276" r:id="rId46"/>
    <p:sldId id="305" r:id="rId47"/>
    <p:sldId id="304" r:id="rId48"/>
    <p:sldId id="306" r:id="rId49"/>
    <p:sldId id="307" r:id="rId50"/>
    <p:sldId id="308" r:id="rId51"/>
    <p:sldId id="309" r:id="rId52"/>
    <p:sldId id="310" r:id="rId53"/>
    <p:sldId id="349" r:id="rId54"/>
    <p:sldId id="348" r:id="rId55"/>
    <p:sldId id="346" r:id="rId56"/>
    <p:sldId id="347" r:id="rId57"/>
    <p:sldId id="350" r:id="rId58"/>
    <p:sldId id="351" r:id="rId59"/>
    <p:sldId id="352" r:id="rId60"/>
    <p:sldId id="353" r:id="rId61"/>
    <p:sldId id="356" r:id="rId62"/>
    <p:sldId id="357" r:id="rId63"/>
    <p:sldId id="358" r:id="rId64"/>
    <p:sldId id="311" r:id="rId65"/>
    <p:sldId id="301" r:id="rId66"/>
    <p:sldId id="300" r:id="rId67"/>
    <p:sldId id="302" r:id="rId68"/>
    <p:sldId id="312" r:id="rId69"/>
    <p:sldId id="298" r:id="rId70"/>
    <p:sldId id="299" r:id="rId71"/>
    <p:sldId id="303" r:id="rId72"/>
    <p:sldId id="313" r:id="rId73"/>
    <p:sldId id="354" r:id="rId74"/>
    <p:sldId id="362" r:id="rId75"/>
    <p:sldId id="363" r:id="rId76"/>
    <p:sldId id="359" r:id="rId77"/>
    <p:sldId id="360" r:id="rId78"/>
    <p:sldId id="361" r:id="rId79"/>
    <p:sldId id="314" r:id="rId80"/>
    <p:sldId id="366" r:id="rId81"/>
    <p:sldId id="315" r:id="rId82"/>
    <p:sldId id="317" r:id="rId83"/>
    <p:sldId id="318" r:id="rId84"/>
    <p:sldId id="319" r:id="rId85"/>
    <p:sldId id="320" r:id="rId86"/>
    <p:sldId id="321" r:id="rId87"/>
    <p:sldId id="322" r:id="rId88"/>
    <p:sldId id="323" r:id="rId89"/>
    <p:sldId id="324" r:id="rId90"/>
    <p:sldId id="325" r:id="rId91"/>
    <p:sldId id="326" r:id="rId92"/>
    <p:sldId id="327" r:id="rId93"/>
    <p:sldId id="328" r:id="rId94"/>
    <p:sldId id="329" r:id="rId95"/>
    <p:sldId id="330" r:id="rId96"/>
    <p:sldId id="331" r:id="rId97"/>
    <p:sldId id="332" r:id="rId98"/>
    <p:sldId id="333" r:id="rId99"/>
    <p:sldId id="334" r:id="rId100"/>
    <p:sldId id="335" r:id="rId101"/>
    <p:sldId id="336" r:id="rId102"/>
    <p:sldId id="337" r:id="rId103"/>
    <p:sldId id="339" r:id="rId104"/>
    <p:sldId id="338" r:id="rId105"/>
    <p:sldId id="340" r:id="rId106"/>
    <p:sldId id="341" r:id="rId107"/>
    <p:sldId id="342" r:id="rId108"/>
  </p:sldIdLst>
  <p:sldSz cx="9144000" cy="6858000" type="screen4x3"/>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0662" autoAdjust="0"/>
    <p:restoredTop sz="94660"/>
  </p:normalViewPr>
  <p:slideViewPr>
    <p:cSldViewPr>
      <p:cViewPr varScale="1">
        <p:scale>
          <a:sx n="95" d="100"/>
          <a:sy n="95" d="100"/>
        </p:scale>
        <p:origin x="-240"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0642"/>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handoutMaster" Target="handoutMasters/handoutMaster1.xml"/><Relationship Id="rId115" Type="http://schemas.microsoft.com/office/2006/relationships/legacyDocTextInfo" Target="legacyDocTextInfo.bin"/><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notesMaster" Target="notesMasters/notesMaster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5.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6.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CA6665-B009-4685-8348-D6FBA3FA884A}" type="doc">
      <dgm:prSet loTypeId="urn:microsoft.com/office/officeart/2005/8/layout/process3" loCatId="process" qsTypeId="urn:microsoft.com/office/officeart/2005/8/quickstyle/3d2" qsCatId="3D" csTypeId="urn:microsoft.com/office/officeart/2005/8/colors/colorful1" csCatId="colorful" phldr="1"/>
      <dgm:spPr/>
      <dgm:t>
        <a:bodyPr/>
        <a:lstStyle/>
        <a:p>
          <a:endParaRPr lang="en-US"/>
        </a:p>
      </dgm:t>
    </dgm:pt>
    <dgm:pt modelId="{0E922293-9716-456B-A328-3963E30BC127}">
      <dgm:prSet phldrT="[Text]"/>
      <dgm:spPr/>
      <dgm:t>
        <a:bodyPr/>
        <a:lstStyle/>
        <a:p>
          <a:r>
            <a:rPr lang="en-US" b="1" dirty="0" smtClean="0">
              <a:solidFill>
                <a:schemeClr val="bg1"/>
              </a:solidFill>
              <a:effectLst>
                <a:outerShdw blurRad="38100" dist="38100" dir="2700000" algn="tl">
                  <a:srgbClr val="000000">
                    <a:alpha val="43137"/>
                  </a:srgbClr>
                </a:outerShdw>
              </a:effectLst>
            </a:rPr>
            <a:t>Discrepancy</a:t>
          </a:r>
          <a:endParaRPr lang="en-US" b="1" dirty="0">
            <a:solidFill>
              <a:schemeClr val="bg1"/>
            </a:solidFill>
            <a:effectLst>
              <a:outerShdw blurRad="38100" dist="38100" dir="2700000" algn="tl">
                <a:srgbClr val="000000">
                  <a:alpha val="43137"/>
                </a:srgbClr>
              </a:outerShdw>
            </a:effectLst>
          </a:endParaRPr>
        </a:p>
      </dgm:t>
    </dgm:pt>
    <dgm:pt modelId="{B0FCE606-0AC4-4031-9C63-578228304717}" type="parTrans" cxnId="{71A37B03-7C4E-49E9-A492-C3160C47C4B4}">
      <dgm:prSet/>
      <dgm:spPr/>
      <dgm:t>
        <a:bodyPr/>
        <a:lstStyle/>
        <a:p>
          <a:endParaRPr lang="en-US"/>
        </a:p>
      </dgm:t>
    </dgm:pt>
    <dgm:pt modelId="{F339577B-2B37-4B7D-B8F9-30D117256EAB}" type="sibTrans" cxnId="{71A37B03-7C4E-49E9-A492-C3160C47C4B4}">
      <dgm:prSet/>
      <dgm:spPr/>
      <dgm:t>
        <a:bodyPr/>
        <a:lstStyle/>
        <a:p>
          <a:r>
            <a:rPr lang="en-US" b="1" dirty="0" smtClean="0">
              <a:solidFill>
                <a:schemeClr val="tx1"/>
              </a:solidFill>
            </a:rPr>
            <a:t>+</a:t>
          </a:r>
          <a:endParaRPr lang="en-US" b="1" dirty="0">
            <a:solidFill>
              <a:schemeClr val="tx1"/>
            </a:solidFill>
          </a:endParaRPr>
        </a:p>
      </dgm:t>
    </dgm:pt>
    <dgm:pt modelId="{44B030AC-1E49-4CBB-83E9-7B13F0A9390E}">
      <dgm:prSet phldrT="[Text]"/>
      <dgm:spPr/>
      <dgm:t>
        <a:bodyPr/>
        <a:lstStyle/>
        <a:p>
          <a:r>
            <a:rPr lang="en-US" b="1" dirty="0" smtClean="0">
              <a:solidFill>
                <a:schemeClr val="bg1"/>
              </a:solidFill>
              <a:effectLst>
                <a:outerShdw blurRad="38100" dist="38100" dir="2700000" algn="tl">
                  <a:srgbClr val="000000">
                    <a:alpha val="43137"/>
                  </a:srgbClr>
                </a:outerShdw>
              </a:effectLst>
            </a:rPr>
            <a:t>Educational Progress</a:t>
          </a:r>
          <a:endParaRPr lang="en-US" b="1" dirty="0">
            <a:solidFill>
              <a:schemeClr val="bg1"/>
            </a:solidFill>
            <a:effectLst>
              <a:outerShdw blurRad="38100" dist="38100" dir="2700000" algn="tl">
                <a:srgbClr val="000000">
                  <a:alpha val="43137"/>
                </a:srgbClr>
              </a:outerShdw>
            </a:effectLst>
          </a:endParaRPr>
        </a:p>
      </dgm:t>
    </dgm:pt>
    <dgm:pt modelId="{87BCA279-02F1-4679-BE99-540F14E0EDDD}" type="parTrans" cxnId="{9BB5CBD7-FFAB-405F-9173-874F04023674}">
      <dgm:prSet/>
      <dgm:spPr/>
      <dgm:t>
        <a:bodyPr/>
        <a:lstStyle/>
        <a:p>
          <a:endParaRPr lang="en-US"/>
        </a:p>
      </dgm:t>
    </dgm:pt>
    <dgm:pt modelId="{1CBB5306-B252-4794-AECE-FEDCC0965D82}" type="sibTrans" cxnId="{9BB5CBD7-FFAB-405F-9173-874F04023674}">
      <dgm:prSet/>
      <dgm:spPr/>
      <dgm:t>
        <a:bodyPr/>
        <a:lstStyle/>
        <a:p>
          <a:r>
            <a:rPr lang="en-US" b="1" dirty="0" smtClean="0">
              <a:solidFill>
                <a:schemeClr val="tx1"/>
              </a:solidFill>
            </a:rPr>
            <a:t>+</a:t>
          </a:r>
          <a:endParaRPr lang="en-US" b="1" dirty="0">
            <a:solidFill>
              <a:schemeClr val="tx1"/>
            </a:solidFill>
          </a:endParaRPr>
        </a:p>
      </dgm:t>
    </dgm:pt>
    <dgm:pt modelId="{B594FD92-743D-47A9-8F5D-E1CAAF83B7E4}">
      <dgm:prSet phldrT="[Text]"/>
      <dgm:spPr/>
      <dgm:t>
        <a:bodyPr/>
        <a:lstStyle/>
        <a:p>
          <a:r>
            <a:rPr lang="en-US" dirty="0" smtClean="0">
              <a:ea typeface="ヒラギノ角ゴ Pro W3" pitchFamily="32" charset="-128"/>
              <a:sym typeface="Gill Sans" pitchFamily="32" charset="0"/>
            </a:rPr>
            <a:t>Tells us what accelerates learning            ( When does student rate of improvement accelerate?)</a:t>
          </a:r>
          <a:endParaRPr lang="en-US" dirty="0"/>
        </a:p>
      </dgm:t>
    </dgm:pt>
    <dgm:pt modelId="{509A55D7-9E2A-45BE-8AA9-8D3A10B29DEE}" type="parTrans" cxnId="{0510035E-7ED0-4C57-AF4D-B2B427E3F205}">
      <dgm:prSet/>
      <dgm:spPr/>
      <dgm:t>
        <a:bodyPr/>
        <a:lstStyle/>
        <a:p>
          <a:endParaRPr lang="en-US"/>
        </a:p>
      </dgm:t>
    </dgm:pt>
    <dgm:pt modelId="{0CF2027D-03DF-44E4-A9E5-DDF07594DFC1}" type="sibTrans" cxnId="{0510035E-7ED0-4C57-AF4D-B2B427E3F205}">
      <dgm:prSet/>
      <dgm:spPr/>
      <dgm:t>
        <a:bodyPr/>
        <a:lstStyle/>
        <a:p>
          <a:endParaRPr lang="en-US"/>
        </a:p>
      </dgm:t>
    </dgm:pt>
    <dgm:pt modelId="{649AF245-5A86-40DE-8B2F-424982531F19}">
      <dgm:prSet phldrT="[Text]"/>
      <dgm:spPr/>
      <dgm:t>
        <a:bodyPr/>
        <a:lstStyle/>
        <a:p>
          <a:r>
            <a:rPr lang="en-US" b="1" dirty="0" smtClean="0">
              <a:solidFill>
                <a:schemeClr val="bg1"/>
              </a:solidFill>
              <a:effectLst>
                <a:outerShdw blurRad="38100" dist="38100" dir="2700000" algn="tl">
                  <a:srgbClr val="000000">
                    <a:alpha val="43137"/>
                  </a:srgbClr>
                </a:outerShdw>
              </a:effectLst>
            </a:rPr>
            <a:t>Instructional Need</a:t>
          </a:r>
          <a:endParaRPr lang="en-US" b="1" dirty="0">
            <a:solidFill>
              <a:schemeClr val="bg1"/>
            </a:solidFill>
            <a:effectLst>
              <a:outerShdw blurRad="38100" dist="38100" dir="2700000" algn="tl">
                <a:srgbClr val="000000">
                  <a:alpha val="43137"/>
                </a:srgbClr>
              </a:outerShdw>
            </a:effectLst>
          </a:endParaRPr>
        </a:p>
      </dgm:t>
    </dgm:pt>
    <dgm:pt modelId="{0F324C55-4F4C-46A7-86F7-3DC842415CCC}" type="parTrans" cxnId="{356DD16A-7E44-4095-A5F2-4C1DA7475F83}">
      <dgm:prSet/>
      <dgm:spPr/>
      <dgm:t>
        <a:bodyPr/>
        <a:lstStyle/>
        <a:p>
          <a:endParaRPr lang="en-US"/>
        </a:p>
      </dgm:t>
    </dgm:pt>
    <dgm:pt modelId="{4533F9D5-CE05-40F2-85D5-4A2667457751}" type="sibTrans" cxnId="{356DD16A-7E44-4095-A5F2-4C1DA7475F83}">
      <dgm:prSet/>
      <dgm:spPr/>
      <dgm:t>
        <a:bodyPr/>
        <a:lstStyle/>
        <a:p>
          <a:endParaRPr lang="en-US"/>
        </a:p>
      </dgm:t>
    </dgm:pt>
    <dgm:pt modelId="{DCEEABB7-5676-4812-A02B-AE099AD49793}">
      <dgm:prSet phldrT="[Text]"/>
      <dgm:spPr/>
      <dgm:t>
        <a:bodyPr/>
        <a:lstStyle/>
        <a:p>
          <a:r>
            <a:rPr lang="en-US" dirty="0" smtClean="0">
              <a:ea typeface="ヒラギノ角ゴ Pro W3" pitchFamily="32" charset="-128"/>
              <a:sym typeface="Gill Sans" pitchFamily="32" charset="0"/>
            </a:rPr>
            <a:t>Tells us what and how to teach.</a:t>
          </a:r>
          <a:endParaRPr lang="en-US" dirty="0"/>
        </a:p>
      </dgm:t>
    </dgm:pt>
    <dgm:pt modelId="{4FE011D7-0A06-460E-B14D-A9CA1DCD2833}" type="parTrans" cxnId="{9185F98F-71AD-4F7A-A738-5099D03C4F32}">
      <dgm:prSet/>
      <dgm:spPr/>
      <dgm:t>
        <a:bodyPr/>
        <a:lstStyle/>
        <a:p>
          <a:endParaRPr lang="en-US"/>
        </a:p>
      </dgm:t>
    </dgm:pt>
    <dgm:pt modelId="{CD7A81C3-81C4-469D-A869-3A2D518F722A}" type="sibTrans" cxnId="{9185F98F-71AD-4F7A-A738-5099D03C4F32}">
      <dgm:prSet/>
      <dgm:spPr/>
      <dgm:t>
        <a:bodyPr/>
        <a:lstStyle/>
        <a:p>
          <a:endParaRPr lang="en-US"/>
        </a:p>
      </dgm:t>
    </dgm:pt>
    <dgm:pt modelId="{43EF9736-CBFA-4DFA-B6C3-44F591635FBE}">
      <dgm:prSet/>
      <dgm:spPr/>
      <dgm:t>
        <a:bodyPr/>
        <a:lstStyle/>
        <a:p>
          <a:r>
            <a:rPr lang="en-US" dirty="0" smtClean="0">
              <a:ea typeface="ヒラギノ角ゴ Pro W3" pitchFamily="32" charset="-128"/>
              <a:sym typeface="Gill Sans" pitchFamily="32" charset="0"/>
            </a:rPr>
            <a:t>Tells us how unique the student is compared to peers (How big is the gap between student and appropriate peer group?)</a:t>
          </a:r>
          <a:endParaRPr lang="en-US" dirty="0"/>
        </a:p>
      </dgm:t>
    </dgm:pt>
    <dgm:pt modelId="{2DC176B0-C97A-4DC2-B74C-362D5AF9E6A3}" type="parTrans" cxnId="{074D5033-6827-4F9D-ADC9-32C845C506DE}">
      <dgm:prSet/>
      <dgm:spPr/>
      <dgm:t>
        <a:bodyPr/>
        <a:lstStyle/>
        <a:p>
          <a:endParaRPr lang="en-US"/>
        </a:p>
      </dgm:t>
    </dgm:pt>
    <dgm:pt modelId="{E103F9D7-E3D9-460C-A2BD-A8FE17E53488}" type="sibTrans" cxnId="{074D5033-6827-4F9D-ADC9-32C845C506DE}">
      <dgm:prSet/>
      <dgm:spPr/>
      <dgm:t>
        <a:bodyPr/>
        <a:lstStyle/>
        <a:p>
          <a:endParaRPr lang="en-US"/>
        </a:p>
      </dgm:t>
    </dgm:pt>
    <dgm:pt modelId="{C8C45ADB-5AE2-4C06-AB6B-B5FB4499F374}" type="pres">
      <dgm:prSet presAssocID="{69CA6665-B009-4685-8348-D6FBA3FA884A}" presName="linearFlow" presStyleCnt="0">
        <dgm:presLayoutVars>
          <dgm:dir/>
          <dgm:animLvl val="lvl"/>
          <dgm:resizeHandles val="exact"/>
        </dgm:presLayoutVars>
      </dgm:prSet>
      <dgm:spPr/>
      <dgm:t>
        <a:bodyPr/>
        <a:lstStyle/>
        <a:p>
          <a:endParaRPr lang="en-US"/>
        </a:p>
      </dgm:t>
    </dgm:pt>
    <dgm:pt modelId="{C1DB259A-DEB7-4EFF-9B34-1F25BCF8EC06}" type="pres">
      <dgm:prSet presAssocID="{0E922293-9716-456B-A328-3963E30BC127}" presName="composite" presStyleCnt="0"/>
      <dgm:spPr/>
    </dgm:pt>
    <dgm:pt modelId="{4530AFFB-4480-4FF6-9EC6-0873C637E960}" type="pres">
      <dgm:prSet presAssocID="{0E922293-9716-456B-A328-3963E30BC127}" presName="parTx" presStyleLbl="node1" presStyleIdx="0" presStyleCnt="3">
        <dgm:presLayoutVars>
          <dgm:chMax val="0"/>
          <dgm:chPref val="0"/>
          <dgm:bulletEnabled val="1"/>
        </dgm:presLayoutVars>
      </dgm:prSet>
      <dgm:spPr/>
      <dgm:t>
        <a:bodyPr/>
        <a:lstStyle/>
        <a:p>
          <a:endParaRPr lang="en-US"/>
        </a:p>
      </dgm:t>
    </dgm:pt>
    <dgm:pt modelId="{3E26FA9E-DB0E-40F9-9DB6-964D057808E9}" type="pres">
      <dgm:prSet presAssocID="{0E922293-9716-456B-A328-3963E30BC127}" presName="parSh" presStyleLbl="node1" presStyleIdx="0" presStyleCnt="3"/>
      <dgm:spPr/>
      <dgm:t>
        <a:bodyPr/>
        <a:lstStyle/>
        <a:p>
          <a:endParaRPr lang="en-US"/>
        </a:p>
      </dgm:t>
    </dgm:pt>
    <dgm:pt modelId="{0810BA62-A7DF-480C-9551-28D43B3B8A93}" type="pres">
      <dgm:prSet presAssocID="{0E922293-9716-456B-A328-3963E30BC127}" presName="desTx" presStyleLbl="fgAcc1" presStyleIdx="0" presStyleCnt="3">
        <dgm:presLayoutVars>
          <dgm:bulletEnabled val="1"/>
        </dgm:presLayoutVars>
      </dgm:prSet>
      <dgm:spPr/>
      <dgm:t>
        <a:bodyPr/>
        <a:lstStyle/>
        <a:p>
          <a:endParaRPr lang="en-US"/>
        </a:p>
      </dgm:t>
    </dgm:pt>
    <dgm:pt modelId="{2ED0F113-E23B-4D6D-B26F-CBE922B4BD0B}" type="pres">
      <dgm:prSet presAssocID="{F339577B-2B37-4B7D-B8F9-30D117256EAB}" presName="sibTrans" presStyleLbl="sibTrans2D1" presStyleIdx="0" presStyleCnt="2"/>
      <dgm:spPr/>
      <dgm:t>
        <a:bodyPr/>
        <a:lstStyle/>
        <a:p>
          <a:endParaRPr lang="en-US"/>
        </a:p>
      </dgm:t>
    </dgm:pt>
    <dgm:pt modelId="{D883CB4A-9CC1-4C77-9C0B-CBFD0B2F1600}" type="pres">
      <dgm:prSet presAssocID="{F339577B-2B37-4B7D-B8F9-30D117256EAB}" presName="connTx" presStyleLbl="sibTrans2D1" presStyleIdx="0" presStyleCnt="2"/>
      <dgm:spPr/>
      <dgm:t>
        <a:bodyPr/>
        <a:lstStyle/>
        <a:p>
          <a:endParaRPr lang="en-US"/>
        </a:p>
      </dgm:t>
    </dgm:pt>
    <dgm:pt modelId="{179CD91D-393D-4F7A-8917-B3410AE9C938}" type="pres">
      <dgm:prSet presAssocID="{44B030AC-1E49-4CBB-83E9-7B13F0A9390E}" presName="composite" presStyleCnt="0"/>
      <dgm:spPr/>
    </dgm:pt>
    <dgm:pt modelId="{696B85B2-2B45-4038-85DC-9AC575800697}" type="pres">
      <dgm:prSet presAssocID="{44B030AC-1E49-4CBB-83E9-7B13F0A9390E}" presName="parTx" presStyleLbl="node1" presStyleIdx="0" presStyleCnt="3">
        <dgm:presLayoutVars>
          <dgm:chMax val="0"/>
          <dgm:chPref val="0"/>
          <dgm:bulletEnabled val="1"/>
        </dgm:presLayoutVars>
      </dgm:prSet>
      <dgm:spPr/>
      <dgm:t>
        <a:bodyPr/>
        <a:lstStyle/>
        <a:p>
          <a:endParaRPr lang="en-US"/>
        </a:p>
      </dgm:t>
    </dgm:pt>
    <dgm:pt modelId="{4FE063E2-A8BD-4F00-B9B3-223C7B61279B}" type="pres">
      <dgm:prSet presAssocID="{44B030AC-1E49-4CBB-83E9-7B13F0A9390E}" presName="parSh" presStyleLbl="node1" presStyleIdx="1" presStyleCnt="3" custLinFactNeighborX="-13459"/>
      <dgm:spPr/>
      <dgm:t>
        <a:bodyPr/>
        <a:lstStyle/>
        <a:p>
          <a:endParaRPr lang="en-US"/>
        </a:p>
      </dgm:t>
    </dgm:pt>
    <dgm:pt modelId="{96035FE3-372E-4221-8DBD-6E99C5E1A0DB}" type="pres">
      <dgm:prSet presAssocID="{44B030AC-1E49-4CBB-83E9-7B13F0A9390E}" presName="desTx" presStyleLbl="fgAcc1" presStyleIdx="1" presStyleCnt="3" custLinFactNeighborX="-14287">
        <dgm:presLayoutVars>
          <dgm:bulletEnabled val="1"/>
        </dgm:presLayoutVars>
      </dgm:prSet>
      <dgm:spPr/>
      <dgm:t>
        <a:bodyPr/>
        <a:lstStyle/>
        <a:p>
          <a:endParaRPr lang="en-US"/>
        </a:p>
      </dgm:t>
    </dgm:pt>
    <dgm:pt modelId="{C903B743-AADC-4519-9387-D5B1AFB68EF7}" type="pres">
      <dgm:prSet presAssocID="{1CBB5306-B252-4794-AECE-FEDCC0965D82}" presName="sibTrans" presStyleLbl="sibTrans2D1" presStyleIdx="1" presStyleCnt="2"/>
      <dgm:spPr/>
      <dgm:t>
        <a:bodyPr/>
        <a:lstStyle/>
        <a:p>
          <a:endParaRPr lang="en-US"/>
        </a:p>
      </dgm:t>
    </dgm:pt>
    <dgm:pt modelId="{888B3022-447F-4A2E-80A9-D6AEFCFD9640}" type="pres">
      <dgm:prSet presAssocID="{1CBB5306-B252-4794-AECE-FEDCC0965D82}" presName="connTx" presStyleLbl="sibTrans2D1" presStyleIdx="1" presStyleCnt="2"/>
      <dgm:spPr/>
      <dgm:t>
        <a:bodyPr/>
        <a:lstStyle/>
        <a:p>
          <a:endParaRPr lang="en-US"/>
        </a:p>
      </dgm:t>
    </dgm:pt>
    <dgm:pt modelId="{469DFA98-EDE8-498D-92D2-8D0E87F997F5}" type="pres">
      <dgm:prSet presAssocID="{649AF245-5A86-40DE-8B2F-424982531F19}" presName="composite" presStyleCnt="0"/>
      <dgm:spPr/>
    </dgm:pt>
    <dgm:pt modelId="{D7C543AC-1CCC-45D7-BB9D-29B20EDF4568}" type="pres">
      <dgm:prSet presAssocID="{649AF245-5A86-40DE-8B2F-424982531F19}" presName="parTx" presStyleLbl="node1" presStyleIdx="1" presStyleCnt="3">
        <dgm:presLayoutVars>
          <dgm:chMax val="0"/>
          <dgm:chPref val="0"/>
          <dgm:bulletEnabled val="1"/>
        </dgm:presLayoutVars>
      </dgm:prSet>
      <dgm:spPr/>
      <dgm:t>
        <a:bodyPr/>
        <a:lstStyle/>
        <a:p>
          <a:endParaRPr lang="en-US"/>
        </a:p>
      </dgm:t>
    </dgm:pt>
    <dgm:pt modelId="{30F22679-3B15-41B1-B92B-E20AAF5F7F5A}" type="pres">
      <dgm:prSet presAssocID="{649AF245-5A86-40DE-8B2F-424982531F19}" presName="parSh" presStyleLbl="node1" presStyleIdx="2" presStyleCnt="3" custLinFactNeighborX="-26698" custLinFactNeighborY="-5525"/>
      <dgm:spPr/>
      <dgm:t>
        <a:bodyPr/>
        <a:lstStyle/>
        <a:p>
          <a:endParaRPr lang="en-US"/>
        </a:p>
      </dgm:t>
    </dgm:pt>
    <dgm:pt modelId="{5EFB0050-AD78-489D-A567-A96785384FA0}" type="pres">
      <dgm:prSet presAssocID="{649AF245-5A86-40DE-8B2F-424982531F19}" presName="desTx" presStyleLbl="fgAcc1" presStyleIdx="2" presStyleCnt="3" custLinFactNeighborX="-27526">
        <dgm:presLayoutVars>
          <dgm:bulletEnabled val="1"/>
        </dgm:presLayoutVars>
      </dgm:prSet>
      <dgm:spPr/>
      <dgm:t>
        <a:bodyPr/>
        <a:lstStyle/>
        <a:p>
          <a:endParaRPr lang="en-US"/>
        </a:p>
      </dgm:t>
    </dgm:pt>
  </dgm:ptLst>
  <dgm:cxnLst>
    <dgm:cxn modelId="{0510035E-7ED0-4C57-AF4D-B2B427E3F205}" srcId="{44B030AC-1E49-4CBB-83E9-7B13F0A9390E}" destId="{B594FD92-743D-47A9-8F5D-E1CAAF83B7E4}" srcOrd="0" destOrd="0" parTransId="{509A55D7-9E2A-45BE-8AA9-8D3A10B29DEE}" sibTransId="{0CF2027D-03DF-44E4-A9E5-DDF07594DFC1}"/>
    <dgm:cxn modelId="{356DD16A-7E44-4095-A5F2-4C1DA7475F83}" srcId="{69CA6665-B009-4685-8348-D6FBA3FA884A}" destId="{649AF245-5A86-40DE-8B2F-424982531F19}" srcOrd="2" destOrd="0" parTransId="{0F324C55-4F4C-46A7-86F7-3DC842415CCC}" sibTransId="{4533F9D5-CE05-40F2-85D5-4A2667457751}"/>
    <dgm:cxn modelId="{9185F98F-71AD-4F7A-A738-5099D03C4F32}" srcId="{649AF245-5A86-40DE-8B2F-424982531F19}" destId="{DCEEABB7-5676-4812-A02B-AE099AD49793}" srcOrd="0" destOrd="0" parTransId="{4FE011D7-0A06-460E-B14D-A9CA1DCD2833}" sibTransId="{CD7A81C3-81C4-469D-A869-3A2D518F722A}"/>
    <dgm:cxn modelId="{4589DC16-8044-469B-95E3-2C45BE4C42F0}" type="presOf" srcId="{DCEEABB7-5676-4812-A02B-AE099AD49793}" destId="{5EFB0050-AD78-489D-A567-A96785384FA0}" srcOrd="0" destOrd="0" presId="urn:microsoft.com/office/officeart/2005/8/layout/process3"/>
    <dgm:cxn modelId="{074D5033-6827-4F9D-ADC9-32C845C506DE}" srcId="{0E922293-9716-456B-A328-3963E30BC127}" destId="{43EF9736-CBFA-4DFA-B6C3-44F591635FBE}" srcOrd="0" destOrd="0" parTransId="{2DC176B0-C97A-4DC2-B74C-362D5AF9E6A3}" sibTransId="{E103F9D7-E3D9-460C-A2BD-A8FE17E53488}"/>
    <dgm:cxn modelId="{C0F20C83-64F3-4128-93BE-83A157463451}" type="presOf" srcId="{F339577B-2B37-4B7D-B8F9-30D117256EAB}" destId="{2ED0F113-E23B-4D6D-B26F-CBE922B4BD0B}" srcOrd="0" destOrd="0" presId="urn:microsoft.com/office/officeart/2005/8/layout/process3"/>
    <dgm:cxn modelId="{3F2F1D80-3B20-4D67-AFEE-80F2085E3E5E}" type="presOf" srcId="{43EF9736-CBFA-4DFA-B6C3-44F591635FBE}" destId="{0810BA62-A7DF-480C-9551-28D43B3B8A93}" srcOrd="0" destOrd="0" presId="urn:microsoft.com/office/officeart/2005/8/layout/process3"/>
    <dgm:cxn modelId="{AD2BA8F9-0985-4DA8-BEF8-648FC52D1E6A}" type="presOf" srcId="{44B030AC-1E49-4CBB-83E9-7B13F0A9390E}" destId="{696B85B2-2B45-4038-85DC-9AC575800697}" srcOrd="0" destOrd="0" presId="urn:microsoft.com/office/officeart/2005/8/layout/process3"/>
    <dgm:cxn modelId="{DD571A1C-4D7A-47A9-BD76-A613407D9553}" type="presOf" srcId="{649AF245-5A86-40DE-8B2F-424982531F19}" destId="{D7C543AC-1CCC-45D7-BB9D-29B20EDF4568}" srcOrd="0" destOrd="0" presId="urn:microsoft.com/office/officeart/2005/8/layout/process3"/>
    <dgm:cxn modelId="{19449872-738C-4BF5-89E5-DF964127542A}" type="presOf" srcId="{B594FD92-743D-47A9-8F5D-E1CAAF83B7E4}" destId="{96035FE3-372E-4221-8DBD-6E99C5E1A0DB}" srcOrd="0" destOrd="0" presId="urn:microsoft.com/office/officeart/2005/8/layout/process3"/>
    <dgm:cxn modelId="{ACAA5C0C-3487-42EB-B291-9BBE0097A81E}" type="presOf" srcId="{0E922293-9716-456B-A328-3963E30BC127}" destId="{3E26FA9E-DB0E-40F9-9DB6-964D057808E9}" srcOrd="1" destOrd="0" presId="urn:microsoft.com/office/officeart/2005/8/layout/process3"/>
    <dgm:cxn modelId="{5E4A92EC-FFE0-48BA-A7A0-24435C251A78}" type="presOf" srcId="{1CBB5306-B252-4794-AECE-FEDCC0965D82}" destId="{888B3022-447F-4A2E-80A9-D6AEFCFD9640}" srcOrd="1" destOrd="0" presId="urn:microsoft.com/office/officeart/2005/8/layout/process3"/>
    <dgm:cxn modelId="{CA5E8155-48DE-4838-97C0-46FA7CF1D1EE}" type="presOf" srcId="{0E922293-9716-456B-A328-3963E30BC127}" destId="{4530AFFB-4480-4FF6-9EC6-0873C637E960}" srcOrd="0" destOrd="0" presId="urn:microsoft.com/office/officeart/2005/8/layout/process3"/>
    <dgm:cxn modelId="{9BB5CBD7-FFAB-405F-9173-874F04023674}" srcId="{69CA6665-B009-4685-8348-D6FBA3FA884A}" destId="{44B030AC-1E49-4CBB-83E9-7B13F0A9390E}" srcOrd="1" destOrd="0" parTransId="{87BCA279-02F1-4679-BE99-540F14E0EDDD}" sibTransId="{1CBB5306-B252-4794-AECE-FEDCC0965D82}"/>
    <dgm:cxn modelId="{71A37B03-7C4E-49E9-A492-C3160C47C4B4}" srcId="{69CA6665-B009-4685-8348-D6FBA3FA884A}" destId="{0E922293-9716-456B-A328-3963E30BC127}" srcOrd="0" destOrd="0" parTransId="{B0FCE606-0AC4-4031-9C63-578228304717}" sibTransId="{F339577B-2B37-4B7D-B8F9-30D117256EAB}"/>
    <dgm:cxn modelId="{7E9955E9-AC7A-42FA-B48B-AC080BEDDDF1}" type="presOf" srcId="{44B030AC-1E49-4CBB-83E9-7B13F0A9390E}" destId="{4FE063E2-A8BD-4F00-B9B3-223C7B61279B}" srcOrd="1" destOrd="0" presId="urn:microsoft.com/office/officeart/2005/8/layout/process3"/>
    <dgm:cxn modelId="{38049692-8936-4406-9045-182F98B53D5B}" type="presOf" srcId="{F339577B-2B37-4B7D-B8F9-30D117256EAB}" destId="{D883CB4A-9CC1-4C77-9C0B-CBFD0B2F1600}" srcOrd="1" destOrd="0" presId="urn:microsoft.com/office/officeart/2005/8/layout/process3"/>
    <dgm:cxn modelId="{CB3D5037-DF0B-4452-BB27-FDD6C739A9A3}" type="presOf" srcId="{69CA6665-B009-4685-8348-D6FBA3FA884A}" destId="{C8C45ADB-5AE2-4C06-AB6B-B5FB4499F374}" srcOrd="0" destOrd="0" presId="urn:microsoft.com/office/officeart/2005/8/layout/process3"/>
    <dgm:cxn modelId="{E4C1DB48-F14D-467A-A3F4-2F9B6EF06C63}" type="presOf" srcId="{649AF245-5A86-40DE-8B2F-424982531F19}" destId="{30F22679-3B15-41B1-B92B-E20AAF5F7F5A}" srcOrd="1" destOrd="0" presId="urn:microsoft.com/office/officeart/2005/8/layout/process3"/>
    <dgm:cxn modelId="{D336DAEB-FB4D-41E7-B877-672E1D07473E}" type="presOf" srcId="{1CBB5306-B252-4794-AECE-FEDCC0965D82}" destId="{C903B743-AADC-4519-9387-D5B1AFB68EF7}" srcOrd="0" destOrd="0" presId="urn:microsoft.com/office/officeart/2005/8/layout/process3"/>
    <dgm:cxn modelId="{6296FE6A-8335-4D26-8292-4F786CFB89D6}" type="presParOf" srcId="{C8C45ADB-5AE2-4C06-AB6B-B5FB4499F374}" destId="{C1DB259A-DEB7-4EFF-9B34-1F25BCF8EC06}" srcOrd="0" destOrd="0" presId="urn:microsoft.com/office/officeart/2005/8/layout/process3"/>
    <dgm:cxn modelId="{6CDACEC3-8D3B-4F21-8C1F-86D09CDBADCB}" type="presParOf" srcId="{C1DB259A-DEB7-4EFF-9B34-1F25BCF8EC06}" destId="{4530AFFB-4480-4FF6-9EC6-0873C637E960}" srcOrd="0" destOrd="0" presId="urn:microsoft.com/office/officeart/2005/8/layout/process3"/>
    <dgm:cxn modelId="{9F1CAE53-217F-420E-BF5D-9E414F9A5509}" type="presParOf" srcId="{C1DB259A-DEB7-4EFF-9B34-1F25BCF8EC06}" destId="{3E26FA9E-DB0E-40F9-9DB6-964D057808E9}" srcOrd="1" destOrd="0" presId="urn:microsoft.com/office/officeart/2005/8/layout/process3"/>
    <dgm:cxn modelId="{F776E74A-FE97-482D-911E-89581635F117}" type="presParOf" srcId="{C1DB259A-DEB7-4EFF-9B34-1F25BCF8EC06}" destId="{0810BA62-A7DF-480C-9551-28D43B3B8A93}" srcOrd="2" destOrd="0" presId="urn:microsoft.com/office/officeart/2005/8/layout/process3"/>
    <dgm:cxn modelId="{6D7FFF8E-7132-41E7-BAFA-7E9E3F3763F8}" type="presParOf" srcId="{C8C45ADB-5AE2-4C06-AB6B-B5FB4499F374}" destId="{2ED0F113-E23B-4D6D-B26F-CBE922B4BD0B}" srcOrd="1" destOrd="0" presId="urn:microsoft.com/office/officeart/2005/8/layout/process3"/>
    <dgm:cxn modelId="{AF7F8283-996B-40E3-878A-3D5AADCD80D7}" type="presParOf" srcId="{2ED0F113-E23B-4D6D-B26F-CBE922B4BD0B}" destId="{D883CB4A-9CC1-4C77-9C0B-CBFD0B2F1600}" srcOrd="0" destOrd="0" presId="urn:microsoft.com/office/officeart/2005/8/layout/process3"/>
    <dgm:cxn modelId="{1FCFB7F1-393B-4C07-960B-0687747BA762}" type="presParOf" srcId="{C8C45ADB-5AE2-4C06-AB6B-B5FB4499F374}" destId="{179CD91D-393D-4F7A-8917-B3410AE9C938}" srcOrd="2" destOrd="0" presId="urn:microsoft.com/office/officeart/2005/8/layout/process3"/>
    <dgm:cxn modelId="{3D2A7AC6-DF96-4F4C-BFC9-401B66A57812}" type="presParOf" srcId="{179CD91D-393D-4F7A-8917-B3410AE9C938}" destId="{696B85B2-2B45-4038-85DC-9AC575800697}" srcOrd="0" destOrd="0" presId="urn:microsoft.com/office/officeart/2005/8/layout/process3"/>
    <dgm:cxn modelId="{BB61E25A-AA3C-4F8F-A0B4-1FB221A32BDE}" type="presParOf" srcId="{179CD91D-393D-4F7A-8917-B3410AE9C938}" destId="{4FE063E2-A8BD-4F00-B9B3-223C7B61279B}" srcOrd="1" destOrd="0" presId="urn:microsoft.com/office/officeart/2005/8/layout/process3"/>
    <dgm:cxn modelId="{F77E8EF1-92D3-42BF-9305-19990E29DB00}" type="presParOf" srcId="{179CD91D-393D-4F7A-8917-B3410AE9C938}" destId="{96035FE3-372E-4221-8DBD-6E99C5E1A0DB}" srcOrd="2" destOrd="0" presId="urn:microsoft.com/office/officeart/2005/8/layout/process3"/>
    <dgm:cxn modelId="{97AFD713-DF45-4C78-AA95-6C13C8620ABF}" type="presParOf" srcId="{C8C45ADB-5AE2-4C06-AB6B-B5FB4499F374}" destId="{C903B743-AADC-4519-9387-D5B1AFB68EF7}" srcOrd="3" destOrd="0" presId="urn:microsoft.com/office/officeart/2005/8/layout/process3"/>
    <dgm:cxn modelId="{FF30A3E2-265D-4FE9-A566-D044BDAB740D}" type="presParOf" srcId="{C903B743-AADC-4519-9387-D5B1AFB68EF7}" destId="{888B3022-447F-4A2E-80A9-D6AEFCFD9640}" srcOrd="0" destOrd="0" presId="urn:microsoft.com/office/officeart/2005/8/layout/process3"/>
    <dgm:cxn modelId="{4D60056E-06C2-4D50-A048-556DD6A2770E}" type="presParOf" srcId="{C8C45ADB-5AE2-4C06-AB6B-B5FB4499F374}" destId="{469DFA98-EDE8-498D-92D2-8D0E87F997F5}" srcOrd="4" destOrd="0" presId="urn:microsoft.com/office/officeart/2005/8/layout/process3"/>
    <dgm:cxn modelId="{8092CDB4-9A58-407B-BF24-E22961CA5A55}" type="presParOf" srcId="{469DFA98-EDE8-498D-92D2-8D0E87F997F5}" destId="{D7C543AC-1CCC-45D7-BB9D-29B20EDF4568}" srcOrd="0" destOrd="0" presId="urn:microsoft.com/office/officeart/2005/8/layout/process3"/>
    <dgm:cxn modelId="{3377CEC1-2B87-480E-87B8-739B5166F363}" type="presParOf" srcId="{469DFA98-EDE8-498D-92D2-8D0E87F997F5}" destId="{30F22679-3B15-41B1-B92B-E20AAF5F7F5A}" srcOrd="1" destOrd="0" presId="urn:microsoft.com/office/officeart/2005/8/layout/process3"/>
    <dgm:cxn modelId="{986D8052-8F20-4250-A78D-D204496C2BD2}" type="presParOf" srcId="{469DFA98-EDE8-498D-92D2-8D0E87F997F5}" destId="{5EFB0050-AD78-489D-A567-A96785384FA0}" srcOrd="2" destOrd="0" presId="urn:microsoft.com/office/officeart/2005/8/layout/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8B48AC-656F-4E62-B9DE-6DBD5275AF13}" type="doc">
      <dgm:prSet loTypeId="urn:microsoft.com/office/officeart/2005/8/layout/process3" loCatId="process" qsTypeId="urn:microsoft.com/office/officeart/2005/8/quickstyle/3d2" qsCatId="3D" csTypeId="urn:microsoft.com/office/officeart/2005/8/colors/accent1_2" csCatId="accent1" phldr="1"/>
      <dgm:spPr/>
      <dgm:t>
        <a:bodyPr/>
        <a:lstStyle/>
        <a:p>
          <a:endParaRPr lang="en-US"/>
        </a:p>
      </dgm:t>
    </dgm:pt>
    <dgm:pt modelId="{2D5DD50A-48A4-4AC8-B045-CED20EC39B37}">
      <dgm:prSet phldrT="[Text]"/>
      <dgm:spPr/>
      <dgm:t>
        <a:bodyPr/>
        <a:lstStyle/>
        <a:p>
          <a:r>
            <a:rPr lang="en-US" b="1" dirty="0" smtClean="0">
              <a:solidFill>
                <a:schemeClr val="bg1"/>
              </a:solidFill>
              <a:effectLst>
                <a:outerShdw blurRad="38100" dist="38100" dir="2700000" algn="tl">
                  <a:srgbClr val="000000">
                    <a:alpha val="43137"/>
                  </a:srgbClr>
                </a:outerShdw>
              </a:effectLst>
            </a:rPr>
            <a:t>Entitlement Decision</a:t>
          </a:r>
          <a:endParaRPr lang="en-US" b="1" dirty="0">
            <a:solidFill>
              <a:schemeClr val="bg1"/>
            </a:solidFill>
            <a:effectLst>
              <a:outerShdw blurRad="38100" dist="38100" dir="2700000" algn="tl">
                <a:srgbClr val="000000">
                  <a:alpha val="43137"/>
                </a:srgbClr>
              </a:outerShdw>
            </a:effectLst>
          </a:endParaRPr>
        </a:p>
      </dgm:t>
    </dgm:pt>
    <dgm:pt modelId="{5022D277-64F6-4CD6-B21D-C4F3587741BE}" type="parTrans" cxnId="{86A26F3B-B673-4CD8-BA94-4AA7D447E04A}">
      <dgm:prSet/>
      <dgm:spPr/>
      <dgm:t>
        <a:bodyPr/>
        <a:lstStyle/>
        <a:p>
          <a:endParaRPr lang="en-US"/>
        </a:p>
      </dgm:t>
    </dgm:pt>
    <dgm:pt modelId="{3DD8A933-B992-4EE5-BEEA-FD0DAEFCA15B}" type="sibTrans" cxnId="{86A26F3B-B673-4CD8-BA94-4AA7D447E04A}">
      <dgm:prSet/>
      <dgm:spPr/>
      <dgm:t>
        <a:bodyPr/>
        <a:lstStyle/>
        <a:p>
          <a:endParaRPr lang="en-US"/>
        </a:p>
      </dgm:t>
    </dgm:pt>
    <dgm:pt modelId="{9E3DF6FC-A122-457E-BD41-BFBDBACC6A90}">
      <dgm:prSet phldrT="[Text]" custT="1"/>
      <dgm:spPr/>
      <dgm:t>
        <a:bodyPr/>
        <a:lstStyle/>
        <a:p>
          <a:r>
            <a:rPr lang="en-US" sz="1500" dirty="0" smtClean="0">
              <a:ea typeface="ヒラギノ角ゴ Pro W3" pitchFamily="32" charset="-128"/>
              <a:sym typeface="Gill Sans" pitchFamily="32" charset="0"/>
            </a:rPr>
            <a:t>Tells us whether or not interventions that result in student progress </a:t>
          </a:r>
          <a:r>
            <a:rPr lang="en-US" sz="1500" b="1" dirty="0" smtClean="0">
              <a:solidFill>
                <a:srgbClr val="C00000"/>
              </a:solidFill>
              <a:ea typeface="ヒラギノ角ゴ Pro W3" pitchFamily="32" charset="-128"/>
              <a:sym typeface="Gill Sans" pitchFamily="32" charset="0"/>
            </a:rPr>
            <a:t>require </a:t>
          </a:r>
          <a:r>
            <a:rPr lang="en-US" sz="1500" dirty="0" smtClean="0">
              <a:ea typeface="ヒラギノ角ゴ Pro W3" pitchFamily="32" charset="-128"/>
              <a:sym typeface="Gill Sans" pitchFamily="32" charset="0"/>
            </a:rPr>
            <a:t>special education.</a:t>
          </a:r>
          <a:endParaRPr lang="en-US" sz="1500" dirty="0"/>
        </a:p>
      </dgm:t>
    </dgm:pt>
    <dgm:pt modelId="{2D7AAE71-4915-4E0D-923F-DD2666E0BC9F}" type="parTrans" cxnId="{BBAABDFF-7812-4ABE-841A-6957E5835DDE}">
      <dgm:prSet/>
      <dgm:spPr/>
      <dgm:t>
        <a:bodyPr/>
        <a:lstStyle/>
        <a:p>
          <a:endParaRPr lang="en-US"/>
        </a:p>
      </dgm:t>
    </dgm:pt>
    <dgm:pt modelId="{65B0D8BE-1A8E-4F6F-BEED-22EA80D843A0}" type="sibTrans" cxnId="{BBAABDFF-7812-4ABE-841A-6957E5835DDE}">
      <dgm:prSet/>
      <dgm:spPr/>
      <dgm:t>
        <a:bodyPr/>
        <a:lstStyle/>
        <a:p>
          <a:endParaRPr lang="en-US"/>
        </a:p>
      </dgm:t>
    </dgm:pt>
    <dgm:pt modelId="{C85788DA-5214-4E57-961C-34A6D0733553}" type="pres">
      <dgm:prSet presAssocID="{048B48AC-656F-4E62-B9DE-6DBD5275AF13}" presName="linearFlow" presStyleCnt="0">
        <dgm:presLayoutVars>
          <dgm:dir/>
          <dgm:animLvl val="lvl"/>
          <dgm:resizeHandles val="exact"/>
        </dgm:presLayoutVars>
      </dgm:prSet>
      <dgm:spPr/>
      <dgm:t>
        <a:bodyPr/>
        <a:lstStyle/>
        <a:p>
          <a:endParaRPr lang="en-US"/>
        </a:p>
      </dgm:t>
    </dgm:pt>
    <dgm:pt modelId="{9A35875D-A044-4301-9CFD-C40CD95A46D3}" type="pres">
      <dgm:prSet presAssocID="{2D5DD50A-48A4-4AC8-B045-CED20EC39B37}" presName="composite" presStyleCnt="0"/>
      <dgm:spPr/>
    </dgm:pt>
    <dgm:pt modelId="{C0753134-74B8-460D-B5E8-F7842A4A41C1}" type="pres">
      <dgm:prSet presAssocID="{2D5DD50A-48A4-4AC8-B045-CED20EC39B37}" presName="parTx" presStyleLbl="node1" presStyleIdx="0" presStyleCnt="1">
        <dgm:presLayoutVars>
          <dgm:chMax val="0"/>
          <dgm:chPref val="0"/>
          <dgm:bulletEnabled val="1"/>
        </dgm:presLayoutVars>
      </dgm:prSet>
      <dgm:spPr/>
      <dgm:t>
        <a:bodyPr/>
        <a:lstStyle/>
        <a:p>
          <a:endParaRPr lang="en-US"/>
        </a:p>
      </dgm:t>
    </dgm:pt>
    <dgm:pt modelId="{60D264F2-4553-4A2B-AEBB-AC098006ED2A}" type="pres">
      <dgm:prSet presAssocID="{2D5DD50A-48A4-4AC8-B045-CED20EC39B37}" presName="parSh" presStyleLbl="node1" presStyleIdx="0" presStyleCnt="1" custScaleY="94202" custLinFactNeighborY="17928"/>
      <dgm:spPr/>
      <dgm:t>
        <a:bodyPr/>
        <a:lstStyle/>
        <a:p>
          <a:endParaRPr lang="en-US"/>
        </a:p>
      </dgm:t>
    </dgm:pt>
    <dgm:pt modelId="{6630E260-14C4-4495-95A7-99314F5DE540}" type="pres">
      <dgm:prSet presAssocID="{2D5DD50A-48A4-4AC8-B045-CED20EC39B37}" presName="desTx" presStyleLbl="fgAcc1" presStyleIdx="0" presStyleCnt="1" custScaleY="98055" custLinFactNeighborX="-402" custLinFactNeighborY="9498">
        <dgm:presLayoutVars>
          <dgm:bulletEnabled val="1"/>
        </dgm:presLayoutVars>
      </dgm:prSet>
      <dgm:spPr/>
      <dgm:t>
        <a:bodyPr/>
        <a:lstStyle/>
        <a:p>
          <a:endParaRPr lang="en-US"/>
        </a:p>
      </dgm:t>
    </dgm:pt>
  </dgm:ptLst>
  <dgm:cxnLst>
    <dgm:cxn modelId="{7084AA6C-980F-4AC5-A16A-96C8B913D1B0}" type="presOf" srcId="{9E3DF6FC-A122-457E-BD41-BFBDBACC6A90}" destId="{6630E260-14C4-4495-95A7-99314F5DE540}" srcOrd="0" destOrd="0" presId="urn:microsoft.com/office/officeart/2005/8/layout/process3"/>
    <dgm:cxn modelId="{FAD99A2D-376A-4064-9F1C-5F9ED083F0E4}" type="presOf" srcId="{048B48AC-656F-4E62-B9DE-6DBD5275AF13}" destId="{C85788DA-5214-4E57-961C-34A6D0733553}" srcOrd="0" destOrd="0" presId="urn:microsoft.com/office/officeart/2005/8/layout/process3"/>
    <dgm:cxn modelId="{776AE9CC-C2A8-41F9-9BF2-29BD8C61C261}" type="presOf" srcId="{2D5DD50A-48A4-4AC8-B045-CED20EC39B37}" destId="{60D264F2-4553-4A2B-AEBB-AC098006ED2A}" srcOrd="1" destOrd="0" presId="urn:microsoft.com/office/officeart/2005/8/layout/process3"/>
    <dgm:cxn modelId="{435D5002-7A23-437B-B550-E5198ACAA2D7}" type="presOf" srcId="{2D5DD50A-48A4-4AC8-B045-CED20EC39B37}" destId="{C0753134-74B8-460D-B5E8-F7842A4A41C1}" srcOrd="0" destOrd="0" presId="urn:microsoft.com/office/officeart/2005/8/layout/process3"/>
    <dgm:cxn modelId="{86A26F3B-B673-4CD8-BA94-4AA7D447E04A}" srcId="{048B48AC-656F-4E62-B9DE-6DBD5275AF13}" destId="{2D5DD50A-48A4-4AC8-B045-CED20EC39B37}" srcOrd="0" destOrd="0" parTransId="{5022D277-64F6-4CD6-B21D-C4F3587741BE}" sibTransId="{3DD8A933-B992-4EE5-BEEA-FD0DAEFCA15B}"/>
    <dgm:cxn modelId="{BBAABDFF-7812-4ABE-841A-6957E5835DDE}" srcId="{2D5DD50A-48A4-4AC8-B045-CED20EC39B37}" destId="{9E3DF6FC-A122-457E-BD41-BFBDBACC6A90}" srcOrd="0" destOrd="0" parTransId="{2D7AAE71-4915-4E0D-923F-DD2666E0BC9F}" sibTransId="{65B0D8BE-1A8E-4F6F-BEED-22EA80D843A0}"/>
    <dgm:cxn modelId="{2AA19BDD-1062-47A0-B52A-C7515013EFB5}" type="presParOf" srcId="{C85788DA-5214-4E57-961C-34A6D0733553}" destId="{9A35875D-A044-4301-9CFD-C40CD95A46D3}" srcOrd="0" destOrd="0" presId="urn:microsoft.com/office/officeart/2005/8/layout/process3"/>
    <dgm:cxn modelId="{DECD0723-8A69-40EF-888D-25942C80D72E}" type="presParOf" srcId="{9A35875D-A044-4301-9CFD-C40CD95A46D3}" destId="{C0753134-74B8-460D-B5E8-F7842A4A41C1}" srcOrd="0" destOrd="0" presId="urn:microsoft.com/office/officeart/2005/8/layout/process3"/>
    <dgm:cxn modelId="{EA41DEB0-9664-42F3-AB92-CEF6C9500F70}" type="presParOf" srcId="{9A35875D-A044-4301-9CFD-C40CD95A46D3}" destId="{60D264F2-4553-4A2B-AEBB-AC098006ED2A}" srcOrd="1" destOrd="0" presId="urn:microsoft.com/office/officeart/2005/8/layout/process3"/>
    <dgm:cxn modelId="{1CDC45C6-37E6-4A6A-9898-FCA2C9BD3862}" type="presParOf" srcId="{9A35875D-A044-4301-9CFD-C40CD95A46D3}" destId="{6630E260-14C4-4495-95A7-99314F5DE540}" srcOrd="2" destOrd="0" presId="urn:microsoft.com/office/officeart/2005/8/layout/process3"/>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8ACA65E-31F3-42DD-BC3E-C2BF434F0771}" type="doc">
      <dgm:prSet loTypeId="urn:microsoft.com/office/officeart/2005/8/layout/vList3" loCatId="list" qsTypeId="urn:microsoft.com/office/officeart/2005/8/quickstyle/3d1" qsCatId="3D" csTypeId="urn:microsoft.com/office/officeart/2005/8/colors/colorful3" csCatId="colorful" phldr="1"/>
      <dgm:spPr/>
    </dgm:pt>
    <dgm:pt modelId="{812E405C-BC28-4188-9478-7BB8F1493B9D}">
      <dgm:prSet phldrT="[Text]"/>
      <dgm:spPr/>
      <dgm:t>
        <a:bodyPr/>
        <a:lstStyle/>
        <a:p>
          <a:r>
            <a:rPr lang="en-US" b="1" dirty="0" smtClean="0">
              <a:effectLst>
                <a:outerShdw blurRad="38100" dist="38100" dir="2700000" algn="tl">
                  <a:srgbClr val="000000">
                    <a:alpha val="43137"/>
                  </a:srgbClr>
                </a:outerShdw>
              </a:effectLst>
            </a:rPr>
            <a:t>Curriculum is scientifically-based</a:t>
          </a:r>
        </a:p>
        <a:p>
          <a:r>
            <a:rPr lang="en-US" b="1" dirty="0" smtClean="0">
              <a:effectLst>
                <a:outerShdw blurRad="38100" dist="38100" dir="2700000" algn="tl">
                  <a:srgbClr val="000000">
                    <a:alpha val="43137"/>
                  </a:srgbClr>
                </a:outerShdw>
              </a:effectLst>
            </a:rPr>
            <a:t>( District approved curriculum meets this standard)</a:t>
          </a:r>
          <a:endParaRPr lang="en-US" b="1" dirty="0">
            <a:effectLst>
              <a:outerShdw blurRad="38100" dist="38100" dir="2700000" algn="tl">
                <a:srgbClr val="000000">
                  <a:alpha val="43137"/>
                </a:srgbClr>
              </a:outerShdw>
            </a:effectLst>
          </a:endParaRPr>
        </a:p>
      </dgm:t>
    </dgm:pt>
    <dgm:pt modelId="{208A8678-F8CB-47FF-81D1-A4B83047742C}" type="parTrans" cxnId="{725AFB4F-32D8-47F1-81CC-96424C6F6EAD}">
      <dgm:prSet/>
      <dgm:spPr/>
      <dgm:t>
        <a:bodyPr/>
        <a:lstStyle/>
        <a:p>
          <a:endParaRPr lang="en-US"/>
        </a:p>
      </dgm:t>
    </dgm:pt>
    <dgm:pt modelId="{92682B22-CE5F-48B0-9226-B2A6DD7ACE6A}" type="sibTrans" cxnId="{725AFB4F-32D8-47F1-81CC-96424C6F6EAD}">
      <dgm:prSet/>
      <dgm:spPr/>
      <dgm:t>
        <a:bodyPr/>
        <a:lstStyle/>
        <a:p>
          <a:endParaRPr lang="en-US"/>
        </a:p>
      </dgm:t>
    </dgm:pt>
    <dgm:pt modelId="{E49CCDD6-CA32-4529-9D1D-90053B5E64A9}">
      <dgm:prSet phldrT="[Text]"/>
      <dgm:spPr/>
      <dgm:t>
        <a:bodyPr/>
        <a:lstStyle/>
        <a:p>
          <a:r>
            <a:rPr lang="en-US" b="1" dirty="0" smtClean="0">
              <a:effectLst>
                <a:outerShdw blurRad="38100" dist="38100" dir="2700000" algn="tl">
                  <a:srgbClr val="000000">
                    <a:alpha val="43137"/>
                  </a:srgbClr>
                </a:outerShdw>
              </a:effectLst>
            </a:rPr>
            <a:t>Implemented with integrity</a:t>
          </a:r>
          <a:endParaRPr lang="en-US" b="1" dirty="0">
            <a:effectLst>
              <a:outerShdw blurRad="38100" dist="38100" dir="2700000" algn="tl">
                <a:srgbClr val="000000">
                  <a:alpha val="43137"/>
                </a:srgbClr>
              </a:outerShdw>
            </a:effectLst>
          </a:endParaRPr>
        </a:p>
      </dgm:t>
    </dgm:pt>
    <dgm:pt modelId="{9B3A04F9-1DE2-448B-8F9B-2B266317D5FE}" type="parTrans" cxnId="{19ED3AD1-5530-4211-BE7E-134C70F1F4E7}">
      <dgm:prSet/>
      <dgm:spPr/>
      <dgm:t>
        <a:bodyPr/>
        <a:lstStyle/>
        <a:p>
          <a:endParaRPr lang="en-US"/>
        </a:p>
      </dgm:t>
    </dgm:pt>
    <dgm:pt modelId="{3BCE448B-4684-42F1-8063-AB1E8F1D6C1C}" type="sibTrans" cxnId="{19ED3AD1-5530-4211-BE7E-134C70F1F4E7}">
      <dgm:prSet/>
      <dgm:spPr/>
      <dgm:t>
        <a:bodyPr/>
        <a:lstStyle/>
        <a:p>
          <a:endParaRPr lang="en-US"/>
        </a:p>
      </dgm:t>
    </dgm:pt>
    <dgm:pt modelId="{65F02B0E-1CEF-48C0-8D9F-C5B14C8716DA}">
      <dgm:prSet phldrT="[Text]"/>
      <dgm:spPr/>
      <dgm:t>
        <a:bodyPr/>
        <a:lstStyle/>
        <a:p>
          <a:r>
            <a:rPr lang="en-US" b="1" dirty="0" smtClean="0">
              <a:effectLst>
                <a:outerShdw blurRad="38100" dist="38100" dir="2700000" algn="tl">
                  <a:srgbClr val="000000">
                    <a:alpha val="43137"/>
                  </a:srgbClr>
                </a:outerShdw>
              </a:effectLst>
            </a:rPr>
            <a:t>Positive student outcomes</a:t>
          </a:r>
          <a:endParaRPr lang="en-US" b="1" dirty="0">
            <a:effectLst>
              <a:outerShdw blurRad="38100" dist="38100" dir="2700000" algn="tl">
                <a:srgbClr val="000000">
                  <a:alpha val="43137"/>
                </a:srgbClr>
              </a:outerShdw>
            </a:effectLst>
          </a:endParaRPr>
        </a:p>
      </dgm:t>
    </dgm:pt>
    <dgm:pt modelId="{E610A8FA-D033-4E75-A888-FB1D3F6BCF13}" type="parTrans" cxnId="{75EFA8FC-229B-46F4-92A4-4914A3EED933}">
      <dgm:prSet/>
      <dgm:spPr/>
      <dgm:t>
        <a:bodyPr/>
        <a:lstStyle/>
        <a:p>
          <a:endParaRPr lang="en-US"/>
        </a:p>
      </dgm:t>
    </dgm:pt>
    <dgm:pt modelId="{B290DD57-4736-4028-83F4-CFDB1296E054}" type="sibTrans" cxnId="{75EFA8FC-229B-46F4-92A4-4914A3EED933}">
      <dgm:prSet/>
      <dgm:spPr/>
      <dgm:t>
        <a:bodyPr/>
        <a:lstStyle/>
        <a:p>
          <a:endParaRPr lang="en-US"/>
        </a:p>
      </dgm:t>
    </dgm:pt>
    <dgm:pt modelId="{4E47C7A6-B0E1-4392-BF5F-3D89403FF21B}" type="pres">
      <dgm:prSet presAssocID="{B8ACA65E-31F3-42DD-BC3E-C2BF434F0771}" presName="linearFlow" presStyleCnt="0">
        <dgm:presLayoutVars>
          <dgm:dir/>
          <dgm:resizeHandles val="exact"/>
        </dgm:presLayoutVars>
      </dgm:prSet>
      <dgm:spPr/>
    </dgm:pt>
    <dgm:pt modelId="{9E0B809E-EB0D-4829-8699-9BDE65301A09}" type="pres">
      <dgm:prSet presAssocID="{812E405C-BC28-4188-9478-7BB8F1493B9D}" presName="composite" presStyleCnt="0"/>
      <dgm:spPr/>
    </dgm:pt>
    <dgm:pt modelId="{ECFF79AE-09D8-479E-AC23-40E50E85D0CD}" type="pres">
      <dgm:prSet presAssocID="{812E405C-BC28-4188-9478-7BB8F1493B9D}" presName="imgShp" presStyleLbl="fgImgPlace1" presStyleIdx="0" presStyleCnt="3"/>
      <dgm:spPr/>
    </dgm:pt>
    <dgm:pt modelId="{20FA3337-F7EA-46DE-9429-D797406F6BC0}" type="pres">
      <dgm:prSet presAssocID="{812E405C-BC28-4188-9478-7BB8F1493B9D}" presName="txShp" presStyleLbl="node1" presStyleIdx="0" presStyleCnt="3">
        <dgm:presLayoutVars>
          <dgm:bulletEnabled val="1"/>
        </dgm:presLayoutVars>
      </dgm:prSet>
      <dgm:spPr/>
      <dgm:t>
        <a:bodyPr/>
        <a:lstStyle/>
        <a:p>
          <a:endParaRPr lang="en-US"/>
        </a:p>
      </dgm:t>
    </dgm:pt>
    <dgm:pt modelId="{07CE6245-4E31-4A76-B409-41D315B45C5C}" type="pres">
      <dgm:prSet presAssocID="{92682B22-CE5F-48B0-9226-B2A6DD7ACE6A}" presName="spacing" presStyleCnt="0"/>
      <dgm:spPr/>
    </dgm:pt>
    <dgm:pt modelId="{05313F7E-7720-403E-B7BA-1C544C7429F3}" type="pres">
      <dgm:prSet presAssocID="{E49CCDD6-CA32-4529-9D1D-90053B5E64A9}" presName="composite" presStyleCnt="0"/>
      <dgm:spPr/>
    </dgm:pt>
    <dgm:pt modelId="{4D70C030-CA70-4AF0-8353-17F6DAA53970}" type="pres">
      <dgm:prSet presAssocID="{E49CCDD6-CA32-4529-9D1D-90053B5E64A9}" presName="imgShp" presStyleLbl="fgImgPlace1" presStyleIdx="1" presStyleCnt="3"/>
      <dgm:spPr/>
    </dgm:pt>
    <dgm:pt modelId="{FE0BD3B0-195B-4CF0-9598-66E7C87EEFF6}" type="pres">
      <dgm:prSet presAssocID="{E49CCDD6-CA32-4529-9D1D-90053B5E64A9}" presName="txShp" presStyleLbl="node1" presStyleIdx="1" presStyleCnt="3">
        <dgm:presLayoutVars>
          <dgm:bulletEnabled val="1"/>
        </dgm:presLayoutVars>
      </dgm:prSet>
      <dgm:spPr/>
      <dgm:t>
        <a:bodyPr/>
        <a:lstStyle/>
        <a:p>
          <a:endParaRPr lang="en-US"/>
        </a:p>
      </dgm:t>
    </dgm:pt>
    <dgm:pt modelId="{E6C39997-EA5F-4827-89F2-71FFCAC2033C}" type="pres">
      <dgm:prSet presAssocID="{3BCE448B-4684-42F1-8063-AB1E8F1D6C1C}" presName="spacing" presStyleCnt="0"/>
      <dgm:spPr/>
    </dgm:pt>
    <dgm:pt modelId="{2231ABA6-8A70-4D49-AEA6-05288E68FECA}" type="pres">
      <dgm:prSet presAssocID="{65F02B0E-1CEF-48C0-8D9F-C5B14C8716DA}" presName="composite" presStyleCnt="0"/>
      <dgm:spPr/>
    </dgm:pt>
    <dgm:pt modelId="{8DB91407-FDE7-45D4-A87C-951822DABC2C}" type="pres">
      <dgm:prSet presAssocID="{65F02B0E-1CEF-48C0-8D9F-C5B14C8716DA}" presName="imgShp" presStyleLbl="fgImgPlace1" presStyleIdx="2" presStyleCnt="3"/>
      <dgm:spPr/>
    </dgm:pt>
    <dgm:pt modelId="{5C8063DC-9B41-4CF0-A6A7-7271A68C9386}" type="pres">
      <dgm:prSet presAssocID="{65F02B0E-1CEF-48C0-8D9F-C5B14C8716DA}" presName="txShp" presStyleLbl="node1" presStyleIdx="2" presStyleCnt="3">
        <dgm:presLayoutVars>
          <dgm:bulletEnabled val="1"/>
        </dgm:presLayoutVars>
      </dgm:prSet>
      <dgm:spPr/>
      <dgm:t>
        <a:bodyPr/>
        <a:lstStyle/>
        <a:p>
          <a:endParaRPr lang="en-US"/>
        </a:p>
      </dgm:t>
    </dgm:pt>
  </dgm:ptLst>
  <dgm:cxnLst>
    <dgm:cxn modelId="{85A09935-60F9-4F7E-BFDF-60076A905294}" type="presOf" srcId="{E49CCDD6-CA32-4529-9D1D-90053B5E64A9}" destId="{FE0BD3B0-195B-4CF0-9598-66E7C87EEFF6}" srcOrd="0" destOrd="0" presId="urn:microsoft.com/office/officeart/2005/8/layout/vList3"/>
    <dgm:cxn modelId="{725AFB4F-32D8-47F1-81CC-96424C6F6EAD}" srcId="{B8ACA65E-31F3-42DD-BC3E-C2BF434F0771}" destId="{812E405C-BC28-4188-9478-7BB8F1493B9D}" srcOrd="0" destOrd="0" parTransId="{208A8678-F8CB-47FF-81D1-A4B83047742C}" sibTransId="{92682B22-CE5F-48B0-9226-B2A6DD7ACE6A}"/>
    <dgm:cxn modelId="{AC2BF710-1305-4D3A-B260-AFBBAF78DF8B}" type="presOf" srcId="{812E405C-BC28-4188-9478-7BB8F1493B9D}" destId="{20FA3337-F7EA-46DE-9429-D797406F6BC0}" srcOrd="0" destOrd="0" presId="urn:microsoft.com/office/officeart/2005/8/layout/vList3"/>
    <dgm:cxn modelId="{75EFA8FC-229B-46F4-92A4-4914A3EED933}" srcId="{B8ACA65E-31F3-42DD-BC3E-C2BF434F0771}" destId="{65F02B0E-1CEF-48C0-8D9F-C5B14C8716DA}" srcOrd="2" destOrd="0" parTransId="{E610A8FA-D033-4E75-A888-FB1D3F6BCF13}" sibTransId="{B290DD57-4736-4028-83F4-CFDB1296E054}"/>
    <dgm:cxn modelId="{2515164A-E68F-4D6B-B7C1-3A788A5CC9C6}" type="presOf" srcId="{B8ACA65E-31F3-42DD-BC3E-C2BF434F0771}" destId="{4E47C7A6-B0E1-4392-BF5F-3D89403FF21B}" srcOrd="0" destOrd="0" presId="urn:microsoft.com/office/officeart/2005/8/layout/vList3"/>
    <dgm:cxn modelId="{19ED3AD1-5530-4211-BE7E-134C70F1F4E7}" srcId="{B8ACA65E-31F3-42DD-BC3E-C2BF434F0771}" destId="{E49CCDD6-CA32-4529-9D1D-90053B5E64A9}" srcOrd="1" destOrd="0" parTransId="{9B3A04F9-1DE2-448B-8F9B-2B266317D5FE}" sibTransId="{3BCE448B-4684-42F1-8063-AB1E8F1D6C1C}"/>
    <dgm:cxn modelId="{193AD968-2075-4617-A936-E6221B67BE39}" type="presOf" srcId="{65F02B0E-1CEF-48C0-8D9F-C5B14C8716DA}" destId="{5C8063DC-9B41-4CF0-A6A7-7271A68C9386}" srcOrd="0" destOrd="0" presId="urn:microsoft.com/office/officeart/2005/8/layout/vList3"/>
    <dgm:cxn modelId="{7C2ACFC2-8636-4850-BCC9-4239ADBF9D78}" type="presParOf" srcId="{4E47C7A6-B0E1-4392-BF5F-3D89403FF21B}" destId="{9E0B809E-EB0D-4829-8699-9BDE65301A09}" srcOrd="0" destOrd="0" presId="urn:microsoft.com/office/officeart/2005/8/layout/vList3"/>
    <dgm:cxn modelId="{AC0D3E81-06EE-404E-8EAC-26137552BEF7}" type="presParOf" srcId="{9E0B809E-EB0D-4829-8699-9BDE65301A09}" destId="{ECFF79AE-09D8-479E-AC23-40E50E85D0CD}" srcOrd="0" destOrd="0" presId="urn:microsoft.com/office/officeart/2005/8/layout/vList3"/>
    <dgm:cxn modelId="{31A2AFB5-F54A-49A9-B6E6-0D2130E7C747}" type="presParOf" srcId="{9E0B809E-EB0D-4829-8699-9BDE65301A09}" destId="{20FA3337-F7EA-46DE-9429-D797406F6BC0}" srcOrd="1" destOrd="0" presId="urn:microsoft.com/office/officeart/2005/8/layout/vList3"/>
    <dgm:cxn modelId="{1C35A572-F437-4E95-9016-C4A7E01151D4}" type="presParOf" srcId="{4E47C7A6-B0E1-4392-BF5F-3D89403FF21B}" destId="{07CE6245-4E31-4A76-B409-41D315B45C5C}" srcOrd="1" destOrd="0" presId="urn:microsoft.com/office/officeart/2005/8/layout/vList3"/>
    <dgm:cxn modelId="{6BE5DD2B-2E15-4875-B813-3E0342BB579C}" type="presParOf" srcId="{4E47C7A6-B0E1-4392-BF5F-3D89403FF21B}" destId="{05313F7E-7720-403E-B7BA-1C544C7429F3}" srcOrd="2" destOrd="0" presId="urn:microsoft.com/office/officeart/2005/8/layout/vList3"/>
    <dgm:cxn modelId="{3C5B2C2E-3776-4B94-BC70-B7DB3A1350DB}" type="presParOf" srcId="{05313F7E-7720-403E-B7BA-1C544C7429F3}" destId="{4D70C030-CA70-4AF0-8353-17F6DAA53970}" srcOrd="0" destOrd="0" presId="urn:microsoft.com/office/officeart/2005/8/layout/vList3"/>
    <dgm:cxn modelId="{059C4C2E-7691-47D7-BBD1-3F7316A606C9}" type="presParOf" srcId="{05313F7E-7720-403E-B7BA-1C544C7429F3}" destId="{FE0BD3B0-195B-4CF0-9598-66E7C87EEFF6}" srcOrd="1" destOrd="0" presId="urn:microsoft.com/office/officeart/2005/8/layout/vList3"/>
    <dgm:cxn modelId="{02120E40-EBDD-48F3-A8EB-866241C032BC}" type="presParOf" srcId="{4E47C7A6-B0E1-4392-BF5F-3D89403FF21B}" destId="{E6C39997-EA5F-4827-89F2-71FFCAC2033C}" srcOrd="3" destOrd="0" presId="urn:microsoft.com/office/officeart/2005/8/layout/vList3"/>
    <dgm:cxn modelId="{A821E019-BF4B-4C07-8058-EFA315E5C77A}" type="presParOf" srcId="{4E47C7A6-B0E1-4392-BF5F-3D89403FF21B}" destId="{2231ABA6-8A70-4D49-AEA6-05288E68FECA}" srcOrd="4" destOrd="0" presId="urn:microsoft.com/office/officeart/2005/8/layout/vList3"/>
    <dgm:cxn modelId="{3397D6B4-4DD3-4781-BF6D-76CC7E259FA4}" type="presParOf" srcId="{2231ABA6-8A70-4D49-AEA6-05288E68FECA}" destId="{8DB91407-FDE7-45D4-A87C-951822DABC2C}" srcOrd="0" destOrd="0" presId="urn:microsoft.com/office/officeart/2005/8/layout/vList3"/>
    <dgm:cxn modelId="{3907F423-5FDD-47C9-8378-722C3A894DD4}" type="presParOf" srcId="{2231ABA6-8A70-4D49-AEA6-05288E68FECA}" destId="{5C8063DC-9B41-4CF0-A6A7-7271A68C9386}" srcOrd="1" destOrd="0" presId="urn:microsoft.com/office/officeart/2005/8/layout/v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426B5EA-9E66-4FB0-BAF3-E7F068EF974E}" type="doc">
      <dgm:prSet loTypeId="urn:microsoft.com/office/officeart/2005/8/layout/hList6" loCatId="list" qsTypeId="urn:microsoft.com/office/officeart/2005/8/quickstyle/3d1" qsCatId="3D" csTypeId="urn:microsoft.com/office/officeart/2005/8/colors/colorful3" csCatId="colorful" phldr="1"/>
      <dgm:spPr/>
      <dgm:t>
        <a:bodyPr/>
        <a:lstStyle/>
        <a:p>
          <a:endParaRPr lang="en-US"/>
        </a:p>
      </dgm:t>
    </dgm:pt>
    <dgm:pt modelId="{3EEBE7EB-B4B8-4C30-9626-3EAB181649F0}">
      <dgm:prSet phldrT="[Text]"/>
      <dgm:spPr/>
      <dgm:t>
        <a:bodyPr/>
        <a:lstStyle/>
        <a:p>
          <a:r>
            <a:rPr lang="en-US" b="1" dirty="0" smtClean="0">
              <a:solidFill>
                <a:schemeClr val="bg1"/>
              </a:solidFill>
              <a:effectLst>
                <a:outerShdw blurRad="38100" dist="38100" dir="2700000" algn="tl">
                  <a:srgbClr val="000000">
                    <a:alpha val="43137"/>
                  </a:srgbClr>
                </a:outerShdw>
              </a:effectLst>
              <a:latin typeface="+mj-lt"/>
            </a:rPr>
            <a:t>Vision</a:t>
          </a:r>
        </a:p>
        <a:p>
          <a:r>
            <a:rPr lang="en-US" b="1" dirty="0" smtClean="0">
              <a:solidFill>
                <a:schemeClr val="bg1"/>
              </a:solidFill>
              <a:effectLst>
                <a:outerShdw blurRad="38100" dist="38100" dir="2700000" algn="tl">
                  <a:srgbClr val="000000">
                    <a:alpha val="43137"/>
                  </a:srgbClr>
                </a:outerShdw>
              </a:effectLst>
              <a:latin typeface="+mj-lt"/>
            </a:rPr>
            <a:t>Hearing</a:t>
          </a:r>
        </a:p>
        <a:p>
          <a:r>
            <a:rPr lang="en-US" b="1" dirty="0" smtClean="0">
              <a:solidFill>
                <a:schemeClr val="bg1"/>
              </a:solidFill>
              <a:effectLst>
                <a:outerShdw blurRad="38100" dist="38100" dir="2700000" algn="tl">
                  <a:srgbClr val="000000">
                    <a:alpha val="43137"/>
                  </a:srgbClr>
                </a:outerShdw>
              </a:effectLst>
              <a:latin typeface="+mj-lt"/>
            </a:rPr>
            <a:t>Motor</a:t>
          </a:r>
        </a:p>
        <a:p>
          <a:endParaRPr lang="en-US" b="1" dirty="0">
            <a:solidFill>
              <a:schemeClr val="bg1"/>
            </a:solidFill>
            <a:effectLst>
              <a:outerShdw blurRad="38100" dist="38100" dir="2700000" algn="tl">
                <a:srgbClr val="000000">
                  <a:alpha val="43137"/>
                </a:srgbClr>
              </a:outerShdw>
            </a:effectLst>
            <a:latin typeface="+mj-lt"/>
          </a:endParaRPr>
        </a:p>
      </dgm:t>
    </dgm:pt>
    <dgm:pt modelId="{EE0F234F-03F0-4EFA-A77D-3AD87044BDB6}" type="parTrans" cxnId="{D9665B3B-56E6-41BD-B4FE-BC2DD3895378}">
      <dgm:prSet/>
      <dgm:spPr/>
      <dgm:t>
        <a:bodyPr/>
        <a:lstStyle/>
        <a:p>
          <a:endParaRPr lang="en-US">
            <a:solidFill>
              <a:schemeClr val="bg1"/>
            </a:solidFill>
          </a:endParaRPr>
        </a:p>
      </dgm:t>
    </dgm:pt>
    <dgm:pt modelId="{601662C1-3F6C-46E5-9C2F-A53D43B42530}" type="sibTrans" cxnId="{D9665B3B-56E6-41BD-B4FE-BC2DD3895378}">
      <dgm:prSet/>
      <dgm:spPr/>
      <dgm:t>
        <a:bodyPr/>
        <a:lstStyle/>
        <a:p>
          <a:endParaRPr lang="en-US">
            <a:solidFill>
              <a:schemeClr val="bg1"/>
            </a:solidFill>
          </a:endParaRPr>
        </a:p>
      </dgm:t>
    </dgm:pt>
    <dgm:pt modelId="{1D3E9ED3-B0FE-4A59-937C-E5069A7EE1AA}">
      <dgm:prSet phldrT="[Text]"/>
      <dgm:spPr/>
      <dgm:t>
        <a:bodyPr/>
        <a:lstStyle/>
        <a:p>
          <a:r>
            <a:rPr lang="en-US" b="1" dirty="0" smtClean="0">
              <a:solidFill>
                <a:schemeClr val="bg1"/>
              </a:solidFill>
              <a:effectLst>
                <a:outerShdw blurRad="38100" dist="38100" dir="2700000" algn="tl">
                  <a:srgbClr val="000000">
                    <a:alpha val="43137"/>
                  </a:srgbClr>
                </a:outerShdw>
              </a:effectLst>
              <a:latin typeface="+mj-lt"/>
            </a:rPr>
            <a:t>Regular screenings</a:t>
          </a:r>
          <a:endParaRPr lang="en-US" b="1" dirty="0">
            <a:solidFill>
              <a:schemeClr val="bg1"/>
            </a:solidFill>
            <a:effectLst>
              <a:outerShdw blurRad="38100" dist="38100" dir="2700000" algn="tl">
                <a:srgbClr val="000000">
                  <a:alpha val="43137"/>
                </a:srgbClr>
              </a:outerShdw>
            </a:effectLst>
            <a:latin typeface="+mj-lt"/>
          </a:endParaRPr>
        </a:p>
      </dgm:t>
    </dgm:pt>
    <dgm:pt modelId="{92712079-9967-4C24-9047-84904CB90E4B}" type="parTrans" cxnId="{EDFCDB8A-05F6-4BBD-B3D4-4394A90C527B}">
      <dgm:prSet/>
      <dgm:spPr/>
      <dgm:t>
        <a:bodyPr/>
        <a:lstStyle/>
        <a:p>
          <a:endParaRPr lang="en-US">
            <a:solidFill>
              <a:schemeClr val="bg1"/>
            </a:solidFill>
          </a:endParaRPr>
        </a:p>
      </dgm:t>
    </dgm:pt>
    <dgm:pt modelId="{024A70A7-0628-4888-ABDC-F2987B14F227}" type="sibTrans" cxnId="{EDFCDB8A-05F6-4BBD-B3D4-4394A90C527B}">
      <dgm:prSet/>
      <dgm:spPr/>
      <dgm:t>
        <a:bodyPr/>
        <a:lstStyle/>
        <a:p>
          <a:endParaRPr lang="en-US">
            <a:solidFill>
              <a:schemeClr val="bg1"/>
            </a:solidFill>
          </a:endParaRPr>
        </a:p>
      </dgm:t>
    </dgm:pt>
    <dgm:pt modelId="{21F54C9C-598E-4343-A78E-1A0AABFE6734}">
      <dgm:prSet phldrT="[Text]"/>
      <dgm:spPr/>
      <dgm:t>
        <a:bodyPr/>
        <a:lstStyle/>
        <a:p>
          <a:r>
            <a:rPr lang="en-US" b="1" dirty="0" smtClean="0">
              <a:solidFill>
                <a:schemeClr val="bg1"/>
              </a:solidFill>
              <a:effectLst>
                <a:outerShdw blurRad="38100" dist="38100" dir="2700000" algn="tl">
                  <a:srgbClr val="000000">
                    <a:alpha val="43137"/>
                  </a:srgbClr>
                </a:outerShdw>
              </a:effectLst>
              <a:latin typeface="+mj-lt"/>
            </a:rPr>
            <a:t>PE, art, classroom observation &amp; reports</a:t>
          </a:r>
          <a:endParaRPr lang="en-US" b="1" dirty="0">
            <a:solidFill>
              <a:schemeClr val="bg1"/>
            </a:solidFill>
            <a:effectLst>
              <a:outerShdw blurRad="38100" dist="38100" dir="2700000" algn="tl">
                <a:srgbClr val="000000">
                  <a:alpha val="43137"/>
                </a:srgbClr>
              </a:outerShdw>
            </a:effectLst>
            <a:latin typeface="+mj-lt"/>
          </a:endParaRPr>
        </a:p>
      </dgm:t>
    </dgm:pt>
    <dgm:pt modelId="{5705769B-518D-4889-9C3A-1C572609D7D4}" type="parTrans" cxnId="{984EF5FE-31B5-4795-BF3A-C666DA49306F}">
      <dgm:prSet/>
      <dgm:spPr/>
      <dgm:t>
        <a:bodyPr/>
        <a:lstStyle/>
        <a:p>
          <a:endParaRPr lang="en-US">
            <a:solidFill>
              <a:schemeClr val="bg1"/>
            </a:solidFill>
          </a:endParaRPr>
        </a:p>
      </dgm:t>
    </dgm:pt>
    <dgm:pt modelId="{98362C05-8D10-4413-A3E0-CD0CE5EE4C07}" type="sibTrans" cxnId="{984EF5FE-31B5-4795-BF3A-C666DA49306F}">
      <dgm:prSet/>
      <dgm:spPr/>
      <dgm:t>
        <a:bodyPr/>
        <a:lstStyle/>
        <a:p>
          <a:endParaRPr lang="en-US">
            <a:solidFill>
              <a:schemeClr val="bg1"/>
            </a:solidFill>
          </a:endParaRPr>
        </a:p>
      </dgm:t>
    </dgm:pt>
    <dgm:pt modelId="{02AF6DD0-8590-4E7B-AB16-AB8AAE4A0565}">
      <dgm:prSet phldrT="[Text]"/>
      <dgm:spPr/>
      <dgm:t>
        <a:bodyPr/>
        <a:lstStyle/>
        <a:p>
          <a:r>
            <a:rPr lang="en-US" b="1" dirty="0" smtClean="0">
              <a:solidFill>
                <a:schemeClr val="bg1"/>
              </a:solidFill>
              <a:effectLst>
                <a:outerShdw blurRad="38100" dist="38100" dir="2700000" algn="tl">
                  <a:srgbClr val="000000">
                    <a:alpha val="43137"/>
                  </a:srgbClr>
                </a:outerShdw>
              </a:effectLst>
              <a:latin typeface="+mj-lt"/>
            </a:rPr>
            <a:t>Cognitive </a:t>
          </a:r>
        </a:p>
        <a:p>
          <a:r>
            <a:rPr lang="en-US" b="1" dirty="0" smtClean="0">
              <a:solidFill>
                <a:schemeClr val="bg1"/>
              </a:solidFill>
              <a:effectLst>
                <a:outerShdw blurRad="38100" dist="38100" dir="2700000" algn="tl">
                  <a:srgbClr val="000000">
                    <a:alpha val="43137"/>
                  </a:srgbClr>
                </a:outerShdw>
              </a:effectLst>
              <a:latin typeface="+mj-lt"/>
            </a:rPr>
            <a:t>Disability</a:t>
          </a:r>
        </a:p>
        <a:p>
          <a:endParaRPr lang="en-US" b="1" dirty="0" smtClean="0">
            <a:solidFill>
              <a:schemeClr val="bg1"/>
            </a:solidFill>
            <a:effectLst>
              <a:outerShdw blurRad="38100" dist="38100" dir="2700000" algn="tl">
                <a:srgbClr val="000000">
                  <a:alpha val="43137"/>
                </a:srgbClr>
              </a:outerShdw>
            </a:effectLst>
            <a:latin typeface="+mj-lt"/>
          </a:endParaRPr>
        </a:p>
        <a:p>
          <a:endParaRPr lang="en-US" b="1" dirty="0">
            <a:solidFill>
              <a:schemeClr val="bg1"/>
            </a:solidFill>
            <a:effectLst>
              <a:outerShdw blurRad="38100" dist="38100" dir="2700000" algn="tl">
                <a:srgbClr val="000000">
                  <a:alpha val="43137"/>
                </a:srgbClr>
              </a:outerShdw>
            </a:effectLst>
            <a:latin typeface="+mj-lt"/>
          </a:endParaRPr>
        </a:p>
      </dgm:t>
    </dgm:pt>
    <dgm:pt modelId="{EFE91FF5-D274-4961-AFB6-ED73E0B37DE1}" type="parTrans" cxnId="{EA9D914A-3CCB-4C11-9067-15EA626F13A5}">
      <dgm:prSet/>
      <dgm:spPr/>
      <dgm:t>
        <a:bodyPr/>
        <a:lstStyle/>
        <a:p>
          <a:endParaRPr lang="en-US">
            <a:solidFill>
              <a:schemeClr val="bg1"/>
            </a:solidFill>
          </a:endParaRPr>
        </a:p>
      </dgm:t>
    </dgm:pt>
    <dgm:pt modelId="{DA7FD3BA-EC7E-43EE-A2DE-BAA433755613}" type="sibTrans" cxnId="{EA9D914A-3CCB-4C11-9067-15EA626F13A5}">
      <dgm:prSet/>
      <dgm:spPr/>
      <dgm:t>
        <a:bodyPr/>
        <a:lstStyle/>
        <a:p>
          <a:endParaRPr lang="en-US">
            <a:solidFill>
              <a:schemeClr val="bg1"/>
            </a:solidFill>
          </a:endParaRPr>
        </a:p>
      </dgm:t>
    </dgm:pt>
    <dgm:pt modelId="{F6C95B89-860E-49D4-8CA2-555FFEC3F34C}">
      <dgm:prSet phldrT="[Text]"/>
      <dgm:spPr/>
      <dgm:t>
        <a:bodyPr/>
        <a:lstStyle/>
        <a:p>
          <a:r>
            <a:rPr lang="en-US" b="1" dirty="0" smtClean="0">
              <a:solidFill>
                <a:schemeClr val="bg1"/>
              </a:solidFill>
              <a:effectLst>
                <a:outerShdw blurRad="38100" dist="38100" dir="2700000" algn="tl">
                  <a:srgbClr val="000000">
                    <a:alpha val="43137"/>
                  </a:srgbClr>
                </a:outerShdw>
              </a:effectLst>
              <a:latin typeface="+mj-lt"/>
            </a:rPr>
            <a:t>Performance in other subjects</a:t>
          </a:r>
          <a:endParaRPr lang="en-US" b="1" dirty="0">
            <a:solidFill>
              <a:schemeClr val="bg1"/>
            </a:solidFill>
            <a:effectLst>
              <a:outerShdw blurRad="38100" dist="38100" dir="2700000" algn="tl">
                <a:srgbClr val="000000">
                  <a:alpha val="43137"/>
                </a:srgbClr>
              </a:outerShdw>
            </a:effectLst>
            <a:latin typeface="+mj-lt"/>
          </a:endParaRPr>
        </a:p>
      </dgm:t>
    </dgm:pt>
    <dgm:pt modelId="{B90CB306-431A-47C8-B9C7-82A2726F1FE1}" type="parTrans" cxnId="{4C06BCBE-3AC9-4916-AA89-DDA2069165F0}">
      <dgm:prSet/>
      <dgm:spPr/>
      <dgm:t>
        <a:bodyPr/>
        <a:lstStyle/>
        <a:p>
          <a:endParaRPr lang="en-US">
            <a:solidFill>
              <a:schemeClr val="bg1"/>
            </a:solidFill>
          </a:endParaRPr>
        </a:p>
      </dgm:t>
    </dgm:pt>
    <dgm:pt modelId="{6D9F3225-B07C-4BC3-9907-A2ABE285AB88}" type="sibTrans" cxnId="{4C06BCBE-3AC9-4916-AA89-DDA2069165F0}">
      <dgm:prSet/>
      <dgm:spPr/>
      <dgm:t>
        <a:bodyPr/>
        <a:lstStyle/>
        <a:p>
          <a:endParaRPr lang="en-US">
            <a:solidFill>
              <a:schemeClr val="bg1"/>
            </a:solidFill>
          </a:endParaRPr>
        </a:p>
      </dgm:t>
    </dgm:pt>
    <dgm:pt modelId="{5DEF0B41-5853-45E0-AD11-825594564B6A}">
      <dgm:prSet phldrT="[Text]"/>
      <dgm:spPr/>
      <dgm:t>
        <a:bodyPr/>
        <a:lstStyle/>
        <a:p>
          <a:r>
            <a:rPr lang="en-US" b="1" dirty="0" smtClean="0">
              <a:solidFill>
                <a:schemeClr val="bg1"/>
              </a:solidFill>
              <a:effectLst>
                <a:outerShdw blurRad="38100" dist="38100" dir="2700000" algn="tl">
                  <a:srgbClr val="000000">
                    <a:alpha val="43137"/>
                  </a:srgbClr>
                </a:outerShdw>
              </a:effectLst>
              <a:latin typeface="+mj-lt"/>
            </a:rPr>
            <a:t>Parent reports</a:t>
          </a:r>
          <a:endParaRPr lang="en-US" b="1" dirty="0">
            <a:solidFill>
              <a:schemeClr val="bg1"/>
            </a:solidFill>
            <a:effectLst>
              <a:outerShdw blurRad="38100" dist="38100" dir="2700000" algn="tl">
                <a:srgbClr val="000000">
                  <a:alpha val="43137"/>
                </a:srgbClr>
              </a:outerShdw>
            </a:effectLst>
            <a:latin typeface="+mj-lt"/>
          </a:endParaRPr>
        </a:p>
      </dgm:t>
    </dgm:pt>
    <dgm:pt modelId="{DDDE5AB3-7C53-4DFD-A11A-2A83B436D7D8}" type="parTrans" cxnId="{17FC8689-C593-4521-B6D0-C3B710243304}">
      <dgm:prSet/>
      <dgm:spPr/>
      <dgm:t>
        <a:bodyPr/>
        <a:lstStyle/>
        <a:p>
          <a:endParaRPr lang="en-US">
            <a:solidFill>
              <a:schemeClr val="bg1"/>
            </a:solidFill>
          </a:endParaRPr>
        </a:p>
      </dgm:t>
    </dgm:pt>
    <dgm:pt modelId="{FF92503E-6124-4AAF-83E9-07012A4E6FBB}" type="sibTrans" cxnId="{17FC8689-C593-4521-B6D0-C3B710243304}">
      <dgm:prSet/>
      <dgm:spPr/>
      <dgm:t>
        <a:bodyPr/>
        <a:lstStyle/>
        <a:p>
          <a:endParaRPr lang="en-US">
            <a:solidFill>
              <a:schemeClr val="bg1"/>
            </a:solidFill>
          </a:endParaRPr>
        </a:p>
      </dgm:t>
    </dgm:pt>
    <dgm:pt modelId="{E8C01E1E-487C-4061-B64F-51DC465B3165}">
      <dgm:prSet phldrT="[Text]"/>
      <dgm:spPr/>
      <dgm:t>
        <a:bodyPr/>
        <a:lstStyle/>
        <a:p>
          <a:r>
            <a:rPr lang="en-US" b="1" dirty="0" smtClean="0">
              <a:solidFill>
                <a:schemeClr val="bg1"/>
              </a:solidFill>
              <a:effectLst>
                <a:outerShdw blurRad="38100" dist="38100" dir="2700000" algn="tl">
                  <a:srgbClr val="000000">
                    <a:alpha val="43137"/>
                  </a:srgbClr>
                </a:outerShdw>
              </a:effectLst>
              <a:latin typeface="+mj-lt"/>
            </a:rPr>
            <a:t>Emotional </a:t>
          </a:r>
        </a:p>
        <a:p>
          <a:r>
            <a:rPr lang="en-US" b="1" dirty="0" smtClean="0">
              <a:solidFill>
                <a:schemeClr val="bg1"/>
              </a:solidFill>
              <a:effectLst>
                <a:outerShdw blurRad="38100" dist="38100" dir="2700000" algn="tl">
                  <a:srgbClr val="000000">
                    <a:alpha val="43137"/>
                  </a:srgbClr>
                </a:outerShdw>
              </a:effectLst>
              <a:latin typeface="+mj-lt"/>
            </a:rPr>
            <a:t>Disability </a:t>
          </a:r>
        </a:p>
        <a:p>
          <a:endParaRPr lang="en-US" b="1" dirty="0" smtClean="0">
            <a:solidFill>
              <a:schemeClr val="bg1"/>
            </a:solidFill>
            <a:effectLst>
              <a:outerShdw blurRad="38100" dist="38100" dir="2700000" algn="tl">
                <a:srgbClr val="000000">
                  <a:alpha val="43137"/>
                </a:srgbClr>
              </a:outerShdw>
            </a:effectLst>
            <a:latin typeface="+mj-lt"/>
          </a:endParaRPr>
        </a:p>
        <a:p>
          <a:endParaRPr lang="en-US" b="1" dirty="0">
            <a:solidFill>
              <a:schemeClr val="bg1"/>
            </a:solidFill>
            <a:effectLst>
              <a:outerShdw blurRad="38100" dist="38100" dir="2700000" algn="tl">
                <a:srgbClr val="000000">
                  <a:alpha val="43137"/>
                </a:srgbClr>
              </a:outerShdw>
            </a:effectLst>
            <a:latin typeface="+mj-lt"/>
          </a:endParaRPr>
        </a:p>
      </dgm:t>
    </dgm:pt>
    <dgm:pt modelId="{CD7D5159-7C7C-46CF-A643-DA0B2ED19CED}" type="parTrans" cxnId="{A9BE4005-8682-44D1-8CF0-A95ABA345149}">
      <dgm:prSet/>
      <dgm:spPr/>
      <dgm:t>
        <a:bodyPr/>
        <a:lstStyle/>
        <a:p>
          <a:endParaRPr lang="en-US">
            <a:solidFill>
              <a:schemeClr val="bg1"/>
            </a:solidFill>
          </a:endParaRPr>
        </a:p>
      </dgm:t>
    </dgm:pt>
    <dgm:pt modelId="{C0FE5175-1451-43F7-8441-F44014A7D311}" type="sibTrans" cxnId="{A9BE4005-8682-44D1-8CF0-A95ABA345149}">
      <dgm:prSet/>
      <dgm:spPr/>
      <dgm:t>
        <a:bodyPr/>
        <a:lstStyle/>
        <a:p>
          <a:endParaRPr lang="en-US">
            <a:solidFill>
              <a:schemeClr val="bg1"/>
            </a:solidFill>
          </a:endParaRPr>
        </a:p>
      </dgm:t>
    </dgm:pt>
    <dgm:pt modelId="{DA3F2CB0-47EF-495D-80C0-2C6EE0D64D6B}">
      <dgm:prSet phldrT="[Text]"/>
      <dgm:spPr/>
      <dgm:t>
        <a:bodyPr/>
        <a:lstStyle/>
        <a:p>
          <a:r>
            <a:rPr lang="en-US" b="1" dirty="0" smtClean="0">
              <a:solidFill>
                <a:schemeClr val="bg1"/>
              </a:solidFill>
              <a:effectLst>
                <a:outerShdw blurRad="38100" dist="38100" dir="2700000" algn="tl">
                  <a:srgbClr val="000000">
                    <a:alpha val="43137"/>
                  </a:srgbClr>
                </a:outerShdw>
              </a:effectLst>
              <a:latin typeface="+mj-lt"/>
            </a:rPr>
            <a:t>Office discipline referrals &amp; other screeners</a:t>
          </a:r>
          <a:endParaRPr lang="en-US" b="1" dirty="0">
            <a:solidFill>
              <a:schemeClr val="bg1"/>
            </a:solidFill>
            <a:effectLst>
              <a:outerShdw blurRad="38100" dist="38100" dir="2700000" algn="tl">
                <a:srgbClr val="000000">
                  <a:alpha val="43137"/>
                </a:srgbClr>
              </a:outerShdw>
            </a:effectLst>
            <a:latin typeface="+mj-lt"/>
          </a:endParaRPr>
        </a:p>
      </dgm:t>
    </dgm:pt>
    <dgm:pt modelId="{1BDEFA70-09AA-4B52-9F17-524DDCAE3F80}" type="parTrans" cxnId="{A126419C-E11B-45EA-8A41-5D51488AF856}">
      <dgm:prSet/>
      <dgm:spPr/>
      <dgm:t>
        <a:bodyPr/>
        <a:lstStyle/>
        <a:p>
          <a:endParaRPr lang="en-US">
            <a:solidFill>
              <a:schemeClr val="bg1"/>
            </a:solidFill>
          </a:endParaRPr>
        </a:p>
      </dgm:t>
    </dgm:pt>
    <dgm:pt modelId="{E535A97D-7D06-4D96-B6FB-CD569AF794C8}" type="sibTrans" cxnId="{A126419C-E11B-45EA-8A41-5D51488AF856}">
      <dgm:prSet/>
      <dgm:spPr/>
      <dgm:t>
        <a:bodyPr/>
        <a:lstStyle/>
        <a:p>
          <a:endParaRPr lang="en-US">
            <a:solidFill>
              <a:schemeClr val="bg1"/>
            </a:solidFill>
          </a:endParaRPr>
        </a:p>
      </dgm:t>
    </dgm:pt>
    <dgm:pt modelId="{CCA21B35-1A12-45E5-B577-C2F5DDEF2516}">
      <dgm:prSet phldrT="[Text]"/>
      <dgm:spPr/>
      <dgm:t>
        <a:bodyPr/>
        <a:lstStyle/>
        <a:p>
          <a:r>
            <a:rPr lang="en-US" b="1" dirty="0" smtClean="0">
              <a:solidFill>
                <a:schemeClr val="bg1"/>
              </a:solidFill>
              <a:effectLst>
                <a:outerShdw blurRad="38100" dist="38100" dir="2700000" algn="tl">
                  <a:srgbClr val="000000">
                    <a:alpha val="43137"/>
                  </a:srgbClr>
                </a:outerShdw>
              </a:effectLst>
              <a:latin typeface="+mj-lt"/>
            </a:rPr>
            <a:t>Classroom observation &amp; reports</a:t>
          </a:r>
          <a:endParaRPr lang="en-US" b="1" dirty="0">
            <a:solidFill>
              <a:schemeClr val="bg1"/>
            </a:solidFill>
            <a:effectLst>
              <a:outerShdw blurRad="38100" dist="38100" dir="2700000" algn="tl">
                <a:srgbClr val="000000">
                  <a:alpha val="43137"/>
                </a:srgbClr>
              </a:outerShdw>
            </a:effectLst>
            <a:latin typeface="+mj-lt"/>
          </a:endParaRPr>
        </a:p>
      </dgm:t>
    </dgm:pt>
    <dgm:pt modelId="{541007B8-8D8F-438B-9C64-8201C7DCD4B3}" type="parTrans" cxnId="{6D5B4CF0-C876-41A9-8137-65E841121A51}">
      <dgm:prSet/>
      <dgm:spPr/>
      <dgm:t>
        <a:bodyPr/>
        <a:lstStyle/>
        <a:p>
          <a:endParaRPr lang="en-US">
            <a:solidFill>
              <a:schemeClr val="bg1"/>
            </a:solidFill>
          </a:endParaRPr>
        </a:p>
      </dgm:t>
    </dgm:pt>
    <dgm:pt modelId="{FA687D7D-E8B6-44C4-BFC4-F3DC7DEA26B2}" type="sibTrans" cxnId="{6D5B4CF0-C876-41A9-8137-65E841121A51}">
      <dgm:prSet/>
      <dgm:spPr/>
      <dgm:t>
        <a:bodyPr/>
        <a:lstStyle/>
        <a:p>
          <a:endParaRPr lang="en-US">
            <a:solidFill>
              <a:schemeClr val="bg1"/>
            </a:solidFill>
          </a:endParaRPr>
        </a:p>
      </dgm:t>
    </dgm:pt>
    <dgm:pt modelId="{E624A86B-ECB4-4F3B-B8B4-CDE4B3237135}">
      <dgm:prSet custT="1"/>
      <dgm:spPr/>
      <dgm:t>
        <a:bodyPr/>
        <a:lstStyle/>
        <a:p>
          <a:r>
            <a:rPr lang="en-US" sz="1500" b="1" dirty="0" smtClean="0">
              <a:solidFill>
                <a:schemeClr val="bg1"/>
              </a:solidFill>
              <a:effectLst>
                <a:outerShdw blurRad="38100" dist="38100" dir="2700000" algn="tl">
                  <a:srgbClr val="000000">
                    <a:alpha val="43137"/>
                  </a:srgbClr>
                </a:outerShdw>
              </a:effectLst>
              <a:latin typeface="+mj-lt"/>
            </a:rPr>
            <a:t>Cultural</a:t>
          </a:r>
        </a:p>
        <a:p>
          <a:r>
            <a:rPr lang="en-US" sz="1500" b="1" dirty="0" smtClean="0">
              <a:solidFill>
                <a:schemeClr val="bg1"/>
              </a:solidFill>
              <a:effectLst>
                <a:outerShdw blurRad="38100" dist="38100" dir="2700000" algn="tl">
                  <a:srgbClr val="000000">
                    <a:alpha val="43137"/>
                  </a:srgbClr>
                </a:outerShdw>
              </a:effectLst>
              <a:latin typeface="+mj-lt"/>
            </a:rPr>
            <a:t>Factors</a:t>
          </a:r>
        </a:p>
        <a:p>
          <a:r>
            <a:rPr lang="en-US" sz="1200" b="1" dirty="0" smtClean="0">
              <a:solidFill>
                <a:schemeClr val="bg1"/>
              </a:solidFill>
              <a:effectLst>
                <a:outerShdw blurRad="38100" dist="38100" dir="2700000" algn="tl">
                  <a:srgbClr val="000000">
                    <a:alpha val="43137"/>
                  </a:srgbClr>
                </a:outerShdw>
              </a:effectLst>
              <a:latin typeface="+mj-lt"/>
            </a:rPr>
            <a:t>Comparison of student’s culture to  school culture</a:t>
          </a:r>
          <a:endParaRPr lang="en-US" sz="1500" b="1" dirty="0" smtClean="0">
            <a:solidFill>
              <a:schemeClr val="bg1"/>
            </a:solidFill>
            <a:effectLst>
              <a:outerShdw blurRad="38100" dist="38100" dir="2700000" algn="tl">
                <a:srgbClr val="000000">
                  <a:alpha val="43137"/>
                </a:srgbClr>
              </a:outerShdw>
            </a:effectLst>
            <a:latin typeface="+mj-lt"/>
          </a:endParaRPr>
        </a:p>
      </dgm:t>
    </dgm:pt>
    <dgm:pt modelId="{86DA13AB-22DA-4C54-AB7F-61FBE88B8E56}" type="parTrans" cxnId="{4273FA26-1D85-4E75-9B31-1A0AA25CF2BC}">
      <dgm:prSet/>
      <dgm:spPr/>
      <dgm:t>
        <a:bodyPr/>
        <a:lstStyle/>
        <a:p>
          <a:endParaRPr lang="en-US"/>
        </a:p>
      </dgm:t>
    </dgm:pt>
    <dgm:pt modelId="{8110E0F4-8650-4F95-A36A-52E994D873A7}" type="sibTrans" cxnId="{4273FA26-1D85-4E75-9B31-1A0AA25CF2BC}">
      <dgm:prSet/>
      <dgm:spPr/>
      <dgm:t>
        <a:bodyPr/>
        <a:lstStyle/>
        <a:p>
          <a:endParaRPr lang="en-US"/>
        </a:p>
      </dgm:t>
    </dgm:pt>
    <dgm:pt modelId="{1A76C722-A3B0-4F7D-B9BA-B819C44D27F8}">
      <dgm:prSet/>
      <dgm:spPr/>
      <dgm:t>
        <a:bodyPr/>
        <a:lstStyle/>
        <a:p>
          <a:r>
            <a:rPr lang="en-US" b="1" dirty="0" smtClean="0">
              <a:solidFill>
                <a:schemeClr val="bg1"/>
              </a:solidFill>
              <a:effectLst>
                <a:outerShdw blurRad="38100" dist="38100" dir="2700000" algn="tl">
                  <a:srgbClr val="000000">
                    <a:alpha val="43137"/>
                  </a:srgbClr>
                </a:outerShdw>
              </a:effectLst>
              <a:latin typeface="+mj-lt"/>
            </a:rPr>
            <a:t>Environment</a:t>
          </a:r>
        </a:p>
        <a:p>
          <a:r>
            <a:rPr lang="en-US" b="1" dirty="0" smtClean="0">
              <a:solidFill>
                <a:schemeClr val="bg1"/>
              </a:solidFill>
              <a:effectLst>
                <a:outerShdw blurRad="38100" dist="38100" dir="2700000" algn="tl">
                  <a:srgbClr val="000000">
                    <a:alpha val="43137"/>
                  </a:srgbClr>
                </a:outerShdw>
              </a:effectLst>
              <a:latin typeface="+mj-lt"/>
            </a:rPr>
            <a:t>Economic</a:t>
          </a:r>
        </a:p>
        <a:p>
          <a:endParaRPr lang="en-US" b="1" dirty="0" smtClean="0">
            <a:solidFill>
              <a:schemeClr val="bg1"/>
            </a:solidFill>
            <a:effectLst>
              <a:outerShdw blurRad="38100" dist="38100" dir="2700000" algn="tl">
                <a:srgbClr val="000000">
                  <a:alpha val="43137"/>
                </a:srgbClr>
              </a:outerShdw>
            </a:effectLst>
            <a:latin typeface="+mj-lt"/>
          </a:endParaRPr>
        </a:p>
        <a:p>
          <a:endParaRPr lang="en-US" b="1" dirty="0" smtClean="0">
            <a:solidFill>
              <a:schemeClr val="bg1"/>
            </a:solidFill>
            <a:effectLst>
              <a:outerShdw blurRad="38100" dist="38100" dir="2700000" algn="tl">
                <a:srgbClr val="000000">
                  <a:alpha val="43137"/>
                </a:srgbClr>
              </a:outerShdw>
            </a:effectLst>
            <a:latin typeface="+mj-lt"/>
          </a:endParaRPr>
        </a:p>
      </dgm:t>
    </dgm:pt>
    <dgm:pt modelId="{600A8E11-56F4-420B-AE9D-EB459F48CAE6}" type="parTrans" cxnId="{4A39D9E8-FAA9-4F9B-B4B3-F82D0B024AF1}">
      <dgm:prSet/>
      <dgm:spPr/>
      <dgm:t>
        <a:bodyPr/>
        <a:lstStyle/>
        <a:p>
          <a:endParaRPr lang="en-US"/>
        </a:p>
      </dgm:t>
    </dgm:pt>
    <dgm:pt modelId="{CFE0A7A8-3428-41DC-B400-6BD77C972858}" type="sibTrans" cxnId="{4A39D9E8-FAA9-4F9B-B4B3-F82D0B024AF1}">
      <dgm:prSet/>
      <dgm:spPr/>
      <dgm:t>
        <a:bodyPr/>
        <a:lstStyle/>
        <a:p>
          <a:endParaRPr lang="en-US"/>
        </a:p>
      </dgm:t>
    </dgm:pt>
    <dgm:pt modelId="{FD89321B-190E-4D38-8772-23E46D856FF1}">
      <dgm:prSet phldrT="[Text]"/>
      <dgm:spPr/>
      <dgm:t>
        <a:bodyPr/>
        <a:lstStyle/>
        <a:p>
          <a:r>
            <a:rPr lang="en-US" b="1" dirty="0" smtClean="0">
              <a:solidFill>
                <a:schemeClr val="bg1"/>
              </a:solidFill>
              <a:effectLst>
                <a:outerShdw blurRad="38100" dist="38100" dir="2700000" algn="tl">
                  <a:srgbClr val="000000">
                    <a:alpha val="43137"/>
                  </a:srgbClr>
                </a:outerShdw>
              </a:effectLst>
              <a:latin typeface="+mj-lt"/>
            </a:rPr>
            <a:t>Classroom observation &amp; reports</a:t>
          </a:r>
          <a:endParaRPr lang="en-US" b="1" dirty="0">
            <a:solidFill>
              <a:schemeClr val="bg1"/>
            </a:solidFill>
            <a:effectLst>
              <a:outerShdw blurRad="38100" dist="38100" dir="2700000" algn="tl">
                <a:srgbClr val="000000">
                  <a:alpha val="43137"/>
                </a:srgbClr>
              </a:outerShdw>
            </a:effectLst>
            <a:latin typeface="+mj-lt"/>
          </a:endParaRPr>
        </a:p>
      </dgm:t>
    </dgm:pt>
    <dgm:pt modelId="{8838919B-F981-425C-82C0-12665FA3A9E1}" type="parTrans" cxnId="{9A8F0DFF-3683-4D93-B327-09C6C27240A8}">
      <dgm:prSet/>
      <dgm:spPr/>
      <dgm:t>
        <a:bodyPr/>
        <a:lstStyle/>
        <a:p>
          <a:endParaRPr lang="en-US"/>
        </a:p>
      </dgm:t>
    </dgm:pt>
    <dgm:pt modelId="{09365D3E-5E49-4AAD-BF6C-4222E675E6DB}" type="sibTrans" cxnId="{9A8F0DFF-3683-4D93-B327-09C6C27240A8}">
      <dgm:prSet/>
      <dgm:spPr/>
      <dgm:t>
        <a:bodyPr/>
        <a:lstStyle/>
        <a:p>
          <a:endParaRPr lang="en-US"/>
        </a:p>
      </dgm:t>
    </dgm:pt>
    <dgm:pt modelId="{3C537F98-4C54-4305-AA43-654F918C9E38}">
      <dgm:prSet phldrT="[Text]"/>
      <dgm:spPr/>
      <dgm:t>
        <a:bodyPr/>
        <a:lstStyle/>
        <a:p>
          <a:r>
            <a:rPr lang="en-US" b="1" dirty="0" smtClean="0">
              <a:solidFill>
                <a:schemeClr val="bg1"/>
              </a:solidFill>
              <a:effectLst>
                <a:outerShdw blurRad="38100" dist="38100" dir="2700000" algn="tl">
                  <a:srgbClr val="000000">
                    <a:alpha val="43137"/>
                  </a:srgbClr>
                </a:outerShdw>
              </a:effectLst>
              <a:latin typeface="+mj-lt"/>
            </a:rPr>
            <a:t>Parent reports</a:t>
          </a:r>
          <a:endParaRPr lang="en-US" b="1" dirty="0">
            <a:solidFill>
              <a:schemeClr val="bg1"/>
            </a:solidFill>
            <a:effectLst>
              <a:outerShdw blurRad="38100" dist="38100" dir="2700000" algn="tl">
                <a:srgbClr val="000000">
                  <a:alpha val="43137"/>
                </a:srgbClr>
              </a:outerShdw>
            </a:effectLst>
            <a:latin typeface="+mj-lt"/>
          </a:endParaRPr>
        </a:p>
      </dgm:t>
    </dgm:pt>
    <dgm:pt modelId="{673882CD-F8E8-4CC6-B121-C5E136A9F3E0}" type="parTrans" cxnId="{2D90539B-BF92-4DC2-98D5-207E70BF093F}">
      <dgm:prSet/>
      <dgm:spPr/>
      <dgm:t>
        <a:bodyPr/>
        <a:lstStyle/>
        <a:p>
          <a:endParaRPr lang="en-US"/>
        </a:p>
      </dgm:t>
    </dgm:pt>
    <dgm:pt modelId="{5485C8AD-2924-4024-99A4-B77E738F7DF8}" type="sibTrans" cxnId="{2D90539B-BF92-4DC2-98D5-207E70BF093F}">
      <dgm:prSet/>
      <dgm:spPr/>
      <dgm:t>
        <a:bodyPr/>
        <a:lstStyle/>
        <a:p>
          <a:endParaRPr lang="en-US"/>
        </a:p>
      </dgm:t>
    </dgm:pt>
    <dgm:pt modelId="{5796E7C3-D413-4A27-A66A-03733C5F5233}">
      <dgm:prSet phldrT="[Text]"/>
      <dgm:spPr/>
      <dgm:t>
        <a:bodyPr/>
        <a:lstStyle/>
        <a:p>
          <a:r>
            <a:rPr lang="en-US" b="1" dirty="0" smtClean="0">
              <a:solidFill>
                <a:schemeClr val="bg1"/>
              </a:solidFill>
              <a:effectLst>
                <a:outerShdw blurRad="38100" dist="38100" dir="2700000" algn="tl">
                  <a:srgbClr val="000000">
                    <a:alpha val="43137"/>
                  </a:srgbClr>
                </a:outerShdw>
              </a:effectLst>
              <a:latin typeface="+mj-lt"/>
            </a:rPr>
            <a:t>Adaptive behavior screening</a:t>
          </a:r>
          <a:endParaRPr lang="en-US" b="1" dirty="0">
            <a:solidFill>
              <a:schemeClr val="bg1"/>
            </a:solidFill>
            <a:effectLst>
              <a:outerShdw blurRad="38100" dist="38100" dir="2700000" algn="tl">
                <a:srgbClr val="000000">
                  <a:alpha val="43137"/>
                </a:srgbClr>
              </a:outerShdw>
            </a:effectLst>
            <a:latin typeface="+mj-lt"/>
          </a:endParaRPr>
        </a:p>
      </dgm:t>
    </dgm:pt>
    <dgm:pt modelId="{38188167-1BD9-4210-9889-F7CD0EA34464}" type="parTrans" cxnId="{F9C9C758-BF8F-4F0A-92EA-D3BD83CF3635}">
      <dgm:prSet/>
      <dgm:spPr/>
      <dgm:t>
        <a:bodyPr/>
        <a:lstStyle/>
        <a:p>
          <a:endParaRPr lang="en-US"/>
        </a:p>
      </dgm:t>
    </dgm:pt>
    <dgm:pt modelId="{CA0F61EC-E515-48BA-8EB0-4836F35FB1E9}" type="sibTrans" cxnId="{F9C9C758-BF8F-4F0A-92EA-D3BD83CF3635}">
      <dgm:prSet/>
      <dgm:spPr/>
      <dgm:t>
        <a:bodyPr/>
        <a:lstStyle/>
        <a:p>
          <a:endParaRPr lang="en-US"/>
        </a:p>
      </dgm:t>
    </dgm:pt>
    <dgm:pt modelId="{866787B9-595D-4F78-84A4-3B83EADCD959}">
      <dgm:prSet phldrT="[Text]"/>
      <dgm:spPr/>
      <dgm:t>
        <a:bodyPr/>
        <a:lstStyle/>
        <a:p>
          <a:r>
            <a:rPr lang="en-US" b="1" dirty="0" smtClean="0">
              <a:solidFill>
                <a:schemeClr val="bg1"/>
              </a:solidFill>
              <a:effectLst>
                <a:outerShdw blurRad="38100" dist="38100" dir="2700000" algn="tl">
                  <a:srgbClr val="000000">
                    <a:alpha val="43137"/>
                  </a:srgbClr>
                </a:outerShdw>
              </a:effectLst>
              <a:latin typeface="+mj-lt"/>
            </a:rPr>
            <a:t>Parent reports</a:t>
          </a:r>
          <a:endParaRPr lang="en-US" b="1" dirty="0">
            <a:solidFill>
              <a:schemeClr val="bg1"/>
            </a:solidFill>
            <a:effectLst>
              <a:outerShdw blurRad="38100" dist="38100" dir="2700000" algn="tl">
                <a:srgbClr val="000000">
                  <a:alpha val="43137"/>
                </a:srgbClr>
              </a:outerShdw>
            </a:effectLst>
            <a:latin typeface="+mj-lt"/>
          </a:endParaRPr>
        </a:p>
      </dgm:t>
    </dgm:pt>
    <dgm:pt modelId="{9BBD3BA4-ABA1-46B4-8F1A-A4D42B64F7D6}" type="parTrans" cxnId="{C54F07EC-7CD7-4A36-9CF6-DC2241C6AB44}">
      <dgm:prSet/>
      <dgm:spPr/>
      <dgm:t>
        <a:bodyPr/>
        <a:lstStyle/>
        <a:p>
          <a:endParaRPr lang="en-US"/>
        </a:p>
      </dgm:t>
    </dgm:pt>
    <dgm:pt modelId="{F7D7F5A8-6E52-4A54-B4A0-DDDDE57056A9}" type="sibTrans" cxnId="{C54F07EC-7CD7-4A36-9CF6-DC2241C6AB44}">
      <dgm:prSet/>
      <dgm:spPr/>
      <dgm:t>
        <a:bodyPr/>
        <a:lstStyle/>
        <a:p>
          <a:endParaRPr lang="en-US"/>
        </a:p>
      </dgm:t>
    </dgm:pt>
    <dgm:pt modelId="{5338B450-825E-4920-9495-FC6E109E3622}">
      <dgm:prSet custT="1"/>
      <dgm:spPr/>
      <dgm:t>
        <a:bodyPr/>
        <a:lstStyle/>
        <a:p>
          <a:r>
            <a:rPr lang="en-US" sz="1200" b="1" dirty="0" smtClean="0">
              <a:solidFill>
                <a:schemeClr val="bg1"/>
              </a:solidFill>
              <a:effectLst>
                <a:outerShdw blurRad="38100" dist="38100" dir="2700000" algn="tl">
                  <a:srgbClr val="000000">
                    <a:alpha val="43137"/>
                  </a:srgbClr>
                </a:outerShdw>
              </a:effectLst>
              <a:latin typeface="+mj-lt"/>
            </a:rPr>
            <a:t>Classroom observations &amp; reports</a:t>
          </a:r>
          <a:endParaRPr lang="en-US" sz="1200" b="1" dirty="0">
            <a:solidFill>
              <a:schemeClr val="bg1"/>
            </a:solidFill>
            <a:effectLst>
              <a:outerShdw blurRad="38100" dist="38100" dir="2700000" algn="tl">
                <a:srgbClr val="000000">
                  <a:alpha val="43137"/>
                </a:srgbClr>
              </a:outerShdw>
            </a:effectLst>
            <a:latin typeface="+mj-lt"/>
          </a:endParaRPr>
        </a:p>
      </dgm:t>
    </dgm:pt>
    <dgm:pt modelId="{29A86375-5B63-420F-AA33-EE8D43854409}" type="parTrans" cxnId="{DBF7B484-0730-40B8-8995-DB8F0950D483}">
      <dgm:prSet/>
      <dgm:spPr/>
      <dgm:t>
        <a:bodyPr/>
        <a:lstStyle/>
        <a:p>
          <a:endParaRPr lang="en-US"/>
        </a:p>
      </dgm:t>
    </dgm:pt>
    <dgm:pt modelId="{EF6E2D5A-B291-410E-B124-D5B093777004}" type="sibTrans" cxnId="{DBF7B484-0730-40B8-8995-DB8F0950D483}">
      <dgm:prSet/>
      <dgm:spPr/>
      <dgm:t>
        <a:bodyPr/>
        <a:lstStyle/>
        <a:p>
          <a:endParaRPr lang="en-US"/>
        </a:p>
      </dgm:t>
    </dgm:pt>
    <dgm:pt modelId="{92556926-D3A3-4B64-936C-CDA2E53E9266}">
      <dgm:prSet custT="1"/>
      <dgm:spPr/>
      <dgm:t>
        <a:bodyPr/>
        <a:lstStyle/>
        <a:p>
          <a:r>
            <a:rPr lang="en-US" sz="1200" b="1" dirty="0" smtClean="0">
              <a:solidFill>
                <a:schemeClr val="bg1"/>
              </a:solidFill>
              <a:effectLst>
                <a:outerShdw blurRad="38100" dist="38100" dir="2700000" algn="tl">
                  <a:srgbClr val="000000">
                    <a:alpha val="43137"/>
                  </a:srgbClr>
                </a:outerShdw>
              </a:effectLst>
              <a:latin typeface="+mj-lt"/>
            </a:rPr>
            <a:t>Parent reports</a:t>
          </a:r>
          <a:endParaRPr lang="en-US" sz="1200" b="1" dirty="0">
            <a:effectLst>
              <a:outerShdw blurRad="38100" dist="38100" dir="2700000" algn="tl">
                <a:srgbClr val="000000">
                  <a:alpha val="43137"/>
                </a:srgbClr>
              </a:outerShdw>
            </a:effectLst>
            <a:latin typeface="+mj-lt"/>
          </a:endParaRPr>
        </a:p>
      </dgm:t>
    </dgm:pt>
    <dgm:pt modelId="{96F09C23-B612-44A6-B243-8E248DD5BC25}" type="parTrans" cxnId="{989844CD-2C10-4A59-A3A1-606C91447686}">
      <dgm:prSet/>
      <dgm:spPr/>
      <dgm:t>
        <a:bodyPr/>
        <a:lstStyle/>
        <a:p>
          <a:endParaRPr lang="en-US"/>
        </a:p>
      </dgm:t>
    </dgm:pt>
    <dgm:pt modelId="{3C90BEDA-A13F-4797-A922-35A4BF5246DC}" type="sibTrans" cxnId="{989844CD-2C10-4A59-A3A1-606C91447686}">
      <dgm:prSet/>
      <dgm:spPr/>
      <dgm:t>
        <a:bodyPr/>
        <a:lstStyle/>
        <a:p>
          <a:endParaRPr lang="en-US"/>
        </a:p>
      </dgm:t>
    </dgm:pt>
    <dgm:pt modelId="{FE653098-90F8-4E6C-B8F3-2BC13F0EA938}">
      <dgm:prSet custT="1"/>
      <dgm:spPr/>
      <dgm:t>
        <a:bodyPr/>
        <a:lstStyle/>
        <a:p>
          <a:r>
            <a:rPr lang="en-US" sz="1200" b="1" dirty="0" smtClean="0">
              <a:solidFill>
                <a:schemeClr val="bg1"/>
              </a:solidFill>
              <a:effectLst>
                <a:outerShdw blurRad="38100" dist="38100" dir="2700000" algn="tl">
                  <a:srgbClr val="000000">
                    <a:alpha val="43137"/>
                  </a:srgbClr>
                </a:outerShdw>
              </a:effectLst>
              <a:latin typeface="+mj-lt"/>
            </a:rPr>
            <a:t>Subgroup outcomes</a:t>
          </a:r>
          <a:endParaRPr lang="en-US" sz="1200" b="1" dirty="0">
            <a:solidFill>
              <a:schemeClr val="bg1"/>
            </a:solidFill>
            <a:effectLst>
              <a:outerShdw blurRad="38100" dist="38100" dir="2700000" algn="tl">
                <a:srgbClr val="000000">
                  <a:alpha val="43137"/>
                </a:srgbClr>
              </a:outerShdw>
            </a:effectLst>
            <a:latin typeface="+mj-lt"/>
          </a:endParaRPr>
        </a:p>
      </dgm:t>
    </dgm:pt>
    <dgm:pt modelId="{D7EDFDE2-CEA4-4C40-84FF-4BCEFCDD5005}" type="parTrans" cxnId="{7D7B0983-FBC2-4EE5-8F42-5D64722B70F9}">
      <dgm:prSet/>
      <dgm:spPr/>
      <dgm:t>
        <a:bodyPr/>
        <a:lstStyle/>
        <a:p>
          <a:endParaRPr lang="en-US"/>
        </a:p>
      </dgm:t>
    </dgm:pt>
    <dgm:pt modelId="{0E123C57-2539-4A74-A762-48210574241B}" type="sibTrans" cxnId="{7D7B0983-FBC2-4EE5-8F42-5D64722B70F9}">
      <dgm:prSet/>
      <dgm:spPr/>
      <dgm:t>
        <a:bodyPr/>
        <a:lstStyle/>
        <a:p>
          <a:endParaRPr lang="en-US"/>
        </a:p>
      </dgm:t>
    </dgm:pt>
    <dgm:pt modelId="{5D8AAE9B-85BB-4029-AD26-00399B001232}">
      <dgm:prSet/>
      <dgm:spPr/>
      <dgm:t>
        <a:bodyPr/>
        <a:lstStyle/>
        <a:p>
          <a:r>
            <a:rPr lang="en-US" b="1" dirty="0" smtClean="0">
              <a:solidFill>
                <a:schemeClr val="bg1"/>
              </a:solidFill>
              <a:effectLst>
                <a:outerShdw blurRad="38100" dist="38100" dir="2700000" algn="tl">
                  <a:srgbClr val="000000">
                    <a:alpha val="43137"/>
                  </a:srgbClr>
                </a:outerShdw>
              </a:effectLst>
              <a:latin typeface="+mj-lt"/>
            </a:rPr>
            <a:t>Free or Reduced Lunch status</a:t>
          </a:r>
          <a:endParaRPr lang="en-US" b="1" dirty="0">
            <a:solidFill>
              <a:schemeClr val="bg1"/>
            </a:solidFill>
            <a:effectLst>
              <a:outerShdw blurRad="38100" dist="38100" dir="2700000" algn="tl">
                <a:srgbClr val="000000">
                  <a:alpha val="43137"/>
                </a:srgbClr>
              </a:outerShdw>
            </a:effectLst>
            <a:latin typeface="+mj-lt"/>
          </a:endParaRPr>
        </a:p>
      </dgm:t>
    </dgm:pt>
    <dgm:pt modelId="{07990034-CDAC-42BB-A537-B48979BE478F}" type="parTrans" cxnId="{305DDA72-484F-4C43-B114-3F4D7433B85F}">
      <dgm:prSet/>
      <dgm:spPr/>
      <dgm:t>
        <a:bodyPr/>
        <a:lstStyle/>
        <a:p>
          <a:endParaRPr lang="en-US"/>
        </a:p>
      </dgm:t>
    </dgm:pt>
    <dgm:pt modelId="{321B9234-9700-4E0D-B7EE-AF9CAE2EB69B}" type="sibTrans" cxnId="{305DDA72-484F-4C43-B114-3F4D7433B85F}">
      <dgm:prSet/>
      <dgm:spPr/>
      <dgm:t>
        <a:bodyPr/>
        <a:lstStyle/>
        <a:p>
          <a:endParaRPr lang="en-US"/>
        </a:p>
      </dgm:t>
    </dgm:pt>
    <dgm:pt modelId="{13D913EB-5F88-4BEF-BD6D-0B0026E97BCD}">
      <dgm:prSet/>
      <dgm:spPr/>
      <dgm:t>
        <a:bodyPr/>
        <a:lstStyle/>
        <a:p>
          <a:r>
            <a:rPr lang="en-US" b="1" dirty="0" smtClean="0">
              <a:solidFill>
                <a:schemeClr val="bg1"/>
              </a:solidFill>
              <a:effectLst>
                <a:outerShdw blurRad="38100" dist="38100" dir="2700000" algn="tl">
                  <a:srgbClr val="000000">
                    <a:alpha val="43137"/>
                  </a:srgbClr>
                </a:outerShdw>
              </a:effectLst>
              <a:latin typeface="+mj-lt"/>
            </a:rPr>
            <a:t>Classroom observation &amp; reports</a:t>
          </a:r>
          <a:endParaRPr lang="en-US" b="1" dirty="0">
            <a:solidFill>
              <a:schemeClr val="bg1"/>
            </a:solidFill>
            <a:effectLst>
              <a:outerShdw blurRad="38100" dist="38100" dir="2700000" algn="tl">
                <a:srgbClr val="000000">
                  <a:alpha val="43137"/>
                </a:srgbClr>
              </a:outerShdw>
            </a:effectLst>
            <a:latin typeface="+mj-lt"/>
          </a:endParaRPr>
        </a:p>
      </dgm:t>
    </dgm:pt>
    <dgm:pt modelId="{F5450AD1-670F-4FCC-8243-19CC8E65C2D3}" type="parTrans" cxnId="{EEB7BEA5-DE7C-4FF8-B279-70A7E960B7AA}">
      <dgm:prSet/>
      <dgm:spPr/>
      <dgm:t>
        <a:bodyPr/>
        <a:lstStyle/>
        <a:p>
          <a:endParaRPr lang="en-US"/>
        </a:p>
      </dgm:t>
    </dgm:pt>
    <dgm:pt modelId="{5AA74985-6B4B-439C-A602-D8B4C403D587}" type="sibTrans" cxnId="{EEB7BEA5-DE7C-4FF8-B279-70A7E960B7AA}">
      <dgm:prSet/>
      <dgm:spPr/>
      <dgm:t>
        <a:bodyPr/>
        <a:lstStyle/>
        <a:p>
          <a:endParaRPr lang="en-US"/>
        </a:p>
      </dgm:t>
    </dgm:pt>
    <dgm:pt modelId="{B849E1EE-E639-4372-876B-B4D45DE06B50}">
      <dgm:prSet/>
      <dgm:spPr/>
      <dgm:t>
        <a:bodyPr/>
        <a:lstStyle/>
        <a:p>
          <a:r>
            <a:rPr lang="en-US" b="1" dirty="0" smtClean="0">
              <a:solidFill>
                <a:schemeClr val="bg1"/>
              </a:solidFill>
              <a:effectLst>
                <a:outerShdw blurRad="38100" dist="38100" dir="2700000" algn="tl">
                  <a:srgbClr val="000000">
                    <a:alpha val="43137"/>
                  </a:srgbClr>
                </a:outerShdw>
              </a:effectLst>
              <a:latin typeface="+mj-lt"/>
            </a:rPr>
            <a:t>Parent reports</a:t>
          </a:r>
          <a:endParaRPr lang="en-US" b="1" dirty="0">
            <a:effectLst>
              <a:outerShdw blurRad="38100" dist="38100" dir="2700000" algn="tl">
                <a:srgbClr val="000000">
                  <a:alpha val="43137"/>
                </a:srgbClr>
              </a:outerShdw>
            </a:effectLst>
            <a:latin typeface="+mj-lt"/>
          </a:endParaRPr>
        </a:p>
      </dgm:t>
    </dgm:pt>
    <dgm:pt modelId="{108C928B-FBF2-47C9-AC17-39EC82F30261}" type="parTrans" cxnId="{175A2DA8-CCB5-4132-8CE0-EEA509152DFE}">
      <dgm:prSet/>
      <dgm:spPr/>
      <dgm:t>
        <a:bodyPr/>
        <a:lstStyle/>
        <a:p>
          <a:endParaRPr lang="en-US"/>
        </a:p>
      </dgm:t>
    </dgm:pt>
    <dgm:pt modelId="{BC0B4BE1-0114-4AC4-B95C-9A16F6195188}" type="sibTrans" cxnId="{175A2DA8-CCB5-4132-8CE0-EEA509152DFE}">
      <dgm:prSet/>
      <dgm:spPr/>
      <dgm:t>
        <a:bodyPr/>
        <a:lstStyle/>
        <a:p>
          <a:endParaRPr lang="en-US"/>
        </a:p>
      </dgm:t>
    </dgm:pt>
    <dgm:pt modelId="{106A726D-BA24-4045-AEE6-CDA81A5410F9}">
      <dgm:prSet phldrT="[Text]"/>
      <dgm:spPr/>
      <dgm:t>
        <a:bodyPr/>
        <a:lstStyle/>
        <a:p>
          <a:r>
            <a:rPr lang="en-US" b="1" dirty="0" smtClean="0">
              <a:solidFill>
                <a:schemeClr val="bg1"/>
              </a:solidFill>
              <a:effectLst>
                <a:outerShdw blurRad="38100" dist="38100" dir="2700000" algn="tl">
                  <a:srgbClr val="000000">
                    <a:alpha val="43137"/>
                  </a:srgbClr>
                </a:outerShdw>
              </a:effectLst>
              <a:latin typeface="+mj-lt"/>
            </a:rPr>
            <a:t>Group administered test scores</a:t>
          </a:r>
          <a:endParaRPr lang="en-US" b="1" dirty="0">
            <a:solidFill>
              <a:schemeClr val="bg1"/>
            </a:solidFill>
            <a:effectLst>
              <a:outerShdw blurRad="38100" dist="38100" dir="2700000" algn="tl">
                <a:srgbClr val="000000">
                  <a:alpha val="43137"/>
                </a:srgbClr>
              </a:outerShdw>
            </a:effectLst>
            <a:latin typeface="+mj-lt"/>
          </a:endParaRPr>
        </a:p>
      </dgm:t>
    </dgm:pt>
    <dgm:pt modelId="{914D6B2D-0976-49DC-BABD-65997E9E7C9B}" type="parTrans" cxnId="{800E45C7-439D-4DE5-9949-E16860E11024}">
      <dgm:prSet/>
      <dgm:spPr/>
      <dgm:t>
        <a:bodyPr/>
        <a:lstStyle/>
        <a:p>
          <a:endParaRPr lang="en-US"/>
        </a:p>
      </dgm:t>
    </dgm:pt>
    <dgm:pt modelId="{230D0893-5E11-452E-898D-F8F8066C18D6}" type="sibTrans" cxnId="{800E45C7-439D-4DE5-9949-E16860E11024}">
      <dgm:prSet/>
      <dgm:spPr/>
      <dgm:t>
        <a:bodyPr/>
        <a:lstStyle/>
        <a:p>
          <a:endParaRPr lang="en-US"/>
        </a:p>
      </dgm:t>
    </dgm:pt>
    <dgm:pt modelId="{5C11E88B-0F38-42C5-83E5-372315743C7E}" type="pres">
      <dgm:prSet presAssocID="{E426B5EA-9E66-4FB0-BAF3-E7F068EF974E}" presName="Name0" presStyleCnt="0">
        <dgm:presLayoutVars>
          <dgm:dir/>
          <dgm:resizeHandles val="exact"/>
        </dgm:presLayoutVars>
      </dgm:prSet>
      <dgm:spPr/>
      <dgm:t>
        <a:bodyPr/>
        <a:lstStyle/>
        <a:p>
          <a:endParaRPr lang="en-US"/>
        </a:p>
      </dgm:t>
    </dgm:pt>
    <dgm:pt modelId="{210017EB-3177-44AF-B86D-800E9A1F1CDE}" type="pres">
      <dgm:prSet presAssocID="{3EEBE7EB-B4B8-4C30-9626-3EAB181649F0}" presName="node" presStyleLbl="node1" presStyleIdx="0" presStyleCnt="5">
        <dgm:presLayoutVars>
          <dgm:bulletEnabled val="1"/>
        </dgm:presLayoutVars>
      </dgm:prSet>
      <dgm:spPr/>
      <dgm:t>
        <a:bodyPr/>
        <a:lstStyle/>
        <a:p>
          <a:endParaRPr lang="en-US"/>
        </a:p>
      </dgm:t>
    </dgm:pt>
    <dgm:pt modelId="{F22351FC-4AF0-48AD-8727-C15CA8832B47}" type="pres">
      <dgm:prSet presAssocID="{601662C1-3F6C-46E5-9C2F-A53D43B42530}" presName="sibTrans" presStyleCnt="0"/>
      <dgm:spPr/>
    </dgm:pt>
    <dgm:pt modelId="{A14DD326-76A0-4043-A6AA-A4B003BC90F0}" type="pres">
      <dgm:prSet presAssocID="{02AF6DD0-8590-4E7B-AB16-AB8AAE4A0565}" presName="node" presStyleLbl="node1" presStyleIdx="1" presStyleCnt="5">
        <dgm:presLayoutVars>
          <dgm:bulletEnabled val="1"/>
        </dgm:presLayoutVars>
      </dgm:prSet>
      <dgm:spPr/>
      <dgm:t>
        <a:bodyPr/>
        <a:lstStyle/>
        <a:p>
          <a:endParaRPr lang="en-US"/>
        </a:p>
      </dgm:t>
    </dgm:pt>
    <dgm:pt modelId="{0C66BC6A-79F8-45F3-8513-A499C93006E1}" type="pres">
      <dgm:prSet presAssocID="{DA7FD3BA-EC7E-43EE-A2DE-BAA433755613}" presName="sibTrans" presStyleCnt="0"/>
      <dgm:spPr/>
    </dgm:pt>
    <dgm:pt modelId="{6E8A7857-B16E-4C6C-A269-B020D3E68624}" type="pres">
      <dgm:prSet presAssocID="{E8C01E1E-487C-4061-B64F-51DC465B3165}" presName="node" presStyleLbl="node1" presStyleIdx="2" presStyleCnt="5">
        <dgm:presLayoutVars>
          <dgm:bulletEnabled val="1"/>
        </dgm:presLayoutVars>
      </dgm:prSet>
      <dgm:spPr/>
      <dgm:t>
        <a:bodyPr/>
        <a:lstStyle/>
        <a:p>
          <a:endParaRPr lang="en-US"/>
        </a:p>
      </dgm:t>
    </dgm:pt>
    <dgm:pt modelId="{EBD8183A-94BB-422D-97AE-7535E77083F9}" type="pres">
      <dgm:prSet presAssocID="{C0FE5175-1451-43F7-8441-F44014A7D311}" presName="sibTrans" presStyleCnt="0"/>
      <dgm:spPr/>
    </dgm:pt>
    <dgm:pt modelId="{9BB95824-5839-44BB-94AE-CDCB06611C3A}" type="pres">
      <dgm:prSet presAssocID="{E624A86B-ECB4-4F3B-B8B4-CDE4B3237135}" presName="node" presStyleLbl="node1" presStyleIdx="3" presStyleCnt="5">
        <dgm:presLayoutVars>
          <dgm:bulletEnabled val="1"/>
        </dgm:presLayoutVars>
      </dgm:prSet>
      <dgm:spPr/>
      <dgm:t>
        <a:bodyPr/>
        <a:lstStyle/>
        <a:p>
          <a:endParaRPr lang="en-US"/>
        </a:p>
      </dgm:t>
    </dgm:pt>
    <dgm:pt modelId="{D82E75D1-593E-4261-89C4-B59DB6389C7E}" type="pres">
      <dgm:prSet presAssocID="{8110E0F4-8650-4F95-A36A-52E994D873A7}" presName="sibTrans" presStyleCnt="0"/>
      <dgm:spPr/>
    </dgm:pt>
    <dgm:pt modelId="{8299E128-4188-4B9B-AA4C-4EB4EBB524A4}" type="pres">
      <dgm:prSet presAssocID="{1A76C722-A3B0-4F7D-B9BA-B819C44D27F8}" presName="node" presStyleLbl="node1" presStyleIdx="4" presStyleCnt="5">
        <dgm:presLayoutVars>
          <dgm:bulletEnabled val="1"/>
        </dgm:presLayoutVars>
      </dgm:prSet>
      <dgm:spPr/>
      <dgm:t>
        <a:bodyPr/>
        <a:lstStyle/>
        <a:p>
          <a:endParaRPr lang="en-US"/>
        </a:p>
      </dgm:t>
    </dgm:pt>
  </dgm:ptLst>
  <dgm:cxnLst>
    <dgm:cxn modelId="{D2356EE1-532C-45F6-9A68-16B7A77491B0}" type="presOf" srcId="{F6C95B89-860E-49D4-8CA2-555FFEC3F34C}" destId="{A14DD326-76A0-4043-A6AA-A4B003BC90F0}" srcOrd="0" destOrd="1" presId="urn:microsoft.com/office/officeart/2005/8/layout/hList6"/>
    <dgm:cxn modelId="{6FCB527E-4D5D-4574-A929-732B0236E6B4}" type="presOf" srcId="{FE653098-90F8-4E6C-B8F3-2BC13F0EA938}" destId="{9BB95824-5839-44BB-94AE-CDCB06611C3A}" srcOrd="0" destOrd="3" presId="urn:microsoft.com/office/officeart/2005/8/layout/hList6"/>
    <dgm:cxn modelId="{EEB7BEA5-DE7C-4FF8-B279-70A7E960B7AA}" srcId="{1A76C722-A3B0-4F7D-B9BA-B819C44D27F8}" destId="{13D913EB-5F88-4BEF-BD6D-0B0026E97BCD}" srcOrd="1" destOrd="0" parTransId="{F5450AD1-670F-4FCC-8243-19CC8E65C2D3}" sibTransId="{5AA74985-6B4B-439C-A602-D8B4C403D587}"/>
    <dgm:cxn modelId="{8EDBEC7C-1BC9-43AD-9D11-5922959D7675}" type="presOf" srcId="{5796E7C3-D413-4A27-A66A-03733C5F5233}" destId="{A14DD326-76A0-4043-A6AA-A4B003BC90F0}" srcOrd="0" destOrd="4" presId="urn:microsoft.com/office/officeart/2005/8/layout/hList6"/>
    <dgm:cxn modelId="{D9665B3B-56E6-41BD-B4FE-BC2DD3895378}" srcId="{E426B5EA-9E66-4FB0-BAF3-E7F068EF974E}" destId="{3EEBE7EB-B4B8-4C30-9626-3EAB181649F0}" srcOrd="0" destOrd="0" parTransId="{EE0F234F-03F0-4EFA-A77D-3AD87044BDB6}" sibTransId="{601662C1-3F6C-46E5-9C2F-A53D43B42530}"/>
    <dgm:cxn modelId="{B2C5A53D-01A1-47EB-A62E-00E2B88EA0EB}" type="presOf" srcId="{3EEBE7EB-B4B8-4C30-9626-3EAB181649F0}" destId="{210017EB-3177-44AF-B86D-800E9A1F1CDE}" srcOrd="0" destOrd="0" presId="urn:microsoft.com/office/officeart/2005/8/layout/hList6"/>
    <dgm:cxn modelId="{DABD8BC6-A430-467B-B345-19684AC40B9E}" type="presOf" srcId="{106A726D-BA24-4045-AEE6-CDA81A5410F9}" destId="{A14DD326-76A0-4043-A6AA-A4B003BC90F0}" srcOrd="0" destOrd="5" presId="urn:microsoft.com/office/officeart/2005/8/layout/hList6"/>
    <dgm:cxn modelId="{8B6B5B1A-5C98-4520-8010-2D83F32A82AE}" type="presOf" srcId="{DA3F2CB0-47EF-495D-80C0-2C6EE0D64D6B}" destId="{6E8A7857-B16E-4C6C-A269-B020D3E68624}" srcOrd="0" destOrd="1" presId="urn:microsoft.com/office/officeart/2005/8/layout/hList6"/>
    <dgm:cxn modelId="{50E9656B-2B09-4E35-9C70-19BD2C8B8CC7}" type="presOf" srcId="{CCA21B35-1A12-45E5-B577-C2F5DDEF2516}" destId="{6E8A7857-B16E-4C6C-A269-B020D3E68624}" srcOrd="0" destOrd="2" presId="urn:microsoft.com/office/officeart/2005/8/layout/hList6"/>
    <dgm:cxn modelId="{A9BE4005-8682-44D1-8CF0-A95ABA345149}" srcId="{E426B5EA-9E66-4FB0-BAF3-E7F068EF974E}" destId="{E8C01E1E-487C-4061-B64F-51DC465B3165}" srcOrd="2" destOrd="0" parTransId="{CD7D5159-7C7C-46CF-A643-DA0B2ED19CED}" sibTransId="{C0FE5175-1451-43F7-8441-F44014A7D311}"/>
    <dgm:cxn modelId="{4273FA26-1D85-4E75-9B31-1A0AA25CF2BC}" srcId="{E426B5EA-9E66-4FB0-BAF3-E7F068EF974E}" destId="{E624A86B-ECB4-4F3B-B8B4-CDE4B3237135}" srcOrd="3" destOrd="0" parTransId="{86DA13AB-22DA-4C54-AB7F-61FBE88B8E56}" sibTransId="{8110E0F4-8650-4F95-A36A-52E994D873A7}"/>
    <dgm:cxn modelId="{989844CD-2C10-4A59-A3A1-606C91447686}" srcId="{E624A86B-ECB4-4F3B-B8B4-CDE4B3237135}" destId="{92556926-D3A3-4B64-936C-CDA2E53E9266}" srcOrd="1" destOrd="0" parTransId="{96F09C23-B612-44A6-B243-8E248DD5BC25}" sibTransId="{3C90BEDA-A13F-4797-A922-35A4BF5246DC}"/>
    <dgm:cxn modelId="{4A548DEE-22E1-4FCF-B06C-FCA1ED998F1C}" type="presOf" srcId="{5D8AAE9B-85BB-4029-AD26-00399B001232}" destId="{8299E128-4188-4B9B-AA4C-4EB4EBB524A4}" srcOrd="0" destOrd="1" presId="urn:microsoft.com/office/officeart/2005/8/layout/hList6"/>
    <dgm:cxn modelId="{CB32D38D-9FF7-49AB-9B1F-910AA926A030}" type="presOf" srcId="{E426B5EA-9E66-4FB0-BAF3-E7F068EF974E}" destId="{5C11E88B-0F38-42C5-83E5-372315743C7E}" srcOrd="0" destOrd="0" presId="urn:microsoft.com/office/officeart/2005/8/layout/hList6"/>
    <dgm:cxn modelId="{20FA7918-4604-4F43-8916-4B1783004D3D}" type="presOf" srcId="{866787B9-595D-4F78-84A4-3B83EADCD959}" destId="{6E8A7857-B16E-4C6C-A269-B020D3E68624}" srcOrd="0" destOrd="3" presId="urn:microsoft.com/office/officeart/2005/8/layout/hList6"/>
    <dgm:cxn modelId="{7D7B0983-FBC2-4EE5-8F42-5D64722B70F9}" srcId="{E624A86B-ECB4-4F3B-B8B4-CDE4B3237135}" destId="{FE653098-90F8-4E6C-B8F3-2BC13F0EA938}" srcOrd="2" destOrd="0" parTransId="{D7EDFDE2-CEA4-4C40-84FF-4BCEFCDD5005}" sibTransId="{0E123C57-2539-4A74-A762-48210574241B}"/>
    <dgm:cxn modelId="{984EF5FE-31B5-4795-BF3A-C666DA49306F}" srcId="{3EEBE7EB-B4B8-4C30-9626-3EAB181649F0}" destId="{21F54C9C-598E-4343-A78E-1A0AABFE6734}" srcOrd="1" destOrd="0" parTransId="{5705769B-518D-4889-9C3A-1C572609D7D4}" sibTransId="{98362C05-8D10-4413-A3E0-CD0CE5EE4C07}"/>
    <dgm:cxn modelId="{F9C9C758-BF8F-4F0A-92EA-D3BD83CF3635}" srcId="{02AF6DD0-8590-4E7B-AB16-AB8AAE4A0565}" destId="{5796E7C3-D413-4A27-A66A-03733C5F5233}" srcOrd="3" destOrd="0" parTransId="{38188167-1BD9-4210-9889-F7CD0EA34464}" sibTransId="{CA0F61EC-E515-48BA-8EB0-4836F35FB1E9}"/>
    <dgm:cxn modelId="{68B3452D-03F2-4D46-9DFD-E966AB5A96F9}" type="presOf" srcId="{21F54C9C-598E-4343-A78E-1A0AABFE6734}" destId="{210017EB-3177-44AF-B86D-800E9A1F1CDE}" srcOrd="0" destOrd="2" presId="urn:microsoft.com/office/officeart/2005/8/layout/hList6"/>
    <dgm:cxn modelId="{2066BF7F-E036-410E-8EE7-CB7ADAB9AE49}" type="presOf" srcId="{FD89321B-190E-4D38-8772-23E46D856FF1}" destId="{A14DD326-76A0-4043-A6AA-A4B003BC90F0}" srcOrd="0" destOrd="2" presId="urn:microsoft.com/office/officeart/2005/8/layout/hList6"/>
    <dgm:cxn modelId="{2F6ED5D2-977C-4084-B89D-08DA8AE35431}" type="presOf" srcId="{E8C01E1E-487C-4061-B64F-51DC465B3165}" destId="{6E8A7857-B16E-4C6C-A269-B020D3E68624}" srcOrd="0" destOrd="0" presId="urn:microsoft.com/office/officeart/2005/8/layout/hList6"/>
    <dgm:cxn modelId="{6D5B4CF0-C876-41A9-8137-65E841121A51}" srcId="{E8C01E1E-487C-4061-B64F-51DC465B3165}" destId="{CCA21B35-1A12-45E5-B577-C2F5DDEF2516}" srcOrd="1" destOrd="0" parTransId="{541007B8-8D8F-438B-9C64-8201C7DCD4B3}" sibTransId="{FA687D7D-E8B6-44C4-BFC4-F3DC7DEA26B2}"/>
    <dgm:cxn modelId="{9BD5E6CE-26B5-473B-9996-30F49E893644}" type="presOf" srcId="{92556926-D3A3-4B64-936C-CDA2E53E9266}" destId="{9BB95824-5839-44BB-94AE-CDCB06611C3A}" srcOrd="0" destOrd="2" presId="urn:microsoft.com/office/officeart/2005/8/layout/hList6"/>
    <dgm:cxn modelId="{AC820D2A-F58C-43B3-BB35-9DEBB44E5CFA}" type="presOf" srcId="{1A76C722-A3B0-4F7D-B9BA-B819C44D27F8}" destId="{8299E128-4188-4B9B-AA4C-4EB4EBB524A4}" srcOrd="0" destOrd="0" presId="urn:microsoft.com/office/officeart/2005/8/layout/hList6"/>
    <dgm:cxn modelId="{1A89BC21-5028-40AB-BF82-B33AFF3FF6F7}" type="presOf" srcId="{02AF6DD0-8590-4E7B-AB16-AB8AAE4A0565}" destId="{A14DD326-76A0-4043-A6AA-A4B003BC90F0}" srcOrd="0" destOrd="0" presId="urn:microsoft.com/office/officeart/2005/8/layout/hList6"/>
    <dgm:cxn modelId="{9A8F0DFF-3683-4D93-B327-09C6C27240A8}" srcId="{02AF6DD0-8590-4E7B-AB16-AB8AAE4A0565}" destId="{FD89321B-190E-4D38-8772-23E46D856FF1}" srcOrd="1" destOrd="0" parTransId="{8838919B-F981-425C-82C0-12665FA3A9E1}" sibTransId="{09365D3E-5E49-4AAD-BF6C-4222E675E6DB}"/>
    <dgm:cxn modelId="{800E45C7-439D-4DE5-9949-E16860E11024}" srcId="{02AF6DD0-8590-4E7B-AB16-AB8AAE4A0565}" destId="{106A726D-BA24-4045-AEE6-CDA81A5410F9}" srcOrd="4" destOrd="0" parTransId="{914D6B2D-0976-49DC-BABD-65997E9E7C9B}" sibTransId="{230D0893-5E11-452E-898D-F8F8066C18D6}"/>
    <dgm:cxn modelId="{EA9D914A-3CCB-4C11-9067-15EA626F13A5}" srcId="{E426B5EA-9E66-4FB0-BAF3-E7F068EF974E}" destId="{02AF6DD0-8590-4E7B-AB16-AB8AAE4A0565}" srcOrd="1" destOrd="0" parTransId="{EFE91FF5-D274-4961-AFB6-ED73E0B37DE1}" sibTransId="{DA7FD3BA-EC7E-43EE-A2DE-BAA433755613}"/>
    <dgm:cxn modelId="{163960D5-D0BD-4AC9-8F58-C9B1295C2B79}" type="presOf" srcId="{B849E1EE-E639-4372-876B-B4D45DE06B50}" destId="{8299E128-4188-4B9B-AA4C-4EB4EBB524A4}" srcOrd="0" destOrd="3" presId="urn:microsoft.com/office/officeart/2005/8/layout/hList6"/>
    <dgm:cxn modelId="{EDFCDB8A-05F6-4BBD-B3D4-4394A90C527B}" srcId="{3EEBE7EB-B4B8-4C30-9626-3EAB181649F0}" destId="{1D3E9ED3-B0FE-4A59-937C-E5069A7EE1AA}" srcOrd="0" destOrd="0" parTransId="{92712079-9967-4C24-9047-84904CB90E4B}" sibTransId="{024A70A7-0628-4888-ABDC-F2987B14F227}"/>
    <dgm:cxn modelId="{4C06BCBE-3AC9-4916-AA89-DDA2069165F0}" srcId="{02AF6DD0-8590-4E7B-AB16-AB8AAE4A0565}" destId="{F6C95B89-860E-49D4-8CA2-555FFEC3F34C}" srcOrd="0" destOrd="0" parTransId="{B90CB306-431A-47C8-B9C7-82A2726F1FE1}" sibTransId="{6D9F3225-B07C-4BC3-9907-A2ABE285AB88}"/>
    <dgm:cxn modelId="{2D90539B-BF92-4DC2-98D5-207E70BF093F}" srcId="{3EEBE7EB-B4B8-4C30-9626-3EAB181649F0}" destId="{3C537F98-4C54-4305-AA43-654F918C9E38}" srcOrd="2" destOrd="0" parTransId="{673882CD-F8E8-4CC6-B121-C5E136A9F3E0}" sibTransId="{5485C8AD-2924-4024-99A4-B77E738F7DF8}"/>
    <dgm:cxn modelId="{DBF7B484-0730-40B8-8995-DB8F0950D483}" srcId="{E624A86B-ECB4-4F3B-B8B4-CDE4B3237135}" destId="{5338B450-825E-4920-9495-FC6E109E3622}" srcOrd="0" destOrd="0" parTransId="{29A86375-5B63-420F-AA33-EE8D43854409}" sibTransId="{EF6E2D5A-B291-410E-B124-D5B093777004}"/>
    <dgm:cxn modelId="{A9806855-A2EF-4F8E-8557-96221CFE8C02}" type="presOf" srcId="{1D3E9ED3-B0FE-4A59-937C-E5069A7EE1AA}" destId="{210017EB-3177-44AF-B86D-800E9A1F1CDE}" srcOrd="0" destOrd="1" presId="urn:microsoft.com/office/officeart/2005/8/layout/hList6"/>
    <dgm:cxn modelId="{5686C433-322E-4923-BEA4-AF677604685B}" type="presOf" srcId="{3C537F98-4C54-4305-AA43-654F918C9E38}" destId="{210017EB-3177-44AF-B86D-800E9A1F1CDE}" srcOrd="0" destOrd="3" presId="urn:microsoft.com/office/officeart/2005/8/layout/hList6"/>
    <dgm:cxn modelId="{48CEF93F-53CB-49ED-AA25-FA0A70F16A13}" type="presOf" srcId="{E624A86B-ECB4-4F3B-B8B4-CDE4B3237135}" destId="{9BB95824-5839-44BB-94AE-CDCB06611C3A}" srcOrd="0" destOrd="0" presId="urn:microsoft.com/office/officeart/2005/8/layout/hList6"/>
    <dgm:cxn modelId="{BA1D2077-9C20-4E56-902B-F4C692C5E28F}" type="presOf" srcId="{5DEF0B41-5853-45E0-AD11-825594564B6A}" destId="{A14DD326-76A0-4043-A6AA-A4B003BC90F0}" srcOrd="0" destOrd="3" presId="urn:microsoft.com/office/officeart/2005/8/layout/hList6"/>
    <dgm:cxn modelId="{305DDA72-484F-4C43-B114-3F4D7433B85F}" srcId="{1A76C722-A3B0-4F7D-B9BA-B819C44D27F8}" destId="{5D8AAE9B-85BB-4029-AD26-00399B001232}" srcOrd="0" destOrd="0" parTransId="{07990034-CDAC-42BB-A537-B48979BE478F}" sibTransId="{321B9234-9700-4E0D-B7EE-AF9CAE2EB69B}"/>
    <dgm:cxn modelId="{A126419C-E11B-45EA-8A41-5D51488AF856}" srcId="{E8C01E1E-487C-4061-B64F-51DC465B3165}" destId="{DA3F2CB0-47EF-495D-80C0-2C6EE0D64D6B}" srcOrd="0" destOrd="0" parTransId="{1BDEFA70-09AA-4B52-9F17-524DDCAE3F80}" sibTransId="{E535A97D-7D06-4D96-B6FB-CD569AF794C8}"/>
    <dgm:cxn modelId="{C54F07EC-7CD7-4A36-9CF6-DC2241C6AB44}" srcId="{E8C01E1E-487C-4061-B64F-51DC465B3165}" destId="{866787B9-595D-4F78-84A4-3B83EADCD959}" srcOrd="2" destOrd="0" parTransId="{9BBD3BA4-ABA1-46B4-8F1A-A4D42B64F7D6}" sibTransId="{F7D7F5A8-6E52-4A54-B4A0-DDDDE57056A9}"/>
    <dgm:cxn modelId="{4A39D9E8-FAA9-4F9B-B4B3-F82D0B024AF1}" srcId="{E426B5EA-9E66-4FB0-BAF3-E7F068EF974E}" destId="{1A76C722-A3B0-4F7D-B9BA-B819C44D27F8}" srcOrd="4" destOrd="0" parTransId="{600A8E11-56F4-420B-AE9D-EB459F48CAE6}" sibTransId="{CFE0A7A8-3428-41DC-B400-6BD77C972858}"/>
    <dgm:cxn modelId="{17FC8689-C593-4521-B6D0-C3B710243304}" srcId="{02AF6DD0-8590-4E7B-AB16-AB8AAE4A0565}" destId="{5DEF0B41-5853-45E0-AD11-825594564B6A}" srcOrd="2" destOrd="0" parTransId="{DDDE5AB3-7C53-4DFD-A11A-2A83B436D7D8}" sibTransId="{FF92503E-6124-4AAF-83E9-07012A4E6FBB}"/>
    <dgm:cxn modelId="{3DADB1E3-E50D-4873-871B-CAA311C2B252}" type="presOf" srcId="{13D913EB-5F88-4BEF-BD6D-0B0026E97BCD}" destId="{8299E128-4188-4B9B-AA4C-4EB4EBB524A4}" srcOrd="0" destOrd="2" presId="urn:microsoft.com/office/officeart/2005/8/layout/hList6"/>
    <dgm:cxn modelId="{175A2DA8-CCB5-4132-8CE0-EEA509152DFE}" srcId="{1A76C722-A3B0-4F7D-B9BA-B819C44D27F8}" destId="{B849E1EE-E639-4372-876B-B4D45DE06B50}" srcOrd="2" destOrd="0" parTransId="{108C928B-FBF2-47C9-AC17-39EC82F30261}" sibTransId="{BC0B4BE1-0114-4AC4-B95C-9A16F6195188}"/>
    <dgm:cxn modelId="{0E9407E6-6DE7-4C4D-A2F3-239AFC0CF70C}" type="presOf" srcId="{5338B450-825E-4920-9495-FC6E109E3622}" destId="{9BB95824-5839-44BB-94AE-CDCB06611C3A}" srcOrd="0" destOrd="1" presId="urn:microsoft.com/office/officeart/2005/8/layout/hList6"/>
    <dgm:cxn modelId="{5116E436-9FB0-433B-B6BE-3330C77A3FE6}" type="presParOf" srcId="{5C11E88B-0F38-42C5-83E5-372315743C7E}" destId="{210017EB-3177-44AF-B86D-800E9A1F1CDE}" srcOrd="0" destOrd="0" presId="urn:microsoft.com/office/officeart/2005/8/layout/hList6"/>
    <dgm:cxn modelId="{2E301A51-686E-44A0-BED8-CC5826361036}" type="presParOf" srcId="{5C11E88B-0F38-42C5-83E5-372315743C7E}" destId="{F22351FC-4AF0-48AD-8727-C15CA8832B47}" srcOrd="1" destOrd="0" presId="urn:microsoft.com/office/officeart/2005/8/layout/hList6"/>
    <dgm:cxn modelId="{B000A288-D95F-43C1-909C-765F7880283D}" type="presParOf" srcId="{5C11E88B-0F38-42C5-83E5-372315743C7E}" destId="{A14DD326-76A0-4043-A6AA-A4B003BC90F0}" srcOrd="2" destOrd="0" presId="urn:microsoft.com/office/officeart/2005/8/layout/hList6"/>
    <dgm:cxn modelId="{A7A7BB64-4206-4572-9935-E0D003FAE283}" type="presParOf" srcId="{5C11E88B-0F38-42C5-83E5-372315743C7E}" destId="{0C66BC6A-79F8-45F3-8513-A499C93006E1}" srcOrd="3" destOrd="0" presId="urn:microsoft.com/office/officeart/2005/8/layout/hList6"/>
    <dgm:cxn modelId="{6D844480-726E-40C0-B589-1811DBC32426}" type="presParOf" srcId="{5C11E88B-0F38-42C5-83E5-372315743C7E}" destId="{6E8A7857-B16E-4C6C-A269-B020D3E68624}" srcOrd="4" destOrd="0" presId="urn:microsoft.com/office/officeart/2005/8/layout/hList6"/>
    <dgm:cxn modelId="{F7DBE69B-1CA1-43B6-B718-A39F9B91A11D}" type="presParOf" srcId="{5C11E88B-0F38-42C5-83E5-372315743C7E}" destId="{EBD8183A-94BB-422D-97AE-7535E77083F9}" srcOrd="5" destOrd="0" presId="urn:microsoft.com/office/officeart/2005/8/layout/hList6"/>
    <dgm:cxn modelId="{A92A8F37-EA55-4EA7-9251-E25BB0395A7A}" type="presParOf" srcId="{5C11E88B-0F38-42C5-83E5-372315743C7E}" destId="{9BB95824-5839-44BB-94AE-CDCB06611C3A}" srcOrd="6" destOrd="0" presId="urn:microsoft.com/office/officeart/2005/8/layout/hList6"/>
    <dgm:cxn modelId="{0D11DEB5-E81F-485A-9FBE-75683C9035DF}" type="presParOf" srcId="{5C11E88B-0F38-42C5-83E5-372315743C7E}" destId="{D82E75D1-593E-4261-89C4-B59DB6389C7E}" srcOrd="7" destOrd="0" presId="urn:microsoft.com/office/officeart/2005/8/layout/hList6"/>
    <dgm:cxn modelId="{837EA94F-A13D-480A-AA81-4EB7678E8706}" type="presParOf" srcId="{5C11E88B-0F38-42C5-83E5-372315743C7E}" destId="{8299E128-4188-4B9B-AA4C-4EB4EBB524A4}" srcOrd="8"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9CA6665-B009-4685-8348-D6FBA3FA884A}" type="doc">
      <dgm:prSet loTypeId="urn:microsoft.com/office/officeart/2005/8/layout/process3" loCatId="process" qsTypeId="urn:microsoft.com/office/officeart/2005/8/quickstyle/3d2" qsCatId="3D" csTypeId="urn:microsoft.com/office/officeart/2005/8/colors/colorful1" csCatId="colorful" phldr="1"/>
      <dgm:spPr/>
      <dgm:t>
        <a:bodyPr/>
        <a:lstStyle/>
        <a:p>
          <a:endParaRPr lang="en-US"/>
        </a:p>
      </dgm:t>
    </dgm:pt>
    <dgm:pt modelId="{0E922293-9716-456B-A328-3963E30BC127}">
      <dgm:prSet phldrT="[Text]"/>
      <dgm:spPr/>
      <dgm:t>
        <a:bodyPr/>
        <a:lstStyle/>
        <a:p>
          <a:r>
            <a:rPr lang="en-US" b="1" dirty="0" smtClean="0">
              <a:solidFill>
                <a:schemeClr val="bg1"/>
              </a:solidFill>
            </a:rPr>
            <a:t>Discrepancy</a:t>
          </a:r>
          <a:endParaRPr lang="en-US" b="1" dirty="0">
            <a:solidFill>
              <a:schemeClr val="bg1"/>
            </a:solidFill>
          </a:endParaRPr>
        </a:p>
      </dgm:t>
    </dgm:pt>
    <dgm:pt modelId="{B0FCE606-0AC4-4031-9C63-578228304717}" type="parTrans" cxnId="{71A37B03-7C4E-49E9-A492-C3160C47C4B4}">
      <dgm:prSet/>
      <dgm:spPr/>
      <dgm:t>
        <a:bodyPr/>
        <a:lstStyle/>
        <a:p>
          <a:endParaRPr lang="en-US"/>
        </a:p>
      </dgm:t>
    </dgm:pt>
    <dgm:pt modelId="{F339577B-2B37-4B7D-B8F9-30D117256EAB}" type="sibTrans" cxnId="{71A37B03-7C4E-49E9-A492-C3160C47C4B4}">
      <dgm:prSet/>
      <dgm:spPr/>
      <dgm:t>
        <a:bodyPr/>
        <a:lstStyle/>
        <a:p>
          <a:r>
            <a:rPr lang="en-US" b="1" dirty="0" smtClean="0">
              <a:solidFill>
                <a:schemeClr val="bg1"/>
              </a:solidFill>
            </a:rPr>
            <a:t>+</a:t>
          </a:r>
          <a:endParaRPr lang="en-US" b="1" dirty="0">
            <a:solidFill>
              <a:schemeClr val="bg1"/>
            </a:solidFill>
          </a:endParaRPr>
        </a:p>
      </dgm:t>
    </dgm:pt>
    <dgm:pt modelId="{44B030AC-1E49-4CBB-83E9-7B13F0A9390E}">
      <dgm:prSet phldrT="[Text]"/>
      <dgm:spPr/>
      <dgm:t>
        <a:bodyPr/>
        <a:lstStyle/>
        <a:p>
          <a:r>
            <a:rPr lang="en-US" b="1" dirty="0" smtClean="0">
              <a:solidFill>
                <a:schemeClr val="bg1"/>
              </a:solidFill>
            </a:rPr>
            <a:t>Educational Progress</a:t>
          </a:r>
          <a:endParaRPr lang="en-US" b="1" dirty="0">
            <a:solidFill>
              <a:schemeClr val="bg1"/>
            </a:solidFill>
          </a:endParaRPr>
        </a:p>
      </dgm:t>
    </dgm:pt>
    <dgm:pt modelId="{87BCA279-02F1-4679-BE99-540F14E0EDDD}" type="parTrans" cxnId="{9BB5CBD7-FFAB-405F-9173-874F04023674}">
      <dgm:prSet/>
      <dgm:spPr/>
      <dgm:t>
        <a:bodyPr/>
        <a:lstStyle/>
        <a:p>
          <a:endParaRPr lang="en-US"/>
        </a:p>
      </dgm:t>
    </dgm:pt>
    <dgm:pt modelId="{1CBB5306-B252-4794-AECE-FEDCC0965D82}" type="sibTrans" cxnId="{9BB5CBD7-FFAB-405F-9173-874F04023674}">
      <dgm:prSet/>
      <dgm:spPr/>
      <dgm:t>
        <a:bodyPr/>
        <a:lstStyle/>
        <a:p>
          <a:r>
            <a:rPr lang="en-US" b="1" dirty="0" smtClean="0">
              <a:solidFill>
                <a:schemeClr val="bg1"/>
              </a:solidFill>
            </a:rPr>
            <a:t>+</a:t>
          </a:r>
          <a:endParaRPr lang="en-US" b="1" dirty="0">
            <a:solidFill>
              <a:schemeClr val="bg1"/>
            </a:solidFill>
          </a:endParaRPr>
        </a:p>
      </dgm:t>
    </dgm:pt>
    <dgm:pt modelId="{B594FD92-743D-47A9-8F5D-E1CAAF83B7E4}">
      <dgm:prSet phldrT="[Text]"/>
      <dgm:spPr/>
      <dgm:t>
        <a:bodyPr/>
        <a:lstStyle/>
        <a:p>
          <a:r>
            <a:rPr lang="en-US" dirty="0" smtClean="0">
              <a:ea typeface="ヒラギノ角ゴ Pro W3" pitchFamily="32" charset="-128"/>
              <a:sym typeface="Gill Sans" pitchFamily="32" charset="0"/>
            </a:rPr>
            <a:t>Tells us what accelerates learning            ( When does student rate of improvement accelerate?)</a:t>
          </a:r>
          <a:endParaRPr lang="en-US" dirty="0"/>
        </a:p>
      </dgm:t>
    </dgm:pt>
    <dgm:pt modelId="{509A55D7-9E2A-45BE-8AA9-8D3A10B29DEE}" type="parTrans" cxnId="{0510035E-7ED0-4C57-AF4D-B2B427E3F205}">
      <dgm:prSet/>
      <dgm:spPr/>
      <dgm:t>
        <a:bodyPr/>
        <a:lstStyle/>
        <a:p>
          <a:endParaRPr lang="en-US"/>
        </a:p>
      </dgm:t>
    </dgm:pt>
    <dgm:pt modelId="{0CF2027D-03DF-44E4-A9E5-DDF07594DFC1}" type="sibTrans" cxnId="{0510035E-7ED0-4C57-AF4D-B2B427E3F205}">
      <dgm:prSet/>
      <dgm:spPr/>
      <dgm:t>
        <a:bodyPr/>
        <a:lstStyle/>
        <a:p>
          <a:endParaRPr lang="en-US"/>
        </a:p>
      </dgm:t>
    </dgm:pt>
    <dgm:pt modelId="{649AF245-5A86-40DE-8B2F-424982531F19}">
      <dgm:prSet phldrT="[Text]"/>
      <dgm:spPr/>
      <dgm:t>
        <a:bodyPr/>
        <a:lstStyle/>
        <a:p>
          <a:r>
            <a:rPr lang="en-US" b="1" dirty="0" smtClean="0">
              <a:solidFill>
                <a:schemeClr val="bg1"/>
              </a:solidFill>
            </a:rPr>
            <a:t>Instructional Need</a:t>
          </a:r>
          <a:endParaRPr lang="en-US" b="1" dirty="0">
            <a:solidFill>
              <a:schemeClr val="bg1"/>
            </a:solidFill>
          </a:endParaRPr>
        </a:p>
      </dgm:t>
    </dgm:pt>
    <dgm:pt modelId="{0F324C55-4F4C-46A7-86F7-3DC842415CCC}" type="parTrans" cxnId="{356DD16A-7E44-4095-A5F2-4C1DA7475F83}">
      <dgm:prSet/>
      <dgm:spPr/>
      <dgm:t>
        <a:bodyPr/>
        <a:lstStyle/>
        <a:p>
          <a:endParaRPr lang="en-US"/>
        </a:p>
      </dgm:t>
    </dgm:pt>
    <dgm:pt modelId="{4533F9D5-CE05-40F2-85D5-4A2667457751}" type="sibTrans" cxnId="{356DD16A-7E44-4095-A5F2-4C1DA7475F83}">
      <dgm:prSet/>
      <dgm:spPr/>
      <dgm:t>
        <a:bodyPr/>
        <a:lstStyle/>
        <a:p>
          <a:endParaRPr lang="en-US"/>
        </a:p>
      </dgm:t>
    </dgm:pt>
    <dgm:pt modelId="{DCEEABB7-5676-4812-A02B-AE099AD49793}">
      <dgm:prSet phldrT="[Text]"/>
      <dgm:spPr/>
      <dgm:t>
        <a:bodyPr/>
        <a:lstStyle/>
        <a:p>
          <a:r>
            <a:rPr lang="en-US" dirty="0" smtClean="0">
              <a:ea typeface="ヒラギノ角ゴ Pro W3" pitchFamily="32" charset="-128"/>
              <a:sym typeface="Gill Sans" pitchFamily="32" charset="0"/>
            </a:rPr>
            <a:t>Tells us what and how to teach.</a:t>
          </a:r>
          <a:endParaRPr lang="en-US" dirty="0"/>
        </a:p>
      </dgm:t>
    </dgm:pt>
    <dgm:pt modelId="{4FE011D7-0A06-460E-B14D-A9CA1DCD2833}" type="parTrans" cxnId="{9185F98F-71AD-4F7A-A738-5099D03C4F32}">
      <dgm:prSet/>
      <dgm:spPr/>
      <dgm:t>
        <a:bodyPr/>
        <a:lstStyle/>
        <a:p>
          <a:endParaRPr lang="en-US"/>
        </a:p>
      </dgm:t>
    </dgm:pt>
    <dgm:pt modelId="{CD7A81C3-81C4-469D-A869-3A2D518F722A}" type="sibTrans" cxnId="{9185F98F-71AD-4F7A-A738-5099D03C4F32}">
      <dgm:prSet/>
      <dgm:spPr/>
      <dgm:t>
        <a:bodyPr/>
        <a:lstStyle/>
        <a:p>
          <a:endParaRPr lang="en-US"/>
        </a:p>
      </dgm:t>
    </dgm:pt>
    <dgm:pt modelId="{43EF9736-CBFA-4DFA-B6C3-44F591635FBE}">
      <dgm:prSet/>
      <dgm:spPr/>
      <dgm:t>
        <a:bodyPr/>
        <a:lstStyle/>
        <a:p>
          <a:r>
            <a:rPr lang="en-US" dirty="0" smtClean="0">
              <a:ea typeface="ヒラギノ角ゴ Pro W3" pitchFamily="32" charset="-128"/>
              <a:sym typeface="Gill Sans" pitchFamily="32" charset="0"/>
            </a:rPr>
            <a:t>Tells us how unique the student is compared to peers (How big is the gap between student and appropriate peer group?)</a:t>
          </a:r>
          <a:endParaRPr lang="en-US" dirty="0"/>
        </a:p>
      </dgm:t>
    </dgm:pt>
    <dgm:pt modelId="{2DC176B0-C97A-4DC2-B74C-362D5AF9E6A3}" type="parTrans" cxnId="{074D5033-6827-4F9D-ADC9-32C845C506DE}">
      <dgm:prSet/>
      <dgm:spPr/>
      <dgm:t>
        <a:bodyPr/>
        <a:lstStyle/>
        <a:p>
          <a:endParaRPr lang="en-US"/>
        </a:p>
      </dgm:t>
    </dgm:pt>
    <dgm:pt modelId="{E103F9D7-E3D9-460C-A2BD-A8FE17E53488}" type="sibTrans" cxnId="{074D5033-6827-4F9D-ADC9-32C845C506DE}">
      <dgm:prSet/>
      <dgm:spPr/>
      <dgm:t>
        <a:bodyPr/>
        <a:lstStyle/>
        <a:p>
          <a:endParaRPr lang="en-US"/>
        </a:p>
      </dgm:t>
    </dgm:pt>
    <dgm:pt modelId="{C8C45ADB-5AE2-4C06-AB6B-B5FB4499F374}" type="pres">
      <dgm:prSet presAssocID="{69CA6665-B009-4685-8348-D6FBA3FA884A}" presName="linearFlow" presStyleCnt="0">
        <dgm:presLayoutVars>
          <dgm:dir/>
          <dgm:animLvl val="lvl"/>
          <dgm:resizeHandles val="exact"/>
        </dgm:presLayoutVars>
      </dgm:prSet>
      <dgm:spPr/>
      <dgm:t>
        <a:bodyPr/>
        <a:lstStyle/>
        <a:p>
          <a:endParaRPr lang="en-US"/>
        </a:p>
      </dgm:t>
    </dgm:pt>
    <dgm:pt modelId="{C1DB259A-DEB7-4EFF-9B34-1F25BCF8EC06}" type="pres">
      <dgm:prSet presAssocID="{0E922293-9716-456B-A328-3963E30BC127}" presName="composite" presStyleCnt="0"/>
      <dgm:spPr/>
    </dgm:pt>
    <dgm:pt modelId="{4530AFFB-4480-4FF6-9EC6-0873C637E960}" type="pres">
      <dgm:prSet presAssocID="{0E922293-9716-456B-A328-3963E30BC127}" presName="parTx" presStyleLbl="node1" presStyleIdx="0" presStyleCnt="3">
        <dgm:presLayoutVars>
          <dgm:chMax val="0"/>
          <dgm:chPref val="0"/>
          <dgm:bulletEnabled val="1"/>
        </dgm:presLayoutVars>
      </dgm:prSet>
      <dgm:spPr/>
      <dgm:t>
        <a:bodyPr/>
        <a:lstStyle/>
        <a:p>
          <a:endParaRPr lang="en-US"/>
        </a:p>
      </dgm:t>
    </dgm:pt>
    <dgm:pt modelId="{3E26FA9E-DB0E-40F9-9DB6-964D057808E9}" type="pres">
      <dgm:prSet presAssocID="{0E922293-9716-456B-A328-3963E30BC127}" presName="parSh" presStyleLbl="node1" presStyleIdx="0" presStyleCnt="3"/>
      <dgm:spPr/>
      <dgm:t>
        <a:bodyPr/>
        <a:lstStyle/>
        <a:p>
          <a:endParaRPr lang="en-US"/>
        </a:p>
      </dgm:t>
    </dgm:pt>
    <dgm:pt modelId="{0810BA62-A7DF-480C-9551-28D43B3B8A93}" type="pres">
      <dgm:prSet presAssocID="{0E922293-9716-456B-A328-3963E30BC127}" presName="desTx" presStyleLbl="fgAcc1" presStyleIdx="0" presStyleCnt="3">
        <dgm:presLayoutVars>
          <dgm:bulletEnabled val="1"/>
        </dgm:presLayoutVars>
      </dgm:prSet>
      <dgm:spPr/>
      <dgm:t>
        <a:bodyPr/>
        <a:lstStyle/>
        <a:p>
          <a:endParaRPr lang="en-US"/>
        </a:p>
      </dgm:t>
    </dgm:pt>
    <dgm:pt modelId="{2ED0F113-E23B-4D6D-B26F-CBE922B4BD0B}" type="pres">
      <dgm:prSet presAssocID="{F339577B-2B37-4B7D-B8F9-30D117256EAB}" presName="sibTrans" presStyleLbl="sibTrans2D1" presStyleIdx="0" presStyleCnt="2"/>
      <dgm:spPr/>
      <dgm:t>
        <a:bodyPr/>
        <a:lstStyle/>
        <a:p>
          <a:endParaRPr lang="en-US"/>
        </a:p>
      </dgm:t>
    </dgm:pt>
    <dgm:pt modelId="{D883CB4A-9CC1-4C77-9C0B-CBFD0B2F1600}" type="pres">
      <dgm:prSet presAssocID="{F339577B-2B37-4B7D-B8F9-30D117256EAB}" presName="connTx" presStyleLbl="sibTrans2D1" presStyleIdx="0" presStyleCnt="2"/>
      <dgm:spPr/>
      <dgm:t>
        <a:bodyPr/>
        <a:lstStyle/>
        <a:p>
          <a:endParaRPr lang="en-US"/>
        </a:p>
      </dgm:t>
    </dgm:pt>
    <dgm:pt modelId="{179CD91D-393D-4F7A-8917-B3410AE9C938}" type="pres">
      <dgm:prSet presAssocID="{44B030AC-1E49-4CBB-83E9-7B13F0A9390E}" presName="composite" presStyleCnt="0"/>
      <dgm:spPr/>
    </dgm:pt>
    <dgm:pt modelId="{696B85B2-2B45-4038-85DC-9AC575800697}" type="pres">
      <dgm:prSet presAssocID="{44B030AC-1E49-4CBB-83E9-7B13F0A9390E}" presName="parTx" presStyleLbl="node1" presStyleIdx="0" presStyleCnt="3">
        <dgm:presLayoutVars>
          <dgm:chMax val="0"/>
          <dgm:chPref val="0"/>
          <dgm:bulletEnabled val="1"/>
        </dgm:presLayoutVars>
      </dgm:prSet>
      <dgm:spPr/>
      <dgm:t>
        <a:bodyPr/>
        <a:lstStyle/>
        <a:p>
          <a:endParaRPr lang="en-US"/>
        </a:p>
      </dgm:t>
    </dgm:pt>
    <dgm:pt modelId="{4FE063E2-A8BD-4F00-B9B3-223C7B61279B}" type="pres">
      <dgm:prSet presAssocID="{44B030AC-1E49-4CBB-83E9-7B13F0A9390E}" presName="parSh" presStyleLbl="node1" presStyleIdx="1" presStyleCnt="3" custLinFactNeighborX="-13459"/>
      <dgm:spPr/>
      <dgm:t>
        <a:bodyPr/>
        <a:lstStyle/>
        <a:p>
          <a:endParaRPr lang="en-US"/>
        </a:p>
      </dgm:t>
    </dgm:pt>
    <dgm:pt modelId="{96035FE3-372E-4221-8DBD-6E99C5E1A0DB}" type="pres">
      <dgm:prSet presAssocID="{44B030AC-1E49-4CBB-83E9-7B13F0A9390E}" presName="desTx" presStyleLbl="fgAcc1" presStyleIdx="1" presStyleCnt="3" custLinFactNeighborX="-14287">
        <dgm:presLayoutVars>
          <dgm:bulletEnabled val="1"/>
        </dgm:presLayoutVars>
      </dgm:prSet>
      <dgm:spPr/>
      <dgm:t>
        <a:bodyPr/>
        <a:lstStyle/>
        <a:p>
          <a:endParaRPr lang="en-US"/>
        </a:p>
      </dgm:t>
    </dgm:pt>
    <dgm:pt modelId="{C903B743-AADC-4519-9387-D5B1AFB68EF7}" type="pres">
      <dgm:prSet presAssocID="{1CBB5306-B252-4794-AECE-FEDCC0965D82}" presName="sibTrans" presStyleLbl="sibTrans2D1" presStyleIdx="1" presStyleCnt="2"/>
      <dgm:spPr/>
      <dgm:t>
        <a:bodyPr/>
        <a:lstStyle/>
        <a:p>
          <a:endParaRPr lang="en-US"/>
        </a:p>
      </dgm:t>
    </dgm:pt>
    <dgm:pt modelId="{888B3022-447F-4A2E-80A9-D6AEFCFD9640}" type="pres">
      <dgm:prSet presAssocID="{1CBB5306-B252-4794-AECE-FEDCC0965D82}" presName="connTx" presStyleLbl="sibTrans2D1" presStyleIdx="1" presStyleCnt="2"/>
      <dgm:spPr/>
      <dgm:t>
        <a:bodyPr/>
        <a:lstStyle/>
        <a:p>
          <a:endParaRPr lang="en-US"/>
        </a:p>
      </dgm:t>
    </dgm:pt>
    <dgm:pt modelId="{469DFA98-EDE8-498D-92D2-8D0E87F997F5}" type="pres">
      <dgm:prSet presAssocID="{649AF245-5A86-40DE-8B2F-424982531F19}" presName="composite" presStyleCnt="0"/>
      <dgm:spPr/>
    </dgm:pt>
    <dgm:pt modelId="{D7C543AC-1CCC-45D7-BB9D-29B20EDF4568}" type="pres">
      <dgm:prSet presAssocID="{649AF245-5A86-40DE-8B2F-424982531F19}" presName="parTx" presStyleLbl="node1" presStyleIdx="1" presStyleCnt="3">
        <dgm:presLayoutVars>
          <dgm:chMax val="0"/>
          <dgm:chPref val="0"/>
          <dgm:bulletEnabled val="1"/>
        </dgm:presLayoutVars>
      </dgm:prSet>
      <dgm:spPr/>
      <dgm:t>
        <a:bodyPr/>
        <a:lstStyle/>
        <a:p>
          <a:endParaRPr lang="en-US"/>
        </a:p>
      </dgm:t>
    </dgm:pt>
    <dgm:pt modelId="{30F22679-3B15-41B1-B92B-E20AAF5F7F5A}" type="pres">
      <dgm:prSet presAssocID="{649AF245-5A86-40DE-8B2F-424982531F19}" presName="parSh" presStyleLbl="node1" presStyleIdx="2" presStyleCnt="3" custLinFactNeighborX="-26698" custLinFactNeighborY="-5525"/>
      <dgm:spPr/>
      <dgm:t>
        <a:bodyPr/>
        <a:lstStyle/>
        <a:p>
          <a:endParaRPr lang="en-US"/>
        </a:p>
      </dgm:t>
    </dgm:pt>
    <dgm:pt modelId="{5EFB0050-AD78-489D-A567-A96785384FA0}" type="pres">
      <dgm:prSet presAssocID="{649AF245-5A86-40DE-8B2F-424982531F19}" presName="desTx" presStyleLbl="fgAcc1" presStyleIdx="2" presStyleCnt="3" custLinFactNeighborX="-27526">
        <dgm:presLayoutVars>
          <dgm:bulletEnabled val="1"/>
        </dgm:presLayoutVars>
      </dgm:prSet>
      <dgm:spPr/>
      <dgm:t>
        <a:bodyPr/>
        <a:lstStyle/>
        <a:p>
          <a:endParaRPr lang="en-US"/>
        </a:p>
      </dgm:t>
    </dgm:pt>
  </dgm:ptLst>
  <dgm:cxnLst>
    <dgm:cxn modelId="{0510035E-7ED0-4C57-AF4D-B2B427E3F205}" srcId="{44B030AC-1E49-4CBB-83E9-7B13F0A9390E}" destId="{B594FD92-743D-47A9-8F5D-E1CAAF83B7E4}" srcOrd="0" destOrd="0" parTransId="{509A55D7-9E2A-45BE-8AA9-8D3A10B29DEE}" sibTransId="{0CF2027D-03DF-44E4-A9E5-DDF07594DFC1}"/>
    <dgm:cxn modelId="{35FF34E9-1EF9-41BE-A91A-709EC62FC0EF}" type="presOf" srcId="{F339577B-2B37-4B7D-B8F9-30D117256EAB}" destId="{2ED0F113-E23B-4D6D-B26F-CBE922B4BD0B}" srcOrd="0" destOrd="0" presId="urn:microsoft.com/office/officeart/2005/8/layout/process3"/>
    <dgm:cxn modelId="{356DD16A-7E44-4095-A5F2-4C1DA7475F83}" srcId="{69CA6665-B009-4685-8348-D6FBA3FA884A}" destId="{649AF245-5A86-40DE-8B2F-424982531F19}" srcOrd="2" destOrd="0" parTransId="{0F324C55-4F4C-46A7-86F7-3DC842415CCC}" sibTransId="{4533F9D5-CE05-40F2-85D5-4A2667457751}"/>
    <dgm:cxn modelId="{F7077D5A-6293-4E0C-B64C-73CE9CDF4996}" type="presOf" srcId="{0E922293-9716-456B-A328-3963E30BC127}" destId="{3E26FA9E-DB0E-40F9-9DB6-964D057808E9}" srcOrd="1" destOrd="0" presId="urn:microsoft.com/office/officeart/2005/8/layout/process3"/>
    <dgm:cxn modelId="{8F41F9D2-7E17-48ED-874D-ED15E3C11158}" type="presOf" srcId="{69CA6665-B009-4685-8348-D6FBA3FA884A}" destId="{C8C45ADB-5AE2-4C06-AB6B-B5FB4499F374}" srcOrd="0" destOrd="0" presId="urn:microsoft.com/office/officeart/2005/8/layout/process3"/>
    <dgm:cxn modelId="{9185F98F-71AD-4F7A-A738-5099D03C4F32}" srcId="{649AF245-5A86-40DE-8B2F-424982531F19}" destId="{DCEEABB7-5676-4812-A02B-AE099AD49793}" srcOrd="0" destOrd="0" parTransId="{4FE011D7-0A06-460E-B14D-A9CA1DCD2833}" sibTransId="{CD7A81C3-81C4-469D-A869-3A2D518F722A}"/>
    <dgm:cxn modelId="{074D5033-6827-4F9D-ADC9-32C845C506DE}" srcId="{0E922293-9716-456B-A328-3963E30BC127}" destId="{43EF9736-CBFA-4DFA-B6C3-44F591635FBE}" srcOrd="0" destOrd="0" parTransId="{2DC176B0-C97A-4DC2-B74C-362D5AF9E6A3}" sibTransId="{E103F9D7-E3D9-460C-A2BD-A8FE17E53488}"/>
    <dgm:cxn modelId="{0848C60C-1011-450F-A22E-6AE10AC6DA77}" type="presOf" srcId="{43EF9736-CBFA-4DFA-B6C3-44F591635FBE}" destId="{0810BA62-A7DF-480C-9551-28D43B3B8A93}" srcOrd="0" destOrd="0" presId="urn:microsoft.com/office/officeart/2005/8/layout/process3"/>
    <dgm:cxn modelId="{A26EFC61-0CBF-46F7-B203-FA50F76BE160}" type="presOf" srcId="{DCEEABB7-5676-4812-A02B-AE099AD49793}" destId="{5EFB0050-AD78-489D-A567-A96785384FA0}" srcOrd="0" destOrd="0" presId="urn:microsoft.com/office/officeart/2005/8/layout/process3"/>
    <dgm:cxn modelId="{C0B2DA2E-5613-4D7F-8331-459317C7ACB0}" type="presOf" srcId="{44B030AC-1E49-4CBB-83E9-7B13F0A9390E}" destId="{696B85B2-2B45-4038-85DC-9AC575800697}" srcOrd="0" destOrd="0" presId="urn:microsoft.com/office/officeart/2005/8/layout/process3"/>
    <dgm:cxn modelId="{916853CA-D2EF-47BB-8294-82E3AF075DBA}" type="presOf" srcId="{1CBB5306-B252-4794-AECE-FEDCC0965D82}" destId="{C903B743-AADC-4519-9387-D5B1AFB68EF7}" srcOrd="0" destOrd="0" presId="urn:microsoft.com/office/officeart/2005/8/layout/process3"/>
    <dgm:cxn modelId="{C88DAC6A-AD0E-41A6-BBA2-8ED2DB0034C1}" type="presOf" srcId="{649AF245-5A86-40DE-8B2F-424982531F19}" destId="{D7C543AC-1CCC-45D7-BB9D-29B20EDF4568}" srcOrd="0" destOrd="0" presId="urn:microsoft.com/office/officeart/2005/8/layout/process3"/>
    <dgm:cxn modelId="{31AEB804-9C49-4297-983C-B24C3A1D704D}" type="presOf" srcId="{0E922293-9716-456B-A328-3963E30BC127}" destId="{4530AFFB-4480-4FF6-9EC6-0873C637E960}" srcOrd="0" destOrd="0" presId="urn:microsoft.com/office/officeart/2005/8/layout/process3"/>
    <dgm:cxn modelId="{ECBAC4A2-F443-4519-B2D2-D64013FB1B5D}" type="presOf" srcId="{1CBB5306-B252-4794-AECE-FEDCC0965D82}" destId="{888B3022-447F-4A2E-80A9-D6AEFCFD9640}" srcOrd="1" destOrd="0" presId="urn:microsoft.com/office/officeart/2005/8/layout/process3"/>
    <dgm:cxn modelId="{CF789003-6EE7-42E2-BDEA-765A85F6CBCD}" type="presOf" srcId="{649AF245-5A86-40DE-8B2F-424982531F19}" destId="{30F22679-3B15-41B1-B92B-E20AAF5F7F5A}" srcOrd="1" destOrd="0" presId="urn:microsoft.com/office/officeart/2005/8/layout/process3"/>
    <dgm:cxn modelId="{84533C2E-5AF3-4632-A700-E417248F99F8}" type="presOf" srcId="{F339577B-2B37-4B7D-B8F9-30D117256EAB}" destId="{D883CB4A-9CC1-4C77-9C0B-CBFD0B2F1600}" srcOrd="1" destOrd="0" presId="urn:microsoft.com/office/officeart/2005/8/layout/process3"/>
    <dgm:cxn modelId="{9BB5CBD7-FFAB-405F-9173-874F04023674}" srcId="{69CA6665-B009-4685-8348-D6FBA3FA884A}" destId="{44B030AC-1E49-4CBB-83E9-7B13F0A9390E}" srcOrd="1" destOrd="0" parTransId="{87BCA279-02F1-4679-BE99-540F14E0EDDD}" sibTransId="{1CBB5306-B252-4794-AECE-FEDCC0965D82}"/>
    <dgm:cxn modelId="{71A37B03-7C4E-49E9-A492-C3160C47C4B4}" srcId="{69CA6665-B009-4685-8348-D6FBA3FA884A}" destId="{0E922293-9716-456B-A328-3963E30BC127}" srcOrd="0" destOrd="0" parTransId="{B0FCE606-0AC4-4031-9C63-578228304717}" sibTransId="{F339577B-2B37-4B7D-B8F9-30D117256EAB}"/>
    <dgm:cxn modelId="{75EF2464-64DE-4505-BE2E-F0A9D67BBA23}" type="presOf" srcId="{44B030AC-1E49-4CBB-83E9-7B13F0A9390E}" destId="{4FE063E2-A8BD-4F00-B9B3-223C7B61279B}" srcOrd="1" destOrd="0" presId="urn:microsoft.com/office/officeart/2005/8/layout/process3"/>
    <dgm:cxn modelId="{3E199C1A-60A2-44EA-A32E-5E535A704CAB}" type="presOf" srcId="{B594FD92-743D-47A9-8F5D-E1CAAF83B7E4}" destId="{96035FE3-372E-4221-8DBD-6E99C5E1A0DB}" srcOrd="0" destOrd="0" presId="urn:microsoft.com/office/officeart/2005/8/layout/process3"/>
    <dgm:cxn modelId="{160A53AF-060B-467C-BDB1-C57F41079E85}" type="presParOf" srcId="{C8C45ADB-5AE2-4C06-AB6B-B5FB4499F374}" destId="{C1DB259A-DEB7-4EFF-9B34-1F25BCF8EC06}" srcOrd="0" destOrd="0" presId="urn:microsoft.com/office/officeart/2005/8/layout/process3"/>
    <dgm:cxn modelId="{65AC0BA4-7D1E-40B4-B731-9C356BE6E4C2}" type="presParOf" srcId="{C1DB259A-DEB7-4EFF-9B34-1F25BCF8EC06}" destId="{4530AFFB-4480-4FF6-9EC6-0873C637E960}" srcOrd="0" destOrd="0" presId="urn:microsoft.com/office/officeart/2005/8/layout/process3"/>
    <dgm:cxn modelId="{ED51979C-0CD5-46C0-B423-2CD863BDE788}" type="presParOf" srcId="{C1DB259A-DEB7-4EFF-9B34-1F25BCF8EC06}" destId="{3E26FA9E-DB0E-40F9-9DB6-964D057808E9}" srcOrd="1" destOrd="0" presId="urn:microsoft.com/office/officeart/2005/8/layout/process3"/>
    <dgm:cxn modelId="{C8C00E18-CF40-4770-AB09-3FEDA28DC884}" type="presParOf" srcId="{C1DB259A-DEB7-4EFF-9B34-1F25BCF8EC06}" destId="{0810BA62-A7DF-480C-9551-28D43B3B8A93}" srcOrd="2" destOrd="0" presId="urn:microsoft.com/office/officeart/2005/8/layout/process3"/>
    <dgm:cxn modelId="{A363CE7A-3767-4DD6-923E-61FDC854AD19}" type="presParOf" srcId="{C8C45ADB-5AE2-4C06-AB6B-B5FB4499F374}" destId="{2ED0F113-E23B-4D6D-B26F-CBE922B4BD0B}" srcOrd="1" destOrd="0" presId="urn:microsoft.com/office/officeart/2005/8/layout/process3"/>
    <dgm:cxn modelId="{2166D687-1425-4FD7-97EB-FC320CECBBBD}" type="presParOf" srcId="{2ED0F113-E23B-4D6D-B26F-CBE922B4BD0B}" destId="{D883CB4A-9CC1-4C77-9C0B-CBFD0B2F1600}" srcOrd="0" destOrd="0" presId="urn:microsoft.com/office/officeart/2005/8/layout/process3"/>
    <dgm:cxn modelId="{2EDAB76C-3729-49E7-BCE9-12CC139197E3}" type="presParOf" srcId="{C8C45ADB-5AE2-4C06-AB6B-B5FB4499F374}" destId="{179CD91D-393D-4F7A-8917-B3410AE9C938}" srcOrd="2" destOrd="0" presId="urn:microsoft.com/office/officeart/2005/8/layout/process3"/>
    <dgm:cxn modelId="{8D81BA61-5F88-42C4-BC08-09CDA5870522}" type="presParOf" srcId="{179CD91D-393D-4F7A-8917-B3410AE9C938}" destId="{696B85B2-2B45-4038-85DC-9AC575800697}" srcOrd="0" destOrd="0" presId="urn:microsoft.com/office/officeart/2005/8/layout/process3"/>
    <dgm:cxn modelId="{A2551EE7-1FD5-4017-886F-1E03A63022A6}" type="presParOf" srcId="{179CD91D-393D-4F7A-8917-B3410AE9C938}" destId="{4FE063E2-A8BD-4F00-B9B3-223C7B61279B}" srcOrd="1" destOrd="0" presId="urn:microsoft.com/office/officeart/2005/8/layout/process3"/>
    <dgm:cxn modelId="{B3BCDD25-85A1-4A35-B3D5-B033DA92E532}" type="presParOf" srcId="{179CD91D-393D-4F7A-8917-B3410AE9C938}" destId="{96035FE3-372E-4221-8DBD-6E99C5E1A0DB}" srcOrd="2" destOrd="0" presId="urn:microsoft.com/office/officeart/2005/8/layout/process3"/>
    <dgm:cxn modelId="{B4AF7FC8-1CA6-43AC-ABAF-2516A6E8B8BA}" type="presParOf" srcId="{C8C45ADB-5AE2-4C06-AB6B-B5FB4499F374}" destId="{C903B743-AADC-4519-9387-D5B1AFB68EF7}" srcOrd="3" destOrd="0" presId="urn:microsoft.com/office/officeart/2005/8/layout/process3"/>
    <dgm:cxn modelId="{9E6C3AA1-87C0-48EC-A29F-03C1FEEA842B}" type="presParOf" srcId="{C903B743-AADC-4519-9387-D5B1AFB68EF7}" destId="{888B3022-447F-4A2E-80A9-D6AEFCFD9640}" srcOrd="0" destOrd="0" presId="urn:microsoft.com/office/officeart/2005/8/layout/process3"/>
    <dgm:cxn modelId="{4E68D305-0AF7-4B5A-AD88-65C24E0A2897}" type="presParOf" srcId="{C8C45ADB-5AE2-4C06-AB6B-B5FB4499F374}" destId="{469DFA98-EDE8-498D-92D2-8D0E87F997F5}" srcOrd="4" destOrd="0" presId="urn:microsoft.com/office/officeart/2005/8/layout/process3"/>
    <dgm:cxn modelId="{054E76D1-7ED3-498A-880D-5B16D91DDE97}" type="presParOf" srcId="{469DFA98-EDE8-498D-92D2-8D0E87F997F5}" destId="{D7C543AC-1CCC-45D7-BB9D-29B20EDF4568}" srcOrd="0" destOrd="0" presId="urn:microsoft.com/office/officeart/2005/8/layout/process3"/>
    <dgm:cxn modelId="{0F73C886-A536-4AA8-BE38-F531DB3CEE7D}" type="presParOf" srcId="{469DFA98-EDE8-498D-92D2-8D0E87F997F5}" destId="{30F22679-3B15-41B1-B92B-E20AAF5F7F5A}" srcOrd="1" destOrd="0" presId="urn:microsoft.com/office/officeart/2005/8/layout/process3"/>
    <dgm:cxn modelId="{B70DB400-7E91-4287-A9DC-C156A3F21620}" type="presParOf" srcId="{469DFA98-EDE8-498D-92D2-8D0E87F997F5}" destId="{5EFB0050-AD78-489D-A567-A96785384FA0}" srcOrd="2" destOrd="0" presId="urn:microsoft.com/office/officeart/2005/8/layout/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48B48AC-656F-4E62-B9DE-6DBD5275AF13}" type="doc">
      <dgm:prSet loTypeId="urn:microsoft.com/office/officeart/2005/8/layout/process3" loCatId="process" qsTypeId="urn:microsoft.com/office/officeart/2005/8/quickstyle/3d2" qsCatId="3D" csTypeId="urn:microsoft.com/office/officeart/2005/8/colors/accent1_2" csCatId="accent1" phldr="1"/>
      <dgm:spPr/>
      <dgm:t>
        <a:bodyPr/>
        <a:lstStyle/>
        <a:p>
          <a:endParaRPr lang="en-US"/>
        </a:p>
      </dgm:t>
    </dgm:pt>
    <dgm:pt modelId="{2D5DD50A-48A4-4AC8-B045-CED20EC39B37}">
      <dgm:prSet phldrT="[Text]"/>
      <dgm:spPr/>
      <dgm:t>
        <a:bodyPr/>
        <a:lstStyle/>
        <a:p>
          <a:r>
            <a:rPr lang="en-US" dirty="0" smtClean="0">
              <a:solidFill>
                <a:schemeClr val="bg1"/>
              </a:solidFill>
              <a:effectLst>
                <a:outerShdw blurRad="38100" dist="38100" dir="2700000" algn="tl">
                  <a:srgbClr val="000000">
                    <a:alpha val="43137"/>
                  </a:srgbClr>
                </a:outerShdw>
              </a:effectLst>
            </a:rPr>
            <a:t>Entitlement Decision</a:t>
          </a:r>
          <a:endParaRPr lang="en-US" dirty="0">
            <a:solidFill>
              <a:schemeClr val="bg1"/>
            </a:solidFill>
            <a:effectLst>
              <a:outerShdw blurRad="38100" dist="38100" dir="2700000" algn="tl">
                <a:srgbClr val="000000">
                  <a:alpha val="43137"/>
                </a:srgbClr>
              </a:outerShdw>
            </a:effectLst>
          </a:endParaRPr>
        </a:p>
      </dgm:t>
    </dgm:pt>
    <dgm:pt modelId="{5022D277-64F6-4CD6-B21D-C4F3587741BE}" type="parTrans" cxnId="{86A26F3B-B673-4CD8-BA94-4AA7D447E04A}">
      <dgm:prSet/>
      <dgm:spPr/>
      <dgm:t>
        <a:bodyPr/>
        <a:lstStyle/>
        <a:p>
          <a:endParaRPr lang="en-US"/>
        </a:p>
      </dgm:t>
    </dgm:pt>
    <dgm:pt modelId="{3DD8A933-B992-4EE5-BEEA-FD0DAEFCA15B}" type="sibTrans" cxnId="{86A26F3B-B673-4CD8-BA94-4AA7D447E04A}">
      <dgm:prSet/>
      <dgm:spPr/>
      <dgm:t>
        <a:bodyPr/>
        <a:lstStyle/>
        <a:p>
          <a:endParaRPr lang="en-US"/>
        </a:p>
      </dgm:t>
    </dgm:pt>
    <dgm:pt modelId="{9E3DF6FC-A122-457E-BD41-BFBDBACC6A90}">
      <dgm:prSet phldrT="[Text]" custT="1"/>
      <dgm:spPr/>
      <dgm:t>
        <a:bodyPr/>
        <a:lstStyle/>
        <a:p>
          <a:r>
            <a:rPr lang="en-US" sz="1500" dirty="0" smtClean="0">
              <a:ea typeface="ヒラギノ角ゴ Pro W3" pitchFamily="32" charset="-128"/>
              <a:sym typeface="Gill Sans" pitchFamily="32" charset="0"/>
            </a:rPr>
            <a:t>Tells us whether or not interventions that result in student progress </a:t>
          </a:r>
          <a:r>
            <a:rPr lang="en-US" sz="1500" b="1" dirty="0" smtClean="0">
              <a:solidFill>
                <a:schemeClr val="bg1"/>
              </a:solidFill>
              <a:ea typeface="ヒラギノ角ゴ Pro W3" pitchFamily="32" charset="-128"/>
              <a:sym typeface="Gill Sans" pitchFamily="32" charset="0"/>
            </a:rPr>
            <a:t>require </a:t>
          </a:r>
          <a:r>
            <a:rPr lang="en-US" sz="1500" dirty="0" smtClean="0">
              <a:ea typeface="ヒラギノ角ゴ Pro W3" pitchFamily="32" charset="-128"/>
              <a:sym typeface="Gill Sans" pitchFamily="32" charset="0"/>
            </a:rPr>
            <a:t>special education.</a:t>
          </a:r>
          <a:endParaRPr lang="en-US" sz="1500" dirty="0"/>
        </a:p>
      </dgm:t>
    </dgm:pt>
    <dgm:pt modelId="{2D7AAE71-4915-4E0D-923F-DD2666E0BC9F}" type="parTrans" cxnId="{BBAABDFF-7812-4ABE-841A-6957E5835DDE}">
      <dgm:prSet/>
      <dgm:spPr/>
      <dgm:t>
        <a:bodyPr/>
        <a:lstStyle/>
        <a:p>
          <a:endParaRPr lang="en-US"/>
        </a:p>
      </dgm:t>
    </dgm:pt>
    <dgm:pt modelId="{65B0D8BE-1A8E-4F6F-BEED-22EA80D843A0}" type="sibTrans" cxnId="{BBAABDFF-7812-4ABE-841A-6957E5835DDE}">
      <dgm:prSet/>
      <dgm:spPr/>
      <dgm:t>
        <a:bodyPr/>
        <a:lstStyle/>
        <a:p>
          <a:endParaRPr lang="en-US"/>
        </a:p>
      </dgm:t>
    </dgm:pt>
    <dgm:pt modelId="{C85788DA-5214-4E57-961C-34A6D0733553}" type="pres">
      <dgm:prSet presAssocID="{048B48AC-656F-4E62-B9DE-6DBD5275AF13}" presName="linearFlow" presStyleCnt="0">
        <dgm:presLayoutVars>
          <dgm:dir/>
          <dgm:animLvl val="lvl"/>
          <dgm:resizeHandles val="exact"/>
        </dgm:presLayoutVars>
      </dgm:prSet>
      <dgm:spPr/>
      <dgm:t>
        <a:bodyPr/>
        <a:lstStyle/>
        <a:p>
          <a:endParaRPr lang="en-US"/>
        </a:p>
      </dgm:t>
    </dgm:pt>
    <dgm:pt modelId="{9A35875D-A044-4301-9CFD-C40CD95A46D3}" type="pres">
      <dgm:prSet presAssocID="{2D5DD50A-48A4-4AC8-B045-CED20EC39B37}" presName="composite" presStyleCnt="0"/>
      <dgm:spPr/>
    </dgm:pt>
    <dgm:pt modelId="{C0753134-74B8-460D-B5E8-F7842A4A41C1}" type="pres">
      <dgm:prSet presAssocID="{2D5DD50A-48A4-4AC8-B045-CED20EC39B37}" presName="parTx" presStyleLbl="node1" presStyleIdx="0" presStyleCnt="1">
        <dgm:presLayoutVars>
          <dgm:chMax val="0"/>
          <dgm:chPref val="0"/>
          <dgm:bulletEnabled val="1"/>
        </dgm:presLayoutVars>
      </dgm:prSet>
      <dgm:spPr/>
      <dgm:t>
        <a:bodyPr/>
        <a:lstStyle/>
        <a:p>
          <a:endParaRPr lang="en-US"/>
        </a:p>
      </dgm:t>
    </dgm:pt>
    <dgm:pt modelId="{60D264F2-4553-4A2B-AEBB-AC098006ED2A}" type="pres">
      <dgm:prSet presAssocID="{2D5DD50A-48A4-4AC8-B045-CED20EC39B37}" presName="parSh" presStyleLbl="node1" presStyleIdx="0" presStyleCnt="1" custScaleY="94202" custLinFactNeighborY="17928"/>
      <dgm:spPr/>
      <dgm:t>
        <a:bodyPr/>
        <a:lstStyle/>
        <a:p>
          <a:endParaRPr lang="en-US"/>
        </a:p>
      </dgm:t>
    </dgm:pt>
    <dgm:pt modelId="{6630E260-14C4-4495-95A7-99314F5DE540}" type="pres">
      <dgm:prSet presAssocID="{2D5DD50A-48A4-4AC8-B045-CED20EC39B37}" presName="desTx" presStyleLbl="fgAcc1" presStyleIdx="0" presStyleCnt="1" custScaleY="98055" custLinFactNeighborX="-402" custLinFactNeighborY="9498">
        <dgm:presLayoutVars>
          <dgm:bulletEnabled val="1"/>
        </dgm:presLayoutVars>
      </dgm:prSet>
      <dgm:spPr/>
      <dgm:t>
        <a:bodyPr/>
        <a:lstStyle/>
        <a:p>
          <a:endParaRPr lang="en-US"/>
        </a:p>
      </dgm:t>
    </dgm:pt>
  </dgm:ptLst>
  <dgm:cxnLst>
    <dgm:cxn modelId="{ECFF9722-48FB-40C7-BAC1-5B56E05EDB46}" type="presOf" srcId="{2D5DD50A-48A4-4AC8-B045-CED20EC39B37}" destId="{C0753134-74B8-460D-B5E8-F7842A4A41C1}" srcOrd="0" destOrd="0" presId="urn:microsoft.com/office/officeart/2005/8/layout/process3"/>
    <dgm:cxn modelId="{8D306499-BCBE-4D86-8310-E00C4AD82C7F}" type="presOf" srcId="{048B48AC-656F-4E62-B9DE-6DBD5275AF13}" destId="{C85788DA-5214-4E57-961C-34A6D0733553}" srcOrd="0" destOrd="0" presId="urn:microsoft.com/office/officeart/2005/8/layout/process3"/>
    <dgm:cxn modelId="{8437BE85-FF03-4A7A-9E8C-7F9B178A9D66}" type="presOf" srcId="{2D5DD50A-48A4-4AC8-B045-CED20EC39B37}" destId="{60D264F2-4553-4A2B-AEBB-AC098006ED2A}" srcOrd="1" destOrd="0" presId="urn:microsoft.com/office/officeart/2005/8/layout/process3"/>
    <dgm:cxn modelId="{22EB5942-8ADB-4173-9BD3-FCA5E8360D8E}" type="presOf" srcId="{9E3DF6FC-A122-457E-BD41-BFBDBACC6A90}" destId="{6630E260-14C4-4495-95A7-99314F5DE540}" srcOrd="0" destOrd="0" presId="urn:microsoft.com/office/officeart/2005/8/layout/process3"/>
    <dgm:cxn modelId="{86A26F3B-B673-4CD8-BA94-4AA7D447E04A}" srcId="{048B48AC-656F-4E62-B9DE-6DBD5275AF13}" destId="{2D5DD50A-48A4-4AC8-B045-CED20EC39B37}" srcOrd="0" destOrd="0" parTransId="{5022D277-64F6-4CD6-B21D-C4F3587741BE}" sibTransId="{3DD8A933-B992-4EE5-BEEA-FD0DAEFCA15B}"/>
    <dgm:cxn modelId="{BBAABDFF-7812-4ABE-841A-6957E5835DDE}" srcId="{2D5DD50A-48A4-4AC8-B045-CED20EC39B37}" destId="{9E3DF6FC-A122-457E-BD41-BFBDBACC6A90}" srcOrd="0" destOrd="0" parTransId="{2D7AAE71-4915-4E0D-923F-DD2666E0BC9F}" sibTransId="{65B0D8BE-1A8E-4F6F-BEED-22EA80D843A0}"/>
    <dgm:cxn modelId="{6168DDFB-81F7-42FC-A120-4108AB7DF8C4}" type="presParOf" srcId="{C85788DA-5214-4E57-961C-34A6D0733553}" destId="{9A35875D-A044-4301-9CFD-C40CD95A46D3}" srcOrd="0" destOrd="0" presId="urn:microsoft.com/office/officeart/2005/8/layout/process3"/>
    <dgm:cxn modelId="{22ACDDD9-2459-418E-AEAF-5B89DC056479}" type="presParOf" srcId="{9A35875D-A044-4301-9CFD-C40CD95A46D3}" destId="{C0753134-74B8-460D-B5E8-F7842A4A41C1}" srcOrd="0" destOrd="0" presId="urn:microsoft.com/office/officeart/2005/8/layout/process3"/>
    <dgm:cxn modelId="{0A06FD07-0F49-4005-B07A-BBED81C666DA}" type="presParOf" srcId="{9A35875D-A044-4301-9CFD-C40CD95A46D3}" destId="{60D264F2-4553-4A2B-AEBB-AC098006ED2A}" srcOrd="1" destOrd="0" presId="urn:microsoft.com/office/officeart/2005/8/layout/process3"/>
    <dgm:cxn modelId="{A343B679-D02F-4D32-A90B-B1CBA9D9AD9B}" type="presParOf" srcId="{9A35875D-A044-4301-9CFD-C40CD95A46D3}" destId="{6630E260-14C4-4495-95A7-99314F5DE540}" srcOrd="2" destOrd="0" presId="urn:microsoft.com/office/officeart/2005/8/layout/process3"/>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26FA9E-DB0E-40F9-9DB6-964D057808E9}">
      <dsp:nvSpPr>
        <dsp:cNvPr id="0" name=""/>
        <dsp:cNvSpPr/>
      </dsp:nvSpPr>
      <dsp:spPr>
        <a:xfrm>
          <a:off x="3410" y="803698"/>
          <a:ext cx="1550885" cy="894304"/>
        </a:xfrm>
        <a:prstGeom prst="roundRect">
          <a:avLst>
            <a:gd name="adj" fmla="val 10000"/>
          </a:avLst>
        </a:prstGeom>
        <a:blipFill rotWithShape="0">
          <a:blip xmlns:r="http://schemas.openxmlformats.org/officeDocument/2006/relationships" r:embed="rId1">
            <a:duotone>
              <a:schemeClr val="accent2">
                <a:hueOff val="0"/>
                <a:satOff val="0"/>
                <a:lumOff val="0"/>
                <a:alphaOff val="0"/>
                <a:shade val="22000"/>
                <a:satMod val="160000"/>
              </a:schemeClr>
              <a:schemeClr val="accent2">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60960" numCol="1" spcCol="1270" anchor="t" anchorCtr="0">
          <a:noAutofit/>
        </a:bodyPr>
        <a:lstStyle/>
        <a:p>
          <a:pPr lvl="0" algn="l" defTabSz="711200">
            <a:lnSpc>
              <a:spcPct val="90000"/>
            </a:lnSpc>
            <a:spcBef>
              <a:spcPct val="0"/>
            </a:spcBef>
            <a:spcAft>
              <a:spcPct val="35000"/>
            </a:spcAft>
          </a:pPr>
          <a:r>
            <a:rPr lang="en-US" sz="1600" b="1" kern="1200" dirty="0" smtClean="0">
              <a:solidFill>
                <a:schemeClr val="bg1"/>
              </a:solidFill>
              <a:effectLst>
                <a:outerShdw blurRad="38100" dist="38100" dir="2700000" algn="tl">
                  <a:srgbClr val="000000">
                    <a:alpha val="43137"/>
                  </a:srgbClr>
                </a:outerShdw>
              </a:effectLst>
            </a:rPr>
            <a:t>Discrepancy</a:t>
          </a:r>
          <a:endParaRPr lang="en-US" sz="1600" b="1" kern="1200" dirty="0">
            <a:solidFill>
              <a:schemeClr val="bg1"/>
            </a:solidFill>
            <a:effectLst>
              <a:outerShdw blurRad="38100" dist="38100" dir="2700000" algn="tl">
                <a:srgbClr val="000000">
                  <a:alpha val="43137"/>
                </a:srgbClr>
              </a:outerShdw>
            </a:effectLst>
          </a:endParaRPr>
        </a:p>
      </dsp:txBody>
      <dsp:txXfrm>
        <a:off x="3410" y="803698"/>
        <a:ext cx="1550885" cy="596203"/>
      </dsp:txXfrm>
    </dsp:sp>
    <dsp:sp modelId="{0810BA62-A7DF-480C-9551-28D43B3B8A93}">
      <dsp:nvSpPr>
        <dsp:cNvPr id="0" name=""/>
        <dsp:cNvSpPr/>
      </dsp:nvSpPr>
      <dsp:spPr>
        <a:xfrm>
          <a:off x="321062" y="1399901"/>
          <a:ext cx="1550885" cy="2419200"/>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ea typeface="ヒラギノ角ゴ Pro W3" pitchFamily="32" charset="-128"/>
              <a:sym typeface="Gill Sans" pitchFamily="32" charset="0"/>
            </a:rPr>
            <a:t>Tells us how unique the student is compared to peers (How big is the gap between student and appropriate peer group?)</a:t>
          </a:r>
          <a:endParaRPr lang="en-US" sz="1600" kern="1200" dirty="0"/>
        </a:p>
      </dsp:txBody>
      <dsp:txXfrm>
        <a:off x="321062" y="1399901"/>
        <a:ext cx="1550885" cy="2419200"/>
      </dsp:txXfrm>
    </dsp:sp>
    <dsp:sp modelId="{2ED0F113-E23B-4D6D-B26F-CBE922B4BD0B}">
      <dsp:nvSpPr>
        <dsp:cNvPr id="0" name=""/>
        <dsp:cNvSpPr/>
      </dsp:nvSpPr>
      <dsp:spPr>
        <a:xfrm>
          <a:off x="1737221" y="908737"/>
          <a:ext cx="387801" cy="386125"/>
        </a:xfrm>
        <a:prstGeom prst="rightArrow">
          <a:avLst>
            <a:gd name="adj1" fmla="val 60000"/>
            <a:gd name="adj2" fmla="val 50000"/>
          </a:avLst>
        </a:prstGeom>
        <a:solidFill>
          <a:schemeClr val="accent2">
            <a:hueOff val="0"/>
            <a:satOff val="0"/>
            <a:lumOff val="0"/>
            <a:alphaOff val="0"/>
          </a:schemeClr>
        </a:solidFill>
        <a:ln>
          <a:noFill/>
        </a:ln>
        <a:effectLst>
          <a:outerShdw blurRad="38100" dist="25400" dir="5400000" algn="t" rotWithShape="0">
            <a:srgbClr val="000000">
              <a:alpha val="5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rPr>
            <a:t>+</a:t>
          </a:r>
          <a:endParaRPr lang="en-US" sz="1300" b="1" kern="1200" dirty="0">
            <a:solidFill>
              <a:schemeClr val="tx1"/>
            </a:solidFill>
          </a:endParaRPr>
        </a:p>
      </dsp:txBody>
      <dsp:txXfrm>
        <a:off x="1737221" y="908737"/>
        <a:ext cx="387801" cy="386125"/>
      </dsp:txXfrm>
    </dsp:sp>
    <dsp:sp modelId="{4FE063E2-A8BD-4F00-B9B3-223C7B61279B}">
      <dsp:nvSpPr>
        <dsp:cNvPr id="0" name=""/>
        <dsp:cNvSpPr/>
      </dsp:nvSpPr>
      <dsp:spPr>
        <a:xfrm>
          <a:off x="2285997" y="803698"/>
          <a:ext cx="1550885" cy="894304"/>
        </a:xfrm>
        <a:prstGeom prst="roundRect">
          <a:avLst>
            <a:gd name="adj" fmla="val 10000"/>
          </a:avLst>
        </a:prstGeom>
        <a:blipFill rotWithShape="0">
          <a:blip xmlns:r="http://schemas.openxmlformats.org/officeDocument/2006/relationships" r:embed="rId1">
            <a:duotone>
              <a:schemeClr val="accent3">
                <a:hueOff val="0"/>
                <a:satOff val="0"/>
                <a:lumOff val="0"/>
                <a:alphaOff val="0"/>
                <a:shade val="22000"/>
                <a:satMod val="160000"/>
              </a:schemeClr>
              <a:schemeClr val="accent3">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60960" numCol="1" spcCol="1270" anchor="t" anchorCtr="0">
          <a:noAutofit/>
        </a:bodyPr>
        <a:lstStyle/>
        <a:p>
          <a:pPr lvl="0" algn="l" defTabSz="711200">
            <a:lnSpc>
              <a:spcPct val="90000"/>
            </a:lnSpc>
            <a:spcBef>
              <a:spcPct val="0"/>
            </a:spcBef>
            <a:spcAft>
              <a:spcPct val="35000"/>
            </a:spcAft>
          </a:pPr>
          <a:r>
            <a:rPr lang="en-US" sz="1600" b="1" kern="1200" dirty="0" smtClean="0">
              <a:solidFill>
                <a:schemeClr val="bg1"/>
              </a:solidFill>
              <a:effectLst>
                <a:outerShdw blurRad="38100" dist="38100" dir="2700000" algn="tl">
                  <a:srgbClr val="000000">
                    <a:alpha val="43137"/>
                  </a:srgbClr>
                </a:outerShdw>
              </a:effectLst>
            </a:rPr>
            <a:t>Educational Progress</a:t>
          </a:r>
          <a:endParaRPr lang="en-US" sz="1600" b="1" kern="1200" dirty="0">
            <a:solidFill>
              <a:schemeClr val="bg1"/>
            </a:solidFill>
            <a:effectLst>
              <a:outerShdw blurRad="38100" dist="38100" dir="2700000" algn="tl">
                <a:srgbClr val="000000">
                  <a:alpha val="43137"/>
                </a:srgbClr>
              </a:outerShdw>
            </a:effectLst>
          </a:endParaRPr>
        </a:p>
      </dsp:txBody>
      <dsp:txXfrm>
        <a:off x="2285997" y="803698"/>
        <a:ext cx="1550885" cy="596203"/>
      </dsp:txXfrm>
    </dsp:sp>
    <dsp:sp modelId="{96035FE3-372E-4221-8DBD-6E99C5E1A0DB}">
      <dsp:nvSpPr>
        <dsp:cNvPr id="0" name=""/>
        <dsp:cNvSpPr/>
      </dsp:nvSpPr>
      <dsp:spPr>
        <a:xfrm>
          <a:off x="2590807" y="1399901"/>
          <a:ext cx="1550885" cy="2419200"/>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ea typeface="ヒラギノ角ゴ Pro W3" pitchFamily="32" charset="-128"/>
              <a:sym typeface="Gill Sans" pitchFamily="32" charset="0"/>
            </a:rPr>
            <a:t>Tells us what accelerates learning            ( When does student rate of improvement accelerate?)</a:t>
          </a:r>
          <a:endParaRPr lang="en-US" sz="1600" kern="1200" dirty="0"/>
        </a:p>
      </dsp:txBody>
      <dsp:txXfrm>
        <a:off x="2590807" y="1399901"/>
        <a:ext cx="1550885" cy="2419200"/>
      </dsp:txXfrm>
    </dsp:sp>
    <dsp:sp modelId="{C903B743-AADC-4519-9387-D5B1AFB68EF7}">
      <dsp:nvSpPr>
        <dsp:cNvPr id="0" name=""/>
        <dsp:cNvSpPr/>
      </dsp:nvSpPr>
      <dsp:spPr>
        <a:xfrm rot="21525707">
          <a:off x="4020616" y="883793"/>
          <a:ext cx="389700" cy="386125"/>
        </a:xfrm>
        <a:prstGeom prst="rightArrow">
          <a:avLst>
            <a:gd name="adj1" fmla="val 60000"/>
            <a:gd name="adj2" fmla="val 50000"/>
          </a:avLst>
        </a:prstGeom>
        <a:solidFill>
          <a:schemeClr val="accent3">
            <a:hueOff val="0"/>
            <a:satOff val="0"/>
            <a:lumOff val="0"/>
            <a:alphaOff val="0"/>
          </a:schemeClr>
        </a:solidFill>
        <a:ln>
          <a:noFill/>
        </a:ln>
        <a:effectLst>
          <a:outerShdw blurRad="38100" dist="25400" dir="5400000" algn="t" rotWithShape="0">
            <a:srgbClr val="000000">
              <a:alpha val="5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rPr>
            <a:t>+</a:t>
          </a:r>
          <a:endParaRPr lang="en-US" sz="1300" b="1" kern="1200" dirty="0">
            <a:solidFill>
              <a:schemeClr val="tx1"/>
            </a:solidFill>
          </a:endParaRPr>
        </a:p>
      </dsp:txBody>
      <dsp:txXfrm rot="21525707">
        <a:off x="4020616" y="883793"/>
        <a:ext cx="389700" cy="386125"/>
      </dsp:txXfrm>
    </dsp:sp>
    <dsp:sp modelId="{30F22679-3B15-41B1-B92B-E20AAF5F7F5A}">
      <dsp:nvSpPr>
        <dsp:cNvPr id="0" name=""/>
        <dsp:cNvSpPr/>
      </dsp:nvSpPr>
      <dsp:spPr>
        <a:xfrm>
          <a:off x="4571996" y="754288"/>
          <a:ext cx="1550885" cy="894304"/>
        </a:xfrm>
        <a:prstGeom prst="roundRect">
          <a:avLst>
            <a:gd name="adj" fmla="val 10000"/>
          </a:avLst>
        </a:prstGeom>
        <a:blipFill rotWithShape="0">
          <a:blip xmlns:r="http://schemas.openxmlformats.org/officeDocument/2006/relationships" r:embed="rId1">
            <a:duotone>
              <a:schemeClr val="accent4">
                <a:hueOff val="0"/>
                <a:satOff val="0"/>
                <a:lumOff val="0"/>
                <a:alphaOff val="0"/>
                <a:shade val="22000"/>
                <a:satMod val="160000"/>
              </a:schemeClr>
              <a:schemeClr val="accent4">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60960" numCol="1" spcCol="1270" anchor="t" anchorCtr="0">
          <a:noAutofit/>
        </a:bodyPr>
        <a:lstStyle/>
        <a:p>
          <a:pPr lvl="0" algn="l" defTabSz="711200">
            <a:lnSpc>
              <a:spcPct val="90000"/>
            </a:lnSpc>
            <a:spcBef>
              <a:spcPct val="0"/>
            </a:spcBef>
            <a:spcAft>
              <a:spcPct val="35000"/>
            </a:spcAft>
          </a:pPr>
          <a:r>
            <a:rPr lang="en-US" sz="1600" b="1" kern="1200" dirty="0" smtClean="0">
              <a:solidFill>
                <a:schemeClr val="bg1"/>
              </a:solidFill>
              <a:effectLst>
                <a:outerShdw blurRad="38100" dist="38100" dir="2700000" algn="tl">
                  <a:srgbClr val="000000">
                    <a:alpha val="43137"/>
                  </a:srgbClr>
                </a:outerShdw>
              </a:effectLst>
            </a:rPr>
            <a:t>Instructional Need</a:t>
          </a:r>
          <a:endParaRPr lang="en-US" sz="1600" b="1" kern="1200" dirty="0">
            <a:solidFill>
              <a:schemeClr val="bg1"/>
            </a:solidFill>
            <a:effectLst>
              <a:outerShdw blurRad="38100" dist="38100" dir="2700000" algn="tl">
                <a:srgbClr val="000000">
                  <a:alpha val="43137"/>
                </a:srgbClr>
              </a:outerShdw>
            </a:effectLst>
          </a:endParaRPr>
        </a:p>
      </dsp:txBody>
      <dsp:txXfrm>
        <a:off x="4571996" y="754288"/>
        <a:ext cx="1550885" cy="596203"/>
      </dsp:txXfrm>
    </dsp:sp>
    <dsp:sp modelId="{5EFB0050-AD78-489D-A567-A96785384FA0}">
      <dsp:nvSpPr>
        <dsp:cNvPr id="0" name=""/>
        <dsp:cNvSpPr/>
      </dsp:nvSpPr>
      <dsp:spPr>
        <a:xfrm>
          <a:off x="4876806" y="1399901"/>
          <a:ext cx="1550885" cy="241920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ea typeface="ヒラギノ角ゴ Pro W3" pitchFamily="32" charset="-128"/>
              <a:sym typeface="Gill Sans" pitchFamily="32" charset="0"/>
            </a:rPr>
            <a:t>Tells us what and how to teach.</a:t>
          </a:r>
          <a:endParaRPr lang="en-US" sz="1600" kern="1200" dirty="0"/>
        </a:p>
      </dsp:txBody>
      <dsp:txXfrm>
        <a:off x="4876806" y="1399901"/>
        <a:ext cx="1550885" cy="24192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0D264F2-4553-4A2B-AEBB-AC098006ED2A}">
      <dsp:nvSpPr>
        <dsp:cNvPr id="0" name=""/>
        <dsp:cNvSpPr/>
      </dsp:nvSpPr>
      <dsp:spPr>
        <a:xfrm>
          <a:off x="0" y="922832"/>
          <a:ext cx="1517904" cy="845011"/>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57150" numCol="1" spcCol="1270" anchor="t" anchorCtr="0">
          <a:noAutofit/>
        </a:bodyPr>
        <a:lstStyle/>
        <a:p>
          <a:pPr lvl="0" algn="l" defTabSz="666750">
            <a:lnSpc>
              <a:spcPct val="90000"/>
            </a:lnSpc>
            <a:spcBef>
              <a:spcPct val="0"/>
            </a:spcBef>
            <a:spcAft>
              <a:spcPct val="35000"/>
            </a:spcAft>
          </a:pPr>
          <a:r>
            <a:rPr lang="en-US" sz="1500" b="1" kern="1200" dirty="0" smtClean="0">
              <a:solidFill>
                <a:schemeClr val="bg1"/>
              </a:solidFill>
              <a:effectLst>
                <a:outerShdw blurRad="38100" dist="38100" dir="2700000" algn="tl">
                  <a:srgbClr val="000000">
                    <a:alpha val="43137"/>
                  </a:srgbClr>
                </a:outerShdw>
              </a:effectLst>
            </a:rPr>
            <a:t>Entitlement Decision</a:t>
          </a:r>
          <a:endParaRPr lang="en-US" sz="1500" b="1" kern="1200" dirty="0">
            <a:solidFill>
              <a:schemeClr val="bg1"/>
            </a:solidFill>
            <a:effectLst>
              <a:outerShdw blurRad="38100" dist="38100" dir="2700000" algn="tl">
                <a:srgbClr val="000000">
                  <a:alpha val="43137"/>
                </a:srgbClr>
              </a:outerShdw>
            </a:effectLst>
          </a:endParaRPr>
        </a:p>
      </dsp:txBody>
      <dsp:txXfrm>
        <a:off x="0" y="922832"/>
        <a:ext cx="1517904" cy="563341"/>
      </dsp:txXfrm>
    </dsp:sp>
    <dsp:sp modelId="{6630E260-14C4-4495-95A7-99314F5DE540}">
      <dsp:nvSpPr>
        <dsp:cNvPr id="0" name=""/>
        <dsp:cNvSpPr/>
      </dsp:nvSpPr>
      <dsp:spPr>
        <a:xfrm>
          <a:off x="304794" y="1516467"/>
          <a:ext cx="1517904" cy="203326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ea typeface="ヒラギノ角ゴ Pro W3" pitchFamily="32" charset="-128"/>
              <a:sym typeface="Gill Sans" pitchFamily="32" charset="0"/>
            </a:rPr>
            <a:t>Tells us whether or not interventions that result in student progress </a:t>
          </a:r>
          <a:r>
            <a:rPr lang="en-US" sz="1500" b="1" kern="1200" dirty="0" smtClean="0">
              <a:solidFill>
                <a:srgbClr val="C00000"/>
              </a:solidFill>
              <a:ea typeface="ヒラギノ角ゴ Pro W3" pitchFamily="32" charset="-128"/>
              <a:sym typeface="Gill Sans" pitchFamily="32" charset="0"/>
            </a:rPr>
            <a:t>require </a:t>
          </a:r>
          <a:r>
            <a:rPr lang="en-US" sz="1500" kern="1200" dirty="0" smtClean="0">
              <a:ea typeface="ヒラギノ角ゴ Pro W3" pitchFamily="32" charset="-128"/>
              <a:sym typeface="Gill Sans" pitchFamily="32" charset="0"/>
            </a:rPr>
            <a:t>special education.</a:t>
          </a:r>
          <a:endParaRPr lang="en-US" sz="1500" kern="1200" dirty="0"/>
        </a:p>
      </dsp:txBody>
      <dsp:txXfrm>
        <a:off x="304794" y="1516467"/>
        <a:ext cx="1517904" cy="203326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0FA3337-F7EA-46DE-9429-D797406F6BC0}">
      <dsp:nvSpPr>
        <dsp:cNvPr id="0" name=""/>
        <dsp:cNvSpPr/>
      </dsp:nvSpPr>
      <dsp:spPr>
        <a:xfrm rot="10800000">
          <a:off x="1292802" y="1016"/>
          <a:ext cx="4053840" cy="1086891"/>
        </a:xfrm>
        <a:prstGeom prst="homePlate">
          <a:avLst/>
        </a:prstGeom>
        <a:blipFill rotWithShape="0">
          <a:blip xmlns:r="http://schemas.openxmlformats.org/officeDocument/2006/relationships" r:embed="rId1">
            <a:duotone>
              <a:schemeClr val="accent3">
                <a:hueOff val="0"/>
                <a:satOff val="0"/>
                <a:lumOff val="0"/>
                <a:alphaOff val="0"/>
                <a:shade val="22000"/>
                <a:satMod val="160000"/>
              </a:schemeClr>
              <a:schemeClr val="accent3">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79289" tIns="64770" rIns="120904" bIns="64770" numCol="1" spcCol="1270" anchor="ctr" anchorCtr="0">
          <a:noAutofit/>
        </a:bodyPr>
        <a:lstStyle/>
        <a:p>
          <a:pPr lvl="0" algn="ctr" defTabSz="755650">
            <a:lnSpc>
              <a:spcPct val="90000"/>
            </a:lnSpc>
            <a:spcBef>
              <a:spcPct val="0"/>
            </a:spcBef>
            <a:spcAft>
              <a:spcPct val="35000"/>
            </a:spcAft>
          </a:pPr>
          <a:r>
            <a:rPr lang="en-US" sz="1700" b="1" kern="1200" dirty="0" smtClean="0">
              <a:effectLst>
                <a:outerShdw blurRad="38100" dist="38100" dir="2700000" algn="tl">
                  <a:srgbClr val="000000">
                    <a:alpha val="43137"/>
                  </a:srgbClr>
                </a:outerShdw>
              </a:effectLst>
            </a:rPr>
            <a:t>Curriculum is scientifically-based</a:t>
          </a:r>
        </a:p>
        <a:p>
          <a:pPr lvl="0" algn="ctr" defTabSz="755650">
            <a:lnSpc>
              <a:spcPct val="90000"/>
            </a:lnSpc>
            <a:spcBef>
              <a:spcPct val="0"/>
            </a:spcBef>
            <a:spcAft>
              <a:spcPct val="35000"/>
            </a:spcAft>
          </a:pPr>
          <a:r>
            <a:rPr lang="en-US" sz="1700" b="1" kern="1200" dirty="0" smtClean="0">
              <a:effectLst>
                <a:outerShdw blurRad="38100" dist="38100" dir="2700000" algn="tl">
                  <a:srgbClr val="000000">
                    <a:alpha val="43137"/>
                  </a:srgbClr>
                </a:outerShdw>
              </a:effectLst>
            </a:rPr>
            <a:t>( District approved curriculum meets this standard)</a:t>
          </a:r>
          <a:endParaRPr lang="en-US" sz="1700" b="1" kern="1200" dirty="0">
            <a:effectLst>
              <a:outerShdw blurRad="38100" dist="38100" dir="2700000" algn="tl">
                <a:srgbClr val="000000">
                  <a:alpha val="43137"/>
                </a:srgbClr>
              </a:outerShdw>
            </a:effectLst>
          </a:endParaRPr>
        </a:p>
      </dsp:txBody>
      <dsp:txXfrm rot="10800000">
        <a:off x="1292802" y="1016"/>
        <a:ext cx="4053840" cy="1086891"/>
      </dsp:txXfrm>
    </dsp:sp>
    <dsp:sp modelId="{ECFF79AE-09D8-479E-AC23-40E50E85D0CD}">
      <dsp:nvSpPr>
        <dsp:cNvPr id="0" name=""/>
        <dsp:cNvSpPr/>
      </dsp:nvSpPr>
      <dsp:spPr>
        <a:xfrm>
          <a:off x="749357" y="1016"/>
          <a:ext cx="1086891" cy="1086891"/>
        </a:xfrm>
        <a:prstGeom prst="ellipse">
          <a:avLst/>
        </a:prstGeom>
        <a:blipFill rotWithShape="0">
          <a:blip xmlns:r="http://schemas.openxmlformats.org/officeDocument/2006/relationships" r:embed="rId1">
            <a:duotone>
              <a:schemeClr val="accent3">
                <a:tint val="50000"/>
                <a:hueOff val="0"/>
                <a:satOff val="0"/>
                <a:lumOff val="0"/>
                <a:alphaOff val="0"/>
                <a:shade val="22000"/>
                <a:satMod val="160000"/>
              </a:schemeClr>
              <a:schemeClr val="accent3">
                <a:tint val="50000"/>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FE0BD3B0-195B-4CF0-9598-66E7C87EEFF6}">
      <dsp:nvSpPr>
        <dsp:cNvPr id="0" name=""/>
        <dsp:cNvSpPr/>
      </dsp:nvSpPr>
      <dsp:spPr>
        <a:xfrm rot="10800000">
          <a:off x="1292802" y="1412354"/>
          <a:ext cx="4053840" cy="1086891"/>
        </a:xfrm>
        <a:prstGeom prst="homePlate">
          <a:avLst/>
        </a:prstGeom>
        <a:blipFill rotWithShape="0">
          <a:blip xmlns:r="http://schemas.openxmlformats.org/officeDocument/2006/relationships" r:embed="rId1">
            <a:duotone>
              <a:schemeClr val="accent3">
                <a:hueOff val="-4194735"/>
                <a:satOff val="-12560"/>
                <a:lumOff val="-1569"/>
                <a:alphaOff val="0"/>
                <a:shade val="22000"/>
                <a:satMod val="160000"/>
              </a:schemeClr>
              <a:schemeClr val="accent3">
                <a:hueOff val="-4194735"/>
                <a:satOff val="-12560"/>
                <a:lumOff val="-1569"/>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79289" tIns="64770" rIns="120904" bIns="64770" numCol="1" spcCol="1270" anchor="ctr" anchorCtr="0">
          <a:noAutofit/>
        </a:bodyPr>
        <a:lstStyle/>
        <a:p>
          <a:pPr lvl="0" algn="ctr" defTabSz="755650">
            <a:lnSpc>
              <a:spcPct val="90000"/>
            </a:lnSpc>
            <a:spcBef>
              <a:spcPct val="0"/>
            </a:spcBef>
            <a:spcAft>
              <a:spcPct val="35000"/>
            </a:spcAft>
          </a:pPr>
          <a:r>
            <a:rPr lang="en-US" sz="1700" b="1" kern="1200" dirty="0" smtClean="0">
              <a:effectLst>
                <a:outerShdw blurRad="38100" dist="38100" dir="2700000" algn="tl">
                  <a:srgbClr val="000000">
                    <a:alpha val="43137"/>
                  </a:srgbClr>
                </a:outerShdw>
              </a:effectLst>
            </a:rPr>
            <a:t>Implemented with integrity</a:t>
          </a:r>
          <a:endParaRPr lang="en-US" sz="1700" b="1" kern="1200" dirty="0">
            <a:effectLst>
              <a:outerShdw blurRad="38100" dist="38100" dir="2700000" algn="tl">
                <a:srgbClr val="000000">
                  <a:alpha val="43137"/>
                </a:srgbClr>
              </a:outerShdw>
            </a:effectLst>
          </a:endParaRPr>
        </a:p>
      </dsp:txBody>
      <dsp:txXfrm rot="10800000">
        <a:off x="1292802" y="1412354"/>
        <a:ext cx="4053840" cy="1086891"/>
      </dsp:txXfrm>
    </dsp:sp>
    <dsp:sp modelId="{4D70C030-CA70-4AF0-8353-17F6DAA53970}">
      <dsp:nvSpPr>
        <dsp:cNvPr id="0" name=""/>
        <dsp:cNvSpPr/>
      </dsp:nvSpPr>
      <dsp:spPr>
        <a:xfrm>
          <a:off x="749357" y="1412354"/>
          <a:ext cx="1086891" cy="1086891"/>
        </a:xfrm>
        <a:prstGeom prst="ellipse">
          <a:avLst/>
        </a:prstGeom>
        <a:blipFill rotWithShape="0">
          <a:blip xmlns:r="http://schemas.openxmlformats.org/officeDocument/2006/relationships" r:embed="rId1">
            <a:duotone>
              <a:schemeClr val="accent3">
                <a:tint val="50000"/>
                <a:hueOff val="-4233339"/>
                <a:satOff val="-11492"/>
                <a:lumOff val="-703"/>
                <a:alphaOff val="0"/>
                <a:shade val="22000"/>
                <a:satMod val="160000"/>
              </a:schemeClr>
              <a:schemeClr val="accent3">
                <a:tint val="50000"/>
                <a:hueOff val="-4233339"/>
                <a:satOff val="-11492"/>
                <a:lumOff val="-703"/>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5C8063DC-9B41-4CF0-A6A7-7271A68C9386}">
      <dsp:nvSpPr>
        <dsp:cNvPr id="0" name=""/>
        <dsp:cNvSpPr/>
      </dsp:nvSpPr>
      <dsp:spPr>
        <a:xfrm rot="10800000">
          <a:off x="1292802" y="2823691"/>
          <a:ext cx="4053840" cy="1086891"/>
        </a:xfrm>
        <a:prstGeom prst="homePlate">
          <a:avLst/>
        </a:prstGeom>
        <a:blipFill rotWithShape="0">
          <a:blip xmlns:r="http://schemas.openxmlformats.org/officeDocument/2006/relationships" r:embed="rId1">
            <a:duotone>
              <a:schemeClr val="accent3">
                <a:hueOff val="-8389470"/>
                <a:satOff val="-25119"/>
                <a:lumOff val="-3137"/>
                <a:alphaOff val="0"/>
                <a:shade val="22000"/>
                <a:satMod val="160000"/>
              </a:schemeClr>
              <a:schemeClr val="accent3">
                <a:hueOff val="-8389470"/>
                <a:satOff val="-25119"/>
                <a:lumOff val="-3137"/>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79289" tIns="64770" rIns="120904" bIns="64770" numCol="1" spcCol="1270" anchor="ctr" anchorCtr="0">
          <a:noAutofit/>
        </a:bodyPr>
        <a:lstStyle/>
        <a:p>
          <a:pPr lvl="0" algn="ctr" defTabSz="755650">
            <a:lnSpc>
              <a:spcPct val="90000"/>
            </a:lnSpc>
            <a:spcBef>
              <a:spcPct val="0"/>
            </a:spcBef>
            <a:spcAft>
              <a:spcPct val="35000"/>
            </a:spcAft>
          </a:pPr>
          <a:r>
            <a:rPr lang="en-US" sz="1700" b="1" kern="1200" dirty="0" smtClean="0">
              <a:effectLst>
                <a:outerShdw blurRad="38100" dist="38100" dir="2700000" algn="tl">
                  <a:srgbClr val="000000">
                    <a:alpha val="43137"/>
                  </a:srgbClr>
                </a:outerShdw>
              </a:effectLst>
            </a:rPr>
            <a:t>Positive student outcomes</a:t>
          </a:r>
          <a:endParaRPr lang="en-US" sz="1700" b="1" kern="1200" dirty="0">
            <a:effectLst>
              <a:outerShdw blurRad="38100" dist="38100" dir="2700000" algn="tl">
                <a:srgbClr val="000000">
                  <a:alpha val="43137"/>
                </a:srgbClr>
              </a:outerShdw>
            </a:effectLst>
          </a:endParaRPr>
        </a:p>
      </dsp:txBody>
      <dsp:txXfrm rot="10800000">
        <a:off x="1292802" y="2823691"/>
        <a:ext cx="4053840" cy="1086891"/>
      </dsp:txXfrm>
    </dsp:sp>
    <dsp:sp modelId="{8DB91407-FDE7-45D4-A87C-951822DABC2C}">
      <dsp:nvSpPr>
        <dsp:cNvPr id="0" name=""/>
        <dsp:cNvSpPr/>
      </dsp:nvSpPr>
      <dsp:spPr>
        <a:xfrm>
          <a:off x="749357" y="2823691"/>
          <a:ext cx="1086891" cy="1086891"/>
        </a:xfrm>
        <a:prstGeom prst="ellipse">
          <a:avLst/>
        </a:prstGeom>
        <a:blipFill rotWithShape="0">
          <a:blip xmlns:r="http://schemas.openxmlformats.org/officeDocument/2006/relationships" r:embed="rId1">
            <a:duotone>
              <a:schemeClr val="accent3">
                <a:tint val="50000"/>
                <a:hueOff val="-8466678"/>
                <a:satOff val="-22985"/>
                <a:lumOff val="-1406"/>
                <a:alphaOff val="0"/>
                <a:shade val="22000"/>
                <a:satMod val="160000"/>
              </a:schemeClr>
              <a:schemeClr val="accent3">
                <a:tint val="50000"/>
                <a:hueOff val="-8466678"/>
                <a:satOff val="-22985"/>
                <a:lumOff val="-1406"/>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10017EB-3177-44AF-B86D-800E9A1F1CDE}">
      <dsp:nvSpPr>
        <dsp:cNvPr id="0" name=""/>
        <dsp:cNvSpPr/>
      </dsp:nvSpPr>
      <dsp:spPr>
        <a:xfrm rot="16200000">
          <a:off x="-1261002" y="1265299"/>
          <a:ext cx="4038600" cy="1508000"/>
        </a:xfrm>
        <a:prstGeom prst="flowChartManualOperation">
          <a:avLst/>
        </a:prstGeom>
        <a:blipFill rotWithShape="0">
          <a:blip xmlns:r="http://schemas.openxmlformats.org/officeDocument/2006/relationships" r:embed="rId1">
            <a:duotone>
              <a:schemeClr val="accent3">
                <a:hueOff val="0"/>
                <a:satOff val="0"/>
                <a:lumOff val="0"/>
                <a:alphaOff val="0"/>
                <a:shade val="22000"/>
                <a:satMod val="160000"/>
              </a:schemeClr>
              <a:schemeClr val="accent3">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2550" tIns="0" rIns="82764" bIns="0" numCol="1" spcCol="1270" anchor="t" anchorCtr="0">
          <a:noAutofit/>
        </a:bodyPr>
        <a:lstStyle/>
        <a:p>
          <a:pPr lvl="0" algn="l" defTabSz="577850">
            <a:lnSpc>
              <a:spcPct val="90000"/>
            </a:lnSpc>
            <a:spcBef>
              <a:spcPct val="0"/>
            </a:spcBef>
            <a:spcAft>
              <a:spcPct val="35000"/>
            </a:spcAft>
          </a:pPr>
          <a:r>
            <a:rPr lang="en-US" sz="1300" b="1" kern="1200" dirty="0" smtClean="0">
              <a:solidFill>
                <a:schemeClr val="bg1"/>
              </a:solidFill>
              <a:effectLst>
                <a:outerShdw blurRad="38100" dist="38100" dir="2700000" algn="tl">
                  <a:srgbClr val="000000">
                    <a:alpha val="43137"/>
                  </a:srgbClr>
                </a:outerShdw>
              </a:effectLst>
              <a:latin typeface="+mj-lt"/>
            </a:rPr>
            <a:t>Vision</a:t>
          </a:r>
        </a:p>
        <a:p>
          <a:pPr lvl="0" algn="l" defTabSz="577850">
            <a:lnSpc>
              <a:spcPct val="90000"/>
            </a:lnSpc>
            <a:spcBef>
              <a:spcPct val="0"/>
            </a:spcBef>
            <a:spcAft>
              <a:spcPct val="35000"/>
            </a:spcAft>
          </a:pPr>
          <a:r>
            <a:rPr lang="en-US" sz="1300" b="1" kern="1200" dirty="0" smtClean="0">
              <a:solidFill>
                <a:schemeClr val="bg1"/>
              </a:solidFill>
              <a:effectLst>
                <a:outerShdw blurRad="38100" dist="38100" dir="2700000" algn="tl">
                  <a:srgbClr val="000000">
                    <a:alpha val="43137"/>
                  </a:srgbClr>
                </a:outerShdw>
              </a:effectLst>
              <a:latin typeface="+mj-lt"/>
            </a:rPr>
            <a:t>Hearing</a:t>
          </a:r>
        </a:p>
        <a:p>
          <a:pPr lvl="0" algn="l" defTabSz="577850">
            <a:lnSpc>
              <a:spcPct val="90000"/>
            </a:lnSpc>
            <a:spcBef>
              <a:spcPct val="0"/>
            </a:spcBef>
            <a:spcAft>
              <a:spcPct val="35000"/>
            </a:spcAft>
          </a:pPr>
          <a:r>
            <a:rPr lang="en-US" sz="1300" b="1" kern="1200" dirty="0" smtClean="0">
              <a:solidFill>
                <a:schemeClr val="bg1"/>
              </a:solidFill>
              <a:effectLst>
                <a:outerShdw blurRad="38100" dist="38100" dir="2700000" algn="tl">
                  <a:srgbClr val="000000">
                    <a:alpha val="43137"/>
                  </a:srgbClr>
                </a:outerShdw>
              </a:effectLst>
              <a:latin typeface="+mj-lt"/>
            </a:rPr>
            <a:t>Motor</a:t>
          </a:r>
        </a:p>
        <a:p>
          <a:pPr lvl="0" algn="l" defTabSz="577850">
            <a:lnSpc>
              <a:spcPct val="90000"/>
            </a:lnSpc>
            <a:spcBef>
              <a:spcPct val="0"/>
            </a:spcBef>
            <a:spcAft>
              <a:spcPct val="35000"/>
            </a:spcAft>
          </a:pPr>
          <a:endParaRPr lang="en-US" sz="1300" b="1" kern="1200" dirty="0">
            <a:solidFill>
              <a:schemeClr val="bg1"/>
            </a:solidFill>
            <a:effectLst>
              <a:outerShdw blurRad="38100" dist="38100" dir="2700000" algn="tl">
                <a:srgbClr val="000000">
                  <a:alpha val="43137"/>
                </a:srgbClr>
              </a:outerShdw>
            </a:effectLst>
            <a:latin typeface="+mj-lt"/>
          </a:endParaRPr>
        </a:p>
        <a:p>
          <a:pPr marL="57150" lvl="1" indent="-57150" algn="l" defTabSz="444500">
            <a:lnSpc>
              <a:spcPct val="90000"/>
            </a:lnSpc>
            <a:spcBef>
              <a:spcPct val="0"/>
            </a:spcBef>
            <a:spcAft>
              <a:spcPct val="15000"/>
            </a:spcAft>
            <a:buChar char="••"/>
          </a:pPr>
          <a:r>
            <a:rPr lang="en-US" sz="1000" b="1" kern="1200" dirty="0" smtClean="0">
              <a:solidFill>
                <a:schemeClr val="bg1"/>
              </a:solidFill>
              <a:effectLst>
                <a:outerShdw blurRad="38100" dist="38100" dir="2700000" algn="tl">
                  <a:srgbClr val="000000">
                    <a:alpha val="43137"/>
                  </a:srgbClr>
                </a:outerShdw>
              </a:effectLst>
              <a:latin typeface="+mj-lt"/>
            </a:rPr>
            <a:t>Regular screenings</a:t>
          </a:r>
          <a:endParaRPr lang="en-US" sz="1000" b="1" kern="1200" dirty="0">
            <a:solidFill>
              <a:schemeClr val="bg1"/>
            </a:solidFill>
            <a:effectLst>
              <a:outerShdw blurRad="38100" dist="38100" dir="2700000" algn="tl">
                <a:srgbClr val="000000">
                  <a:alpha val="43137"/>
                </a:srgbClr>
              </a:outerShdw>
            </a:effectLst>
            <a:latin typeface="+mj-lt"/>
          </a:endParaRPr>
        </a:p>
        <a:p>
          <a:pPr marL="57150" lvl="1" indent="-57150" algn="l" defTabSz="444500">
            <a:lnSpc>
              <a:spcPct val="90000"/>
            </a:lnSpc>
            <a:spcBef>
              <a:spcPct val="0"/>
            </a:spcBef>
            <a:spcAft>
              <a:spcPct val="15000"/>
            </a:spcAft>
            <a:buChar char="••"/>
          </a:pPr>
          <a:r>
            <a:rPr lang="en-US" sz="1000" b="1" kern="1200" dirty="0" smtClean="0">
              <a:solidFill>
                <a:schemeClr val="bg1"/>
              </a:solidFill>
              <a:effectLst>
                <a:outerShdw blurRad="38100" dist="38100" dir="2700000" algn="tl">
                  <a:srgbClr val="000000">
                    <a:alpha val="43137"/>
                  </a:srgbClr>
                </a:outerShdw>
              </a:effectLst>
              <a:latin typeface="+mj-lt"/>
            </a:rPr>
            <a:t>PE, art, classroom observation &amp; reports</a:t>
          </a:r>
          <a:endParaRPr lang="en-US" sz="1000" b="1" kern="1200" dirty="0">
            <a:solidFill>
              <a:schemeClr val="bg1"/>
            </a:solidFill>
            <a:effectLst>
              <a:outerShdw blurRad="38100" dist="38100" dir="2700000" algn="tl">
                <a:srgbClr val="000000">
                  <a:alpha val="43137"/>
                </a:srgbClr>
              </a:outerShdw>
            </a:effectLst>
            <a:latin typeface="+mj-lt"/>
          </a:endParaRPr>
        </a:p>
        <a:p>
          <a:pPr marL="57150" lvl="1" indent="-57150" algn="l" defTabSz="444500">
            <a:lnSpc>
              <a:spcPct val="90000"/>
            </a:lnSpc>
            <a:spcBef>
              <a:spcPct val="0"/>
            </a:spcBef>
            <a:spcAft>
              <a:spcPct val="15000"/>
            </a:spcAft>
            <a:buChar char="••"/>
          </a:pPr>
          <a:r>
            <a:rPr lang="en-US" sz="1000" b="1" kern="1200" dirty="0" smtClean="0">
              <a:solidFill>
                <a:schemeClr val="bg1"/>
              </a:solidFill>
              <a:effectLst>
                <a:outerShdw blurRad="38100" dist="38100" dir="2700000" algn="tl">
                  <a:srgbClr val="000000">
                    <a:alpha val="43137"/>
                  </a:srgbClr>
                </a:outerShdw>
              </a:effectLst>
              <a:latin typeface="+mj-lt"/>
            </a:rPr>
            <a:t>Parent reports</a:t>
          </a:r>
          <a:endParaRPr lang="en-US" sz="1000" b="1" kern="1200" dirty="0">
            <a:solidFill>
              <a:schemeClr val="bg1"/>
            </a:solidFill>
            <a:effectLst>
              <a:outerShdw blurRad="38100" dist="38100" dir="2700000" algn="tl">
                <a:srgbClr val="000000">
                  <a:alpha val="43137"/>
                </a:srgbClr>
              </a:outerShdw>
            </a:effectLst>
            <a:latin typeface="+mj-lt"/>
          </a:endParaRPr>
        </a:p>
      </dsp:txBody>
      <dsp:txXfrm rot="16200000">
        <a:off x="-1261002" y="1265299"/>
        <a:ext cx="4038600" cy="1508000"/>
      </dsp:txXfrm>
    </dsp:sp>
    <dsp:sp modelId="{A14DD326-76A0-4043-A6AA-A4B003BC90F0}">
      <dsp:nvSpPr>
        <dsp:cNvPr id="0" name=""/>
        <dsp:cNvSpPr/>
      </dsp:nvSpPr>
      <dsp:spPr>
        <a:xfrm rot="16200000">
          <a:off x="360098" y="1265299"/>
          <a:ext cx="4038600" cy="1508000"/>
        </a:xfrm>
        <a:prstGeom prst="flowChartManualOperation">
          <a:avLst/>
        </a:prstGeom>
        <a:blipFill rotWithShape="0">
          <a:blip xmlns:r="http://schemas.openxmlformats.org/officeDocument/2006/relationships" r:embed="rId1">
            <a:duotone>
              <a:schemeClr val="accent3">
                <a:hueOff val="-2097367"/>
                <a:satOff val="-6280"/>
                <a:lumOff val="-784"/>
                <a:alphaOff val="0"/>
                <a:shade val="22000"/>
                <a:satMod val="160000"/>
              </a:schemeClr>
              <a:schemeClr val="accent3">
                <a:hueOff val="-2097367"/>
                <a:satOff val="-6280"/>
                <a:lumOff val="-784"/>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2550" tIns="0" rIns="82764" bIns="0" numCol="1" spcCol="1270" anchor="t" anchorCtr="0">
          <a:noAutofit/>
        </a:bodyPr>
        <a:lstStyle/>
        <a:p>
          <a:pPr lvl="0" algn="l" defTabSz="577850">
            <a:lnSpc>
              <a:spcPct val="90000"/>
            </a:lnSpc>
            <a:spcBef>
              <a:spcPct val="0"/>
            </a:spcBef>
            <a:spcAft>
              <a:spcPct val="35000"/>
            </a:spcAft>
          </a:pPr>
          <a:r>
            <a:rPr lang="en-US" sz="1300" b="1" kern="1200" dirty="0" smtClean="0">
              <a:solidFill>
                <a:schemeClr val="bg1"/>
              </a:solidFill>
              <a:effectLst>
                <a:outerShdw blurRad="38100" dist="38100" dir="2700000" algn="tl">
                  <a:srgbClr val="000000">
                    <a:alpha val="43137"/>
                  </a:srgbClr>
                </a:outerShdw>
              </a:effectLst>
              <a:latin typeface="+mj-lt"/>
            </a:rPr>
            <a:t>Cognitive </a:t>
          </a:r>
        </a:p>
        <a:p>
          <a:pPr lvl="0" algn="l" defTabSz="577850">
            <a:lnSpc>
              <a:spcPct val="90000"/>
            </a:lnSpc>
            <a:spcBef>
              <a:spcPct val="0"/>
            </a:spcBef>
            <a:spcAft>
              <a:spcPct val="35000"/>
            </a:spcAft>
          </a:pPr>
          <a:r>
            <a:rPr lang="en-US" sz="1300" b="1" kern="1200" dirty="0" smtClean="0">
              <a:solidFill>
                <a:schemeClr val="bg1"/>
              </a:solidFill>
              <a:effectLst>
                <a:outerShdw blurRad="38100" dist="38100" dir="2700000" algn="tl">
                  <a:srgbClr val="000000">
                    <a:alpha val="43137"/>
                  </a:srgbClr>
                </a:outerShdw>
              </a:effectLst>
              <a:latin typeface="+mj-lt"/>
            </a:rPr>
            <a:t>Disability</a:t>
          </a:r>
        </a:p>
        <a:p>
          <a:pPr lvl="0" algn="l" defTabSz="577850">
            <a:lnSpc>
              <a:spcPct val="90000"/>
            </a:lnSpc>
            <a:spcBef>
              <a:spcPct val="0"/>
            </a:spcBef>
            <a:spcAft>
              <a:spcPct val="35000"/>
            </a:spcAft>
          </a:pPr>
          <a:endParaRPr lang="en-US" sz="1300" b="1" kern="1200" dirty="0" smtClean="0">
            <a:solidFill>
              <a:schemeClr val="bg1"/>
            </a:solidFill>
            <a:effectLst>
              <a:outerShdw blurRad="38100" dist="38100" dir="2700000" algn="tl">
                <a:srgbClr val="000000">
                  <a:alpha val="43137"/>
                </a:srgbClr>
              </a:outerShdw>
            </a:effectLst>
            <a:latin typeface="+mj-lt"/>
          </a:endParaRPr>
        </a:p>
        <a:p>
          <a:pPr lvl="0" algn="l" defTabSz="577850">
            <a:lnSpc>
              <a:spcPct val="90000"/>
            </a:lnSpc>
            <a:spcBef>
              <a:spcPct val="0"/>
            </a:spcBef>
            <a:spcAft>
              <a:spcPct val="35000"/>
            </a:spcAft>
          </a:pPr>
          <a:endParaRPr lang="en-US" sz="1300" b="1" kern="1200" dirty="0">
            <a:solidFill>
              <a:schemeClr val="bg1"/>
            </a:solidFill>
            <a:effectLst>
              <a:outerShdw blurRad="38100" dist="38100" dir="2700000" algn="tl">
                <a:srgbClr val="000000">
                  <a:alpha val="43137"/>
                </a:srgbClr>
              </a:outerShdw>
            </a:effectLst>
            <a:latin typeface="+mj-lt"/>
          </a:endParaRPr>
        </a:p>
        <a:p>
          <a:pPr marL="57150" lvl="1" indent="-57150" algn="l" defTabSz="444500">
            <a:lnSpc>
              <a:spcPct val="90000"/>
            </a:lnSpc>
            <a:spcBef>
              <a:spcPct val="0"/>
            </a:spcBef>
            <a:spcAft>
              <a:spcPct val="15000"/>
            </a:spcAft>
            <a:buChar char="••"/>
          </a:pPr>
          <a:r>
            <a:rPr lang="en-US" sz="1000" b="1" kern="1200" dirty="0" smtClean="0">
              <a:solidFill>
                <a:schemeClr val="bg1"/>
              </a:solidFill>
              <a:effectLst>
                <a:outerShdw blurRad="38100" dist="38100" dir="2700000" algn="tl">
                  <a:srgbClr val="000000">
                    <a:alpha val="43137"/>
                  </a:srgbClr>
                </a:outerShdw>
              </a:effectLst>
              <a:latin typeface="+mj-lt"/>
            </a:rPr>
            <a:t>Performance in other subjects</a:t>
          </a:r>
          <a:endParaRPr lang="en-US" sz="1000" b="1" kern="1200" dirty="0">
            <a:solidFill>
              <a:schemeClr val="bg1"/>
            </a:solidFill>
            <a:effectLst>
              <a:outerShdw blurRad="38100" dist="38100" dir="2700000" algn="tl">
                <a:srgbClr val="000000">
                  <a:alpha val="43137"/>
                </a:srgbClr>
              </a:outerShdw>
            </a:effectLst>
            <a:latin typeface="+mj-lt"/>
          </a:endParaRPr>
        </a:p>
        <a:p>
          <a:pPr marL="57150" lvl="1" indent="-57150" algn="l" defTabSz="444500">
            <a:lnSpc>
              <a:spcPct val="90000"/>
            </a:lnSpc>
            <a:spcBef>
              <a:spcPct val="0"/>
            </a:spcBef>
            <a:spcAft>
              <a:spcPct val="15000"/>
            </a:spcAft>
            <a:buChar char="••"/>
          </a:pPr>
          <a:r>
            <a:rPr lang="en-US" sz="1000" b="1" kern="1200" dirty="0" smtClean="0">
              <a:solidFill>
                <a:schemeClr val="bg1"/>
              </a:solidFill>
              <a:effectLst>
                <a:outerShdw blurRad="38100" dist="38100" dir="2700000" algn="tl">
                  <a:srgbClr val="000000">
                    <a:alpha val="43137"/>
                  </a:srgbClr>
                </a:outerShdw>
              </a:effectLst>
              <a:latin typeface="+mj-lt"/>
            </a:rPr>
            <a:t>Classroom observation &amp; reports</a:t>
          </a:r>
          <a:endParaRPr lang="en-US" sz="1000" b="1" kern="1200" dirty="0">
            <a:solidFill>
              <a:schemeClr val="bg1"/>
            </a:solidFill>
            <a:effectLst>
              <a:outerShdw blurRad="38100" dist="38100" dir="2700000" algn="tl">
                <a:srgbClr val="000000">
                  <a:alpha val="43137"/>
                </a:srgbClr>
              </a:outerShdw>
            </a:effectLst>
            <a:latin typeface="+mj-lt"/>
          </a:endParaRPr>
        </a:p>
        <a:p>
          <a:pPr marL="57150" lvl="1" indent="-57150" algn="l" defTabSz="444500">
            <a:lnSpc>
              <a:spcPct val="90000"/>
            </a:lnSpc>
            <a:spcBef>
              <a:spcPct val="0"/>
            </a:spcBef>
            <a:spcAft>
              <a:spcPct val="15000"/>
            </a:spcAft>
            <a:buChar char="••"/>
          </a:pPr>
          <a:r>
            <a:rPr lang="en-US" sz="1000" b="1" kern="1200" dirty="0" smtClean="0">
              <a:solidFill>
                <a:schemeClr val="bg1"/>
              </a:solidFill>
              <a:effectLst>
                <a:outerShdw blurRad="38100" dist="38100" dir="2700000" algn="tl">
                  <a:srgbClr val="000000">
                    <a:alpha val="43137"/>
                  </a:srgbClr>
                </a:outerShdw>
              </a:effectLst>
              <a:latin typeface="+mj-lt"/>
            </a:rPr>
            <a:t>Parent reports</a:t>
          </a:r>
          <a:endParaRPr lang="en-US" sz="1000" b="1" kern="1200" dirty="0">
            <a:solidFill>
              <a:schemeClr val="bg1"/>
            </a:solidFill>
            <a:effectLst>
              <a:outerShdw blurRad="38100" dist="38100" dir="2700000" algn="tl">
                <a:srgbClr val="000000">
                  <a:alpha val="43137"/>
                </a:srgbClr>
              </a:outerShdw>
            </a:effectLst>
            <a:latin typeface="+mj-lt"/>
          </a:endParaRPr>
        </a:p>
        <a:p>
          <a:pPr marL="57150" lvl="1" indent="-57150" algn="l" defTabSz="444500">
            <a:lnSpc>
              <a:spcPct val="90000"/>
            </a:lnSpc>
            <a:spcBef>
              <a:spcPct val="0"/>
            </a:spcBef>
            <a:spcAft>
              <a:spcPct val="15000"/>
            </a:spcAft>
            <a:buChar char="••"/>
          </a:pPr>
          <a:r>
            <a:rPr lang="en-US" sz="1000" b="1" kern="1200" dirty="0" smtClean="0">
              <a:solidFill>
                <a:schemeClr val="bg1"/>
              </a:solidFill>
              <a:effectLst>
                <a:outerShdw blurRad="38100" dist="38100" dir="2700000" algn="tl">
                  <a:srgbClr val="000000">
                    <a:alpha val="43137"/>
                  </a:srgbClr>
                </a:outerShdw>
              </a:effectLst>
              <a:latin typeface="+mj-lt"/>
            </a:rPr>
            <a:t>Adaptive behavior screening</a:t>
          </a:r>
          <a:endParaRPr lang="en-US" sz="1000" b="1" kern="1200" dirty="0">
            <a:solidFill>
              <a:schemeClr val="bg1"/>
            </a:solidFill>
            <a:effectLst>
              <a:outerShdw blurRad="38100" dist="38100" dir="2700000" algn="tl">
                <a:srgbClr val="000000">
                  <a:alpha val="43137"/>
                </a:srgbClr>
              </a:outerShdw>
            </a:effectLst>
            <a:latin typeface="+mj-lt"/>
          </a:endParaRPr>
        </a:p>
        <a:p>
          <a:pPr marL="57150" lvl="1" indent="-57150" algn="l" defTabSz="444500">
            <a:lnSpc>
              <a:spcPct val="90000"/>
            </a:lnSpc>
            <a:spcBef>
              <a:spcPct val="0"/>
            </a:spcBef>
            <a:spcAft>
              <a:spcPct val="15000"/>
            </a:spcAft>
            <a:buChar char="••"/>
          </a:pPr>
          <a:r>
            <a:rPr lang="en-US" sz="1000" b="1" kern="1200" dirty="0" smtClean="0">
              <a:solidFill>
                <a:schemeClr val="bg1"/>
              </a:solidFill>
              <a:effectLst>
                <a:outerShdw blurRad="38100" dist="38100" dir="2700000" algn="tl">
                  <a:srgbClr val="000000">
                    <a:alpha val="43137"/>
                  </a:srgbClr>
                </a:outerShdw>
              </a:effectLst>
              <a:latin typeface="+mj-lt"/>
            </a:rPr>
            <a:t>Group administered test scores</a:t>
          </a:r>
          <a:endParaRPr lang="en-US" sz="1000" b="1" kern="1200" dirty="0">
            <a:solidFill>
              <a:schemeClr val="bg1"/>
            </a:solidFill>
            <a:effectLst>
              <a:outerShdw blurRad="38100" dist="38100" dir="2700000" algn="tl">
                <a:srgbClr val="000000">
                  <a:alpha val="43137"/>
                </a:srgbClr>
              </a:outerShdw>
            </a:effectLst>
            <a:latin typeface="+mj-lt"/>
          </a:endParaRPr>
        </a:p>
      </dsp:txBody>
      <dsp:txXfrm rot="16200000">
        <a:off x="360098" y="1265299"/>
        <a:ext cx="4038600" cy="1508000"/>
      </dsp:txXfrm>
    </dsp:sp>
    <dsp:sp modelId="{6E8A7857-B16E-4C6C-A269-B020D3E68624}">
      <dsp:nvSpPr>
        <dsp:cNvPr id="0" name=""/>
        <dsp:cNvSpPr/>
      </dsp:nvSpPr>
      <dsp:spPr>
        <a:xfrm rot="16200000">
          <a:off x="1981199" y="1265299"/>
          <a:ext cx="4038600" cy="1508000"/>
        </a:xfrm>
        <a:prstGeom prst="flowChartManualOperation">
          <a:avLst/>
        </a:prstGeom>
        <a:blipFill rotWithShape="0">
          <a:blip xmlns:r="http://schemas.openxmlformats.org/officeDocument/2006/relationships" r:embed="rId1">
            <a:duotone>
              <a:schemeClr val="accent3">
                <a:hueOff val="-4194735"/>
                <a:satOff val="-12560"/>
                <a:lumOff val="-1569"/>
                <a:alphaOff val="0"/>
                <a:shade val="22000"/>
                <a:satMod val="160000"/>
              </a:schemeClr>
              <a:schemeClr val="accent3">
                <a:hueOff val="-4194735"/>
                <a:satOff val="-12560"/>
                <a:lumOff val="-1569"/>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2550" tIns="0" rIns="82764" bIns="0" numCol="1" spcCol="1270" anchor="t" anchorCtr="0">
          <a:noAutofit/>
        </a:bodyPr>
        <a:lstStyle/>
        <a:p>
          <a:pPr lvl="0" algn="l" defTabSz="577850">
            <a:lnSpc>
              <a:spcPct val="90000"/>
            </a:lnSpc>
            <a:spcBef>
              <a:spcPct val="0"/>
            </a:spcBef>
            <a:spcAft>
              <a:spcPct val="35000"/>
            </a:spcAft>
          </a:pPr>
          <a:r>
            <a:rPr lang="en-US" sz="1300" b="1" kern="1200" dirty="0" smtClean="0">
              <a:solidFill>
                <a:schemeClr val="bg1"/>
              </a:solidFill>
              <a:effectLst>
                <a:outerShdw blurRad="38100" dist="38100" dir="2700000" algn="tl">
                  <a:srgbClr val="000000">
                    <a:alpha val="43137"/>
                  </a:srgbClr>
                </a:outerShdw>
              </a:effectLst>
              <a:latin typeface="+mj-lt"/>
            </a:rPr>
            <a:t>Emotional </a:t>
          </a:r>
        </a:p>
        <a:p>
          <a:pPr lvl="0" algn="l" defTabSz="577850">
            <a:lnSpc>
              <a:spcPct val="90000"/>
            </a:lnSpc>
            <a:spcBef>
              <a:spcPct val="0"/>
            </a:spcBef>
            <a:spcAft>
              <a:spcPct val="35000"/>
            </a:spcAft>
          </a:pPr>
          <a:r>
            <a:rPr lang="en-US" sz="1300" b="1" kern="1200" dirty="0" smtClean="0">
              <a:solidFill>
                <a:schemeClr val="bg1"/>
              </a:solidFill>
              <a:effectLst>
                <a:outerShdw blurRad="38100" dist="38100" dir="2700000" algn="tl">
                  <a:srgbClr val="000000">
                    <a:alpha val="43137"/>
                  </a:srgbClr>
                </a:outerShdw>
              </a:effectLst>
              <a:latin typeface="+mj-lt"/>
            </a:rPr>
            <a:t>Disability </a:t>
          </a:r>
        </a:p>
        <a:p>
          <a:pPr lvl="0" algn="l" defTabSz="577850">
            <a:lnSpc>
              <a:spcPct val="90000"/>
            </a:lnSpc>
            <a:spcBef>
              <a:spcPct val="0"/>
            </a:spcBef>
            <a:spcAft>
              <a:spcPct val="35000"/>
            </a:spcAft>
          </a:pPr>
          <a:endParaRPr lang="en-US" sz="1300" b="1" kern="1200" dirty="0" smtClean="0">
            <a:solidFill>
              <a:schemeClr val="bg1"/>
            </a:solidFill>
            <a:effectLst>
              <a:outerShdw blurRad="38100" dist="38100" dir="2700000" algn="tl">
                <a:srgbClr val="000000">
                  <a:alpha val="43137"/>
                </a:srgbClr>
              </a:outerShdw>
            </a:effectLst>
            <a:latin typeface="+mj-lt"/>
          </a:endParaRPr>
        </a:p>
        <a:p>
          <a:pPr lvl="0" algn="l" defTabSz="577850">
            <a:lnSpc>
              <a:spcPct val="90000"/>
            </a:lnSpc>
            <a:spcBef>
              <a:spcPct val="0"/>
            </a:spcBef>
            <a:spcAft>
              <a:spcPct val="35000"/>
            </a:spcAft>
          </a:pPr>
          <a:endParaRPr lang="en-US" sz="1300" b="1" kern="1200" dirty="0">
            <a:solidFill>
              <a:schemeClr val="bg1"/>
            </a:solidFill>
            <a:effectLst>
              <a:outerShdw blurRad="38100" dist="38100" dir="2700000" algn="tl">
                <a:srgbClr val="000000">
                  <a:alpha val="43137"/>
                </a:srgbClr>
              </a:outerShdw>
            </a:effectLst>
            <a:latin typeface="+mj-lt"/>
          </a:endParaRPr>
        </a:p>
        <a:p>
          <a:pPr marL="57150" lvl="1" indent="-57150" algn="l" defTabSz="444500">
            <a:lnSpc>
              <a:spcPct val="90000"/>
            </a:lnSpc>
            <a:spcBef>
              <a:spcPct val="0"/>
            </a:spcBef>
            <a:spcAft>
              <a:spcPct val="15000"/>
            </a:spcAft>
            <a:buChar char="••"/>
          </a:pPr>
          <a:r>
            <a:rPr lang="en-US" sz="1000" b="1" kern="1200" dirty="0" smtClean="0">
              <a:solidFill>
                <a:schemeClr val="bg1"/>
              </a:solidFill>
              <a:effectLst>
                <a:outerShdw blurRad="38100" dist="38100" dir="2700000" algn="tl">
                  <a:srgbClr val="000000">
                    <a:alpha val="43137"/>
                  </a:srgbClr>
                </a:outerShdw>
              </a:effectLst>
              <a:latin typeface="+mj-lt"/>
            </a:rPr>
            <a:t>Office discipline referrals &amp; other screeners</a:t>
          </a:r>
          <a:endParaRPr lang="en-US" sz="1000" b="1" kern="1200" dirty="0">
            <a:solidFill>
              <a:schemeClr val="bg1"/>
            </a:solidFill>
            <a:effectLst>
              <a:outerShdw blurRad="38100" dist="38100" dir="2700000" algn="tl">
                <a:srgbClr val="000000">
                  <a:alpha val="43137"/>
                </a:srgbClr>
              </a:outerShdw>
            </a:effectLst>
            <a:latin typeface="+mj-lt"/>
          </a:endParaRPr>
        </a:p>
        <a:p>
          <a:pPr marL="57150" lvl="1" indent="-57150" algn="l" defTabSz="444500">
            <a:lnSpc>
              <a:spcPct val="90000"/>
            </a:lnSpc>
            <a:spcBef>
              <a:spcPct val="0"/>
            </a:spcBef>
            <a:spcAft>
              <a:spcPct val="15000"/>
            </a:spcAft>
            <a:buChar char="••"/>
          </a:pPr>
          <a:r>
            <a:rPr lang="en-US" sz="1000" b="1" kern="1200" dirty="0" smtClean="0">
              <a:solidFill>
                <a:schemeClr val="bg1"/>
              </a:solidFill>
              <a:effectLst>
                <a:outerShdw blurRad="38100" dist="38100" dir="2700000" algn="tl">
                  <a:srgbClr val="000000">
                    <a:alpha val="43137"/>
                  </a:srgbClr>
                </a:outerShdw>
              </a:effectLst>
              <a:latin typeface="+mj-lt"/>
            </a:rPr>
            <a:t>Classroom observation &amp; reports</a:t>
          </a:r>
          <a:endParaRPr lang="en-US" sz="1000" b="1" kern="1200" dirty="0">
            <a:solidFill>
              <a:schemeClr val="bg1"/>
            </a:solidFill>
            <a:effectLst>
              <a:outerShdw blurRad="38100" dist="38100" dir="2700000" algn="tl">
                <a:srgbClr val="000000">
                  <a:alpha val="43137"/>
                </a:srgbClr>
              </a:outerShdw>
            </a:effectLst>
            <a:latin typeface="+mj-lt"/>
          </a:endParaRPr>
        </a:p>
        <a:p>
          <a:pPr marL="57150" lvl="1" indent="-57150" algn="l" defTabSz="444500">
            <a:lnSpc>
              <a:spcPct val="90000"/>
            </a:lnSpc>
            <a:spcBef>
              <a:spcPct val="0"/>
            </a:spcBef>
            <a:spcAft>
              <a:spcPct val="15000"/>
            </a:spcAft>
            <a:buChar char="••"/>
          </a:pPr>
          <a:r>
            <a:rPr lang="en-US" sz="1000" b="1" kern="1200" dirty="0" smtClean="0">
              <a:solidFill>
                <a:schemeClr val="bg1"/>
              </a:solidFill>
              <a:effectLst>
                <a:outerShdw blurRad="38100" dist="38100" dir="2700000" algn="tl">
                  <a:srgbClr val="000000">
                    <a:alpha val="43137"/>
                  </a:srgbClr>
                </a:outerShdw>
              </a:effectLst>
              <a:latin typeface="+mj-lt"/>
            </a:rPr>
            <a:t>Parent reports</a:t>
          </a:r>
          <a:endParaRPr lang="en-US" sz="1000" b="1" kern="1200" dirty="0">
            <a:solidFill>
              <a:schemeClr val="bg1"/>
            </a:solidFill>
            <a:effectLst>
              <a:outerShdw blurRad="38100" dist="38100" dir="2700000" algn="tl">
                <a:srgbClr val="000000">
                  <a:alpha val="43137"/>
                </a:srgbClr>
              </a:outerShdw>
            </a:effectLst>
            <a:latin typeface="+mj-lt"/>
          </a:endParaRPr>
        </a:p>
      </dsp:txBody>
      <dsp:txXfrm rot="16200000">
        <a:off x="1981199" y="1265299"/>
        <a:ext cx="4038600" cy="1508000"/>
      </dsp:txXfrm>
    </dsp:sp>
    <dsp:sp modelId="{9BB95824-5839-44BB-94AE-CDCB06611C3A}">
      <dsp:nvSpPr>
        <dsp:cNvPr id="0" name=""/>
        <dsp:cNvSpPr/>
      </dsp:nvSpPr>
      <dsp:spPr>
        <a:xfrm rot="16200000">
          <a:off x="3602301" y="1265299"/>
          <a:ext cx="4038600" cy="1508000"/>
        </a:xfrm>
        <a:prstGeom prst="flowChartManualOperation">
          <a:avLst/>
        </a:prstGeom>
        <a:blipFill rotWithShape="0">
          <a:blip xmlns:r="http://schemas.openxmlformats.org/officeDocument/2006/relationships" r:embed="rId1">
            <a:duotone>
              <a:schemeClr val="accent3">
                <a:hueOff val="-6292102"/>
                <a:satOff val="-18839"/>
                <a:lumOff val="-2353"/>
                <a:alphaOff val="0"/>
                <a:shade val="22000"/>
                <a:satMod val="160000"/>
              </a:schemeClr>
              <a:schemeClr val="accent3">
                <a:hueOff val="-6292102"/>
                <a:satOff val="-18839"/>
                <a:lumOff val="-2353"/>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0" rIns="95250" bIns="0" numCol="1" spcCol="1270" anchor="t" anchorCtr="0">
          <a:noAutofit/>
        </a:bodyPr>
        <a:lstStyle/>
        <a:p>
          <a:pPr lvl="0" algn="l" defTabSz="666750">
            <a:lnSpc>
              <a:spcPct val="90000"/>
            </a:lnSpc>
            <a:spcBef>
              <a:spcPct val="0"/>
            </a:spcBef>
            <a:spcAft>
              <a:spcPct val="35000"/>
            </a:spcAft>
          </a:pPr>
          <a:r>
            <a:rPr lang="en-US" sz="1500" b="1" kern="1200" dirty="0" smtClean="0">
              <a:solidFill>
                <a:schemeClr val="bg1"/>
              </a:solidFill>
              <a:effectLst>
                <a:outerShdw blurRad="38100" dist="38100" dir="2700000" algn="tl">
                  <a:srgbClr val="000000">
                    <a:alpha val="43137"/>
                  </a:srgbClr>
                </a:outerShdw>
              </a:effectLst>
              <a:latin typeface="+mj-lt"/>
            </a:rPr>
            <a:t>Cultural</a:t>
          </a:r>
        </a:p>
        <a:p>
          <a:pPr lvl="0" algn="l" defTabSz="666750">
            <a:lnSpc>
              <a:spcPct val="90000"/>
            </a:lnSpc>
            <a:spcBef>
              <a:spcPct val="0"/>
            </a:spcBef>
            <a:spcAft>
              <a:spcPct val="35000"/>
            </a:spcAft>
          </a:pPr>
          <a:r>
            <a:rPr lang="en-US" sz="1500" b="1" kern="1200" dirty="0" smtClean="0">
              <a:solidFill>
                <a:schemeClr val="bg1"/>
              </a:solidFill>
              <a:effectLst>
                <a:outerShdw blurRad="38100" dist="38100" dir="2700000" algn="tl">
                  <a:srgbClr val="000000">
                    <a:alpha val="43137"/>
                  </a:srgbClr>
                </a:outerShdw>
              </a:effectLst>
              <a:latin typeface="+mj-lt"/>
            </a:rPr>
            <a:t>Factors</a:t>
          </a:r>
        </a:p>
        <a:p>
          <a:pPr lvl="0" algn="l" defTabSz="666750">
            <a:lnSpc>
              <a:spcPct val="90000"/>
            </a:lnSpc>
            <a:spcBef>
              <a:spcPct val="0"/>
            </a:spcBef>
            <a:spcAft>
              <a:spcPct val="35000"/>
            </a:spcAft>
          </a:pPr>
          <a:r>
            <a:rPr lang="en-US" sz="1200" b="1" kern="1200" dirty="0" smtClean="0">
              <a:solidFill>
                <a:schemeClr val="bg1"/>
              </a:solidFill>
              <a:effectLst>
                <a:outerShdw blurRad="38100" dist="38100" dir="2700000" algn="tl">
                  <a:srgbClr val="000000">
                    <a:alpha val="43137"/>
                  </a:srgbClr>
                </a:outerShdw>
              </a:effectLst>
              <a:latin typeface="+mj-lt"/>
            </a:rPr>
            <a:t>Comparison of student’s culture to  school culture</a:t>
          </a:r>
          <a:endParaRPr lang="en-US" sz="1500" b="1" kern="1200" dirty="0" smtClean="0">
            <a:solidFill>
              <a:schemeClr val="bg1"/>
            </a:solidFill>
            <a:effectLst>
              <a:outerShdw blurRad="38100" dist="38100" dir="2700000" algn="tl">
                <a:srgbClr val="000000">
                  <a:alpha val="43137"/>
                </a:srgbClr>
              </a:outerShdw>
            </a:effectLst>
            <a:latin typeface="+mj-lt"/>
          </a:endParaRPr>
        </a:p>
        <a:p>
          <a:pPr marL="114300" lvl="1" indent="-114300" algn="l" defTabSz="533400">
            <a:lnSpc>
              <a:spcPct val="90000"/>
            </a:lnSpc>
            <a:spcBef>
              <a:spcPct val="0"/>
            </a:spcBef>
            <a:spcAft>
              <a:spcPct val="15000"/>
            </a:spcAft>
            <a:buChar char="••"/>
          </a:pPr>
          <a:r>
            <a:rPr lang="en-US" sz="1200" b="1" kern="1200" dirty="0" smtClean="0">
              <a:solidFill>
                <a:schemeClr val="bg1"/>
              </a:solidFill>
              <a:effectLst>
                <a:outerShdw blurRad="38100" dist="38100" dir="2700000" algn="tl">
                  <a:srgbClr val="000000">
                    <a:alpha val="43137"/>
                  </a:srgbClr>
                </a:outerShdw>
              </a:effectLst>
              <a:latin typeface="+mj-lt"/>
            </a:rPr>
            <a:t>Classroom observations &amp; reports</a:t>
          </a:r>
          <a:endParaRPr lang="en-US" sz="1200" b="1" kern="1200" dirty="0">
            <a:solidFill>
              <a:schemeClr val="bg1"/>
            </a:solidFill>
            <a:effectLst>
              <a:outerShdw blurRad="38100" dist="38100" dir="2700000" algn="tl">
                <a:srgbClr val="000000">
                  <a:alpha val="43137"/>
                </a:srgbClr>
              </a:outerShdw>
            </a:effectLst>
            <a:latin typeface="+mj-lt"/>
          </a:endParaRPr>
        </a:p>
        <a:p>
          <a:pPr marL="114300" lvl="1" indent="-114300" algn="l" defTabSz="533400">
            <a:lnSpc>
              <a:spcPct val="90000"/>
            </a:lnSpc>
            <a:spcBef>
              <a:spcPct val="0"/>
            </a:spcBef>
            <a:spcAft>
              <a:spcPct val="15000"/>
            </a:spcAft>
            <a:buChar char="••"/>
          </a:pPr>
          <a:r>
            <a:rPr lang="en-US" sz="1200" b="1" kern="1200" dirty="0" smtClean="0">
              <a:solidFill>
                <a:schemeClr val="bg1"/>
              </a:solidFill>
              <a:effectLst>
                <a:outerShdw blurRad="38100" dist="38100" dir="2700000" algn="tl">
                  <a:srgbClr val="000000">
                    <a:alpha val="43137"/>
                  </a:srgbClr>
                </a:outerShdw>
              </a:effectLst>
              <a:latin typeface="+mj-lt"/>
            </a:rPr>
            <a:t>Parent reports</a:t>
          </a:r>
          <a:endParaRPr lang="en-US" sz="1200" b="1" kern="1200" dirty="0">
            <a:effectLst>
              <a:outerShdw blurRad="38100" dist="38100" dir="2700000" algn="tl">
                <a:srgbClr val="000000">
                  <a:alpha val="43137"/>
                </a:srgbClr>
              </a:outerShdw>
            </a:effectLst>
            <a:latin typeface="+mj-lt"/>
          </a:endParaRPr>
        </a:p>
        <a:p>
          <a:pPr marL="114300" lvl="1" indent="-114300" algn="l" defTabSz="533400">
            <a:lnSpc>
              <a:spcPct val="90000"/>
            </a:lnSpc>
            <a:spcBef>
              <a:spcPct val="0"/>
            </a:spcBef>
            <a:spcAft>
              <a:spcPct val="15000"/>
            </a:spcAft>
            <a:buChar char="••"/>
          </a:pPr>
          <a:r>
            <a:rPr lang="en-US" sz="1200" b="1" kern="1200" dirty="0" smtClean="0">
              <a:solidFill>
                <a:schemeClr val="bg1"/>
              </a:solidFill>
              <a:effectLst>
                <a:outerShdw blurRad="38100" dist="38100" dir="2700000" algn="tl">
                  <a:srgbClr val="000000">
                    <a:alpha val="43137"/>
                  </a:srgbClr>
                </a:outerShdw>
              </a:effectLst>
              <a:latin typeface="+mj-lt"/>
            </a:rPr>
            <a:t>Subgroup outcomes</a:t>
          </a:r>
          <a:endParaRPr lang="en-US" sz="1200" b="1" kern="1200" dirty="0">
            <a:solidFill>
              <a:schemeClr val="bg1"/>
            </a:solidFill>
            <a:effectLst>
              <a:outerShdw blurRad="38100" dist="38100" dir="2700000" algn="tl">
                <a:srgbClr val="000000">
                  <a:alpha val="43137"/>
                </a:srgbClr>
              </a:outerShdw>
            </a:effectLst>
            <a:latin typeface="+mj-lt"/>
          </a:endParaRPr>
        </a:p>
      </dsp:txBody>
      <dsp:txXfrm rot="16200000">
        <a:off x="3602301" y="1265299"/>
        <a:ext cx="4038600" cy="1508000"/>
      </dsp:txXfrm>
    </dsp:sp>
    <dsp:sp modelId="{8299E128-4188-4B9B-AA4C-4EB4EBB524A4}">
      <dsp:nvSpPr>
        <dsp:cNvPr id="0" name=""/>
        <dsp:cNvSpPr/>
      </dsp:nvSpPr>
      <dsp:spPr>
        <a:xfrm rot="16200000">
          <a:off x="5223402" y="1265299"/>
          <a:ext cx="4038600" cy="1508000"/>
        </a:xfrm>
        <a:prstGeom prst="flowChartManualOperation">
          <a:avLst/>
        </a:prstGeom>
        <a:blipFill rotWithShape="0">
          <a:blip xmlns:r="http://schemas.openxmlformats.org/officeDocument/2006/relationships" r:embed="rId1">
            <a:duotone>
              <a:schemeClr val="accent3">
                <a:hueOff val="-8389470"/>
                <a:satOff val="-25119"/>
                <a:lumOff val="-3137"/>
                <a:alphaOff val="0"/>
                <a:shade val="22000"/>
                <a:satMod val="160000"/>
              </a:schemeClr>
              <a:schemeClr val="accent3">
                <a:hueOff val="-8389470"/>
                <a:satOff val="-25119"/>
                <a:lumOff val="-3137"/>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2550" tIns="0" rIns="82764" bIns="0" numCol="1" spcCol="1270" anchor="t" anchorCtr="0">
          <a:noAutofit/>
        </a:bodyPr>
        <a:lstStyle/>
        <a:p>
          <a:pPr lvl="0" algn="l" defTabSz="577850">
            <a:lnSpc>
              <a:spcPct val="90000"/>
            </a:lnSpc>
            <a:spcBef>
              <a:spcPct val="0"/>
            </a:spcBef>
            <a:spcAft>
              <a:spcPct val="35000"/>
            </a:spcAft>
          </a:pPr>
          <a:r>
            <a:rPr lang="en-US" sz="1300" b="1" kern="1200" dirty="0" smtClean="0">
              <a:solidFill>
                <a:schemeClr val="bg1"/>
              </a:solidFill>
              <a:effectLst>
                <a:outerShdw blurRad="38100" dist="38100" dir="2700000" algn="tl">
                  <a:srgbClr val="000000">
                    <a:alpha val="43137"/>
                  </a:srgbClr>
                </a:outerShdw>
              </a:effectLst>
              <a:latin typeface="+mj-lt"/>
            </a:rPr>
            <a:t>Environment</a:t>
          </a:r>
        </a:p>
        <a:p>
          <a:pPr lvl="0" algn="l" defTabSz="577850">
            <a:lnSpc>
              <a:spcPct val="90000"/>
            </a:lnSpc>
            <a:spcBef>
              <a:spcPct val="0"/>
            </a:spcBef>
            <a:spcAft>
              <a:spcPct val="35000"/>
            </a:spcAft>
          </a:pPr>
          <a:r>
            <a:rPr lang="en-US" sz="1300" b="1" kern="1200" dirty="0" smtClean="0">
              <a:solidFill>
                <a:schemeClr val="bg1"/>
              </a:solidFill>
              <a:effectLst>
                <a:outerShdw blurRad="38100" dist="38100" dir="2700000" algn="tl">
                  <a:srgbClr val="000000">
                    <a:alpha val="43137"/>
                  </a:srgbClr>
                </a:outerShdw>
              </a:effectLst>
              <a:latin typeface="+mj-lt"/>
            </a:rPr>
            <a:t>Economic</a:t>
          </a:r>
        </a:p>
        <a:p>
          <a:pPr lvl="0" algn="l" defTabSz="577850">
            <a:lnSpc>
              <a:spcPct val="90000"/>
            </a:lnSpc>
            <a:spcBef>
              <a:spcPct val="0"/>
            </a:spcBef>
            <a:spcAft>
              <a:spcPct val="35000"/>
            </a:spcAft>
          </a:pPr>
          <a:endParaRPr lang="en-US" sz="1300" b="1" kern="1200" dirty="0" smtClean="0">
            <a:solidFill>
              <a:schemeClr val="bg1"/>
            </a:solidFill>
            <a:effectLst>
              <a:outerShdw blurRad="38100" dist="38100" dir="2700000" algn="tl">
                <a:srgbClr val="000000">
                  <a:alpha val="43137"/>
                </a:srgbClr>
              </a:outerShdw>
            </a:effectLst>
            <a:latin typeface="+mj-lt"/>
          </a:endParaRPr>
        </a:p>
        <a:p>
          <a:pPr lvl="0" algn="l" defTabSz="577850">
            <a:lnSpc>
              <a:spcPct val="90000"/>
            </a:lnSpc>
            <a:spcBef>
              <a:spcPct val="0"/>
            </a:spcBef>
            <a:spcAft>
              <a:spcPct val="35000"/>
            </a:spcAft>
          </a:pPr>
          <a:endParaRPr lang="en-US" sz="1300" b="1" kern="1200" dirty="0" smtClean="0">
            <a:solidFill>
              <a:schemeClr val="bg1"/>
            </a:solidFill>
            <a:effectLst>
              <a:outerShdw blurRad="38100" dist="38100" dir="2700000" algn="tl">
                <a:srgbClr val="000000">
                  <a:alpha val="43137"/>
                </a:srgbClr>
              </a:outerShdw>
            </a:effectLst>
            <a:latin typeface="+mj-lt"/>
          </a:endParaRPr>
        </a:p>
        <a:p>
          <a:pPr marL="57150" lvl="1" indent="-57150" algn="l" defTabSz="444500">
            <a:lnSpc>
              <a:spcPct val="90000"/>
            </a:lnSpc>
            <a:spcBef>
              <a:spcPct val="0"/>
            </a:spcBef>
            <a:spcAft>
              <a:spcPct val="15000"/>
            </a:spcAft>
            <a:buChar char="••"/>
          </a:pPr>
          <a:r>
            <a:rPr lang="en-US" sz="1000" b="1" kern="1200" dirty="0" smtClean="0">
              <a:solidFill>
                <a:schemeClr val="bg1"/>
              </a:solidFill>
              <a:effectLst>
                <a:outerShdw blurRad="38100" dist="38100" dir="2700000" algn="tl">
                  <a:srgbClr val="000000">
                    <a:alpha val="43137"/>
                  </a:srgbClr>
                </a:outerShdw>
              </a:effectLst>
              <a:latin typeface="+mj-lt"/>
            </a:rPr>
            <a:t>Free or Reduced Lunch status</a:t>
          </a:r>
          <a:endParaRPr lang="en-US" sz="1000" b="1" kern="1200" dirty="0">
            <a:solidFill>
              <a:schemeClr val="bg1"/>
            </a:solidFill>
            <a:effectLst>
              <a:outerShdw blurRad="38100" dist="38100" dir="2700000" algn="tl">
                <a:srgbClr val="000000">
                  <a:alpha val="43137"/>
                </a:srgbClr>
              </a:outerShdw>
            </a:effectLst>
            <a:latin typeface="+mj-lt"/>
          </a:endParaRPr>
        </a:p>
        <a:p>
          <a:pPr marL="57150" lvl="1" indent="-57150" algn="l" defTabSz="444500">
            <a:lnSpc>
              <a:spcPct val="90000"/>
            </a:lnSpc>
            <a:spcBef>
              <a:spcPct val="0"/>
            </a:spcBef>
            <a:spcAft>
              <a:spcPct val="15000"/>
            </a:spcAft>
            <a:buChar char="••"/>
          </a:pPr>
          <a:r>
            <a:rPr lang="en-US" sz="1000" b="1" kern="1200" dirty="0" smtClean="0">
              <a:solidFill>
                <a:schemeClr val="bg1"/>
              </a:solidFill>
              <a:effectLst>
                <a:outerShdw blurRad="38100" dist="38100" dir="2700000" algn="tl">
                  <a:srgbClr val="000000">
                    <a:alpha val="43137"/>
                  </a:srgbClr>
                </a:outerShdw>
              </a:effectLst>
              <a:latin typeface="+mj-lt"/>
            </a:rPr>
            <a:t>Classroom observation &amp; reports</a:t>
          </a:r>
          <a:endParaRPr lang="en-US" sz="1000" b="1" kern="1200" dirty="0">
            <a:solidFill>
              <a:schemeClr val="bg1"/>
            </a:solidFill>
            <a:effectLst>
              <a:outerShdw blurRad="38100" dist="38100" dir="2700000" algn="tl">
                <a:srgbClr val="000000">
                  <a:alpha val="43137"/>
                </a:srgbClr>
              </a:outerShdw>
            </a:effectLst>
            <a:latin typeface="+mj-lt"/>
          </a:endParaRPr>
        </a:p>
        <a:p>
          <a:pPr marL="57150" lvl="1" indent="-57150" algn="l" defTabSz="444500">
            <a:lnSpc>
              <a:spcPct val="90000"/>
            </a:lnSpc>
            <a:spcBef>
              <a:spcPct val="0"/>
            </a:spcBef>
            <a:spcAft>
              <a:spcPct val="15000"/>
            </a:spcAft>
            <a:buChar char="••"/>
          </a:pPr>
          <a:r>
            <a:rPr lang="en-US" sz="1000" b="1" kern="1200" dirty="0" smtClean="0">
              <a:solidFill>
                <a:schemeClr val="bg1"/>
              </a:solidFill>
              <a:effectLst>
                <a:outerShdw blurRad="38100" dist="38100" dir="2700000" algn="tl">
                  <a:srgbClr val="000000">
                    <a:alpha val="43137"/>
                  </a:srgbClr>
                </a:outerShdw>
              </a:effectLst>
              <a:latin typeface="+mj-lt"/>
            </a:rPr>
            <a:t>Parent reports</a:t>
          </a:r>
          <a:endParaRPr lang="en-US" sz="1000" b="1" kern="1200" dirty="0">
            <a:effectLst>
              <a:outerShdw blurRad="38100" dist="38100" dir="2700000" algn="tl">
                <a:srgbClr val="000000">
                  <a:alpha val="43137"/>
                </a:srgbClr>
              </a:outerShdw>
            </a:effectLst>
            <a:latin typeface="+mj-lt"/>
          </a:endParaRPr>
        </a:p>
      </dsp:txBody>
      <dsp:txXfrm rot="16200000">
        <a:off x="5223402" y="1265299"/>
        <a:ext cx="4038600" cy="150800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26FA9E-DB0E-40F9-9DB6-964D057808E9}">
      <dsp:nvSpPr>
        <dsp:cNvPr id="0" name=""/>
        <dsp:cNvSpPr/>
      </dsp:nvSpPr>
      <dsp:spPr>
        <a:xfrm>
          <a:off x="3410" y="803698"/>
          <a:ext cx="1550885" cy="894304"/>
        </a:xfrm>
        <a:prstGeom prst="roundRect">
          <a:avLst>
            <a:gd name="adj" fmla="val 10000"/>
          </a:avLst>
        </a:prstGeom>
        <a:blipFill rotWithShape="0">
          <a:blip xmlns:r="http://schemas.openxmlformats.org/officeDocument/2006/relationships" r:embed="rId1">
            <a:duotone>
              <a:schemeClr val="accent2">
                <a:hueOff val="0"/>
                <a:satOff val="0"/>
                <a:lumOff val="0"/>
                <a:alphaOff val="0"/>
                <a:shade val="22000"/>
                <a:satMod val="160000"/>
              </a:schemeClr>
              <a:schemeClr val="accent2">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60960" numCol="1" spcCol="1270" anchor="t" anchorCtr="0">
          <a:noAutofit/>
        </a:bodyPr>
        <a:lstStyle/>
        <a:p>
          <a:pPr lvl="0" algn="l" defTabSz="711200">
            <a:lnSpc>
              <a:spcPct val="90000"/>
            </a:lnSpc>
            <a:spcBef>
              <a:spcPct val="0"/>
            </a:spcBef>
            <a:spcAft>
              <a:spcPct val="35000"/>
            </a:spcAft>
          </a:pPr>
          <a:r>
            <a:rPr lang="en-US" sz="1600" b="1" kern="1200" dirty="0" smtClean="0">
              <a:solidFill>
                <a:schemeClr val="bg1"/>
              </a:solidFill>
            </a:rPr>
            <a:t>Discrepancy</a:t>
          </a:r>
          <a:endParaRPr lang="en-US" sz="1600" b="1" kern="1200" dirty="0">
            <a:solidFill>
              <a:schemeClr val="bg1"/>
            </a:solidFill>
          </a:endParaRPr>
        </a:p>
      </dsp:txBody>
      <dsp:txXfrm>
        <a:off x="3410" y="803698"/>
        <a:ext cx="1550885" cy="596203"/>
      </dsp:txXfrm>
    </dsp:sp>
    <dsp:sp modelId="{0810BA62-A7DF-480C-9551-28D43B3B8A93}">
      <dsp:nvSpPr>
        <dsp:cNvPr id="0" name=""/>
        <dsp:cNvSpPr/>
      </dsp:nvSpPr>
      <dsp:spPr>
        <a:xfrm>
          <a:off x="321062" y="1399901"/>
          <a:ext cx="1550885" cy="2419200"/>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ea typeface="ヒラギノ角ゴ Pro W3" pitchFamily="32" charset="-128"/>
              <a:sym typeface="Gill Sans" pitchFamily="32" charset="0"/>
            </a:rPr>
            <a:t>Tells us how unique the student is compared to peers (How big is the gap between student and appropriate peer group?)</a:t>
          </a:r>
          <a:endParaRPr lang="en-US" sz="1600" kern="1200" dirty="0"/>
        </a:p>
      </dsp:txBody>
      <dsp:txXfrm>
        <a:off x="321062" y="1399901"/>
        <a:ext cx="1550885" cy="2419200"/>
      </dsp:txXfrm>
    </dsp:sp>
    <dsp:sp modelId="{2ED0F113-E23B-4D6D-B26F-CBE922B4BD0B}">
      <dsp:nvSpPr>
        <dsp:cNvPr id="0" name=""/>
        <dsp:cNvSpPr/>
      </dsp:nvSpPr>
      <dsp:spPr>
        <a:xfrm>
          <a:off x="1737221" y="908737"/>
          <a:ext cx="387801" cy="386125"/>
        </a:xfrm>
        <a:prstGeom prst="rightArrow">
          <a:avLst>
            <a:gd name="adj1" fmla="val 60000"/>
            <a:gd name="adj2" fmla="val 50000"/>
          </a:avLst>
        </a:prstGeom>
        <a:solidFill>
          <a:schemeClr val="accent2">
            <a:hueOff val="0"/>
            <a:satOff val="0"/>
            <a:lumOff val="0"/>
            <a:alphaOff val="0"/>
          </a:schemeClr>
        </a:solidFill>
        <a:ln>
          <a:noFill/>
        </a:ln>
        <a:effectLst>
          <a:outerShdw blurRad="38100" dist="25400" dir="5400000" algn="t" rotWithShape="0">
            <a:srgbClr val="000000">
              <a:alpha val="5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bg1"/>
              </a:solidFill>
            </a:rPr>
            <a:t>+</a:t>
          </a:r>
          <a:endParaRPr lang="en-US" sz="1300" b="1" kern="1200" dirty="0">
            <a:solidFill>
              <a:schemeClr val="bg1"/>
            </a:solidFill>
          </a:endParaRPr>
        </a:p>
      </dsp:txBody>
      <dsp:txXfrm>
        <a:off x="1737221" y="908737"/>
        <a:ext cx="387801" cy="386125"/>
      </dsp:txXfrm>
    </dsp:sp>
    <dsp:sp modelId="{4FE063E2-A8BD-4F00-B9B3-223C7B61279B}">
      <dsp:nvSpPr>
        <dsp:cNvPr id="0" name=""/>
        <dsp:cNvSpPr/>
      </dsp:nvSpPr>
      <dsp:spPr>
        <a:xfrm>
          <a:off x="2285997" y="803698"/>
          <a:ext cx="1550885" cy="894304"/>
        </a:xfrm>
        <a:prstGeom prst="roundRect">
          <a:avLst>
            <a:gd name="adj" fmla="val 10000"/>
          </a:avLst>
        </a:prstGeom>
        <a:blipFill rotWithShape="0">
          <a:blip xmlns:r="http://schemas.openxmlformats.org/officeDocument/2006/relationships" r:embed="rId1">
            <a:duotone>
              <a:schemeClr val="accent3">
                <a:hueOff val="0"/>
                <a:satOff val="0"/>
                <a:lumOff val="0"/>
                <a:alphaOff val="0"/>
                <a:shade val="22000"/>
                <a:satMod val="160000"/>
              </a:schemeClr>
              <a:schemeClr val="accent3">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60960" numCol="1" spcCol="1270" anchor="t" anchorCtr="0">
          <a:noAutofit/>
        </a:bodyPr>
        <a:lstStyle/>
        <a:p>
          <a:pPr lvl="0" algn="l" defTabSz="711200">
            <a:lnSpc>
              <a:spcPct val="90000"/>
            </a:lnSpc>
            <a:spcBef>
              <a:spcPct val="0"/>
            </a:spcBef>
            <a:spcAft>
              <a:spcPct val="35000"/>
            </a:spcAft>
          </a:pPr>
          <a:r>
            <a:rPr lang="en-US" sz="1600" b="1" kern="1200" dirty="0" smtClean="0">
              <a:solidFill>
                <a:schemeClr val="bg1"/>
              </a:solidFill>
            </a:rPr>
            <a:t>Educational Progress</a:t>
          </a:r>
          <a:endParaRPr lang="en-US" sz="1600" b="1" kern="1200" dirty="0">
            <a:solidFill>
              <a:schemeClr val="bg1"/>
            </a:solidFill>
          </a:endParaRPr>
        </a:p>
      </dsp:txBody>
      <dsp:txXfrm>
        <a:off x="2285997" y="803698"/>
        <a:ext cx="1550885" cy="596203"/>
      </dsp:txXfrm>
    </dsp:sp>
    <dsp:sp modelId="{96035FE3-372E-4221-8DBD-6E99C5E1A0DB}">
      <dsp:nvSpPr>
        <dsp:cNvPr id="0" name=""/>
        <dsp:cNvSpPr/>
      </dsp:nvSpPr>
      <dsp:spPr>
        <a:xfrm>
          <a:off x="2590807" y="1399901"/>
          <a:ext cx="1550885" cy="2419200"/>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ea typeface="ヒラギノ角ゴ Pro W3" pitchFamily="32" charset="-128"/>
              <a:sym typeface="Gill Sans" pitchFamily="32" charset="0"/>
            </a:rPr>
            <a:t>Tells us what accelerates learning            ( When does student rate of improvement accelerate?)</a:t>
          </a:r>
          <a:endParaRPr lang="en-US" sz="1600" kern="1200" dirty="0"/>
        </a:p>
      </dsp:txBody>
      <dsp:txXfrm>
        <a:off x="2590807" y="1399901"/>
        <a:ext cx="1550885" cy="2419200"/>
      </dsp:txXfrm>
    </dsp:sp>
    <dsp:sp modelId="{C903B743-AADC-4519-9387-D5B1AFB68EF7}">
      <dsp:nvSpPr>
        <dsp:cNvPr id="0" name=""/>
        <dsp:cNvSpPr/>
      </dsp:nvSpPr>
      <dsp:spPr>
        <a:xfrm rot="21525707">
          <a:off x="4020616" y="883793"/>
          <a:ext cx="389700" cy="386125"/>
        </a:xfrm>
        <a:prstGeom prst="rightArrow">
          <a:avLst>
            <a:gd name="adj1" fmla="val 60000"/>
            <a:gd name="adj2" fmla="val 50000"/>
          </a:avLst>
        </a:prstGeom>
        <a:solidFill>
          <a:schemeClr val="accent3">
            <a:hueOff val="0"/>
            <a:satOff val="0"/>
            <a:lumOff val="0"/>
            <a:alphaOff val="0"/>
          </a:schemeClr>
        </a:solidFill>
        <a:ln>
          <a:noFill/>
        </a:ln>
        <a:effectLst>
          <a:outerShdw blurRad="38100" dist="25400" dir="5400000" algn="t" rotWithShape="0">
            <a:srgbClr val="000000">
              <a:alpha val="5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bg1"/>
              </a:solidFill>
            </a:rPr>
            <a:t>+</a:t>
          </a:r>
          <a:endParaRPr lang="en-US" sz="1300" b="1" kern="1200" dirty="0">
            <a:solidFill>
              <a:schemeClr val="bg1"/>
            </a:solidFill>
          </a:endParaRPr>
        </a:p>
      </dsp:txBody>
      <dsp:txXfrm rot="21525707">
        <a:off x="4020616" y="883793"/>
        <a:ext cx="389700" cy="386125"/>
      </dsp:txXfrm>
    </dsp:sp>
    <dsp:sp modelId="{30F22679-3B15-41B1-B92B-E20AAF5F7F5A}">
      <dsp:nvSpPr>
        <dsp:cNvPr id="0" name=""/>
        <dsp:cNvSpPr/>
      </dsp:nvSpPr>
      <dsp:spPr>
        <a:xfrm>
          <a:off x="4571996" y="754288"/>
          <a:ext cx="1550885" cy="894304"/>
        </a:xfrm>
        <a:prstGeom prst="roundRect">
          <a:avLst>
            <a:gd name="adj" fmla="val 10000"/>
          </a:avLst>
        </a:prstGeom>
        <a:blipFill rotWithShape="0">
          <a:blip xmlns:r="http://schemas.openxmlformats.org/officeDocument/2006/relationships" r:embed="rId1">
            <a:duotone>
              <a:schemeClr val="accent4">
                <a:hueOff val="0"/>
                <a:satOff val="0"/>
                <a:lumOff val="0"/>
                <a:alphaOff val="0"/>
                <a:shade val="22000"/>
                <a:satMod val="160000"/>
              </a:schemeClr>
              <a:schemeClr val="accent4">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60960" numCol="1" spcCol="1270" anchor="t" anchorCtr="0">
          <a:noAutofit/>
        </a:bodyPr>
        <a:lstStyle/>
        <a:p>
          <a:pPr lvl="0" algn="l" defTabSz="711200">
            <a:lnSpc>
              <a:spcPct val="90000"/>
            </a:lnSpc>
            <a:spcBef>
              <a:spcPct val="0"/>
            </a:spcBef>
            <a:spcAft>
              <a:spcPct val="35000"/>
            </a:spcAft>
          </a:pPr>
          <a:r>
            <a:rPr lang="en-US" sz="1600" b="1" kern="1200" dirty="0" smtClean="0">
              <a:solidFill>
                <a:schemeClr val="bg1"/>
              </a:solidFill>
            </a:rPr>
            <a:t>Instructional Need</a:t>
          </a:r>
          <a:endParaRPr lang="en-US" sz="1600" b="1" kern="1200" dirty="0">
            <a:solidFill>
              <a:schemeClr val="bg1"/>
            </a:solidFill>
          </a:endParaRPr>
        </a:p>
      </dsp:txBody>
      <dsp:txXfrm>
        <a:off x="4571996" y="754288"/>
        <a:ext cx="1550885" cy="596203"/>
      </dsp:txXfrm>
    </dsp:sp>
    <dsp:sp modelId="{5EFB0050-AD78-489D-A567-A96785384FA0}">
      <dsp:nvSpPr>
        <dsp:cNvPr id="0" name=""/>
        <dsp:cNvSpPr/>
      </dsp:nvSpPr>
      <dsp:spPr>
        <a:xfrm>
          <a:off x="4876806" y="1399901"/>
          <a:ext cx="1550885" cy="241920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ea typeface="ヒラギノ角ゴ Pro W3" pitchFamily="32" charset="-128"/>
              <a:sym typeface="Gill Sans" pitchFamily="32" charset="0"/>
            </a:rPr>
            <a:t>Tells us what and how to teach.</a:t>
          </a:r>
          <a:endParaRPr lang="en-US" sz="1600" kern="1200" dirty="0"/>
        </a:p>
      </dsp:txBody>
      <dsp:txXfrm>
        <a:off x="4876806" y="1399901"/>
        <a:ext cx="1550885" cy="241920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0D264F2-4553-4A2B-AEBB-AC098006ED2A}">
      <dsp:nvSpPr>
        <dsp:cNvPr id="0" name=""/>
        <dsp:cNvSpPr/>
      </dsp:nvSpPr>
      <dsp:spPr>
        <a:xfrm>
          <a:off x="0" y="922832"/>
          <a:ext cx="1517904" cy="845011"/>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57150" numCol="1" spcCol="1270" anchor="t" anchorCtr="0">
          <a:noAutofit/>
        </a:bodyPr>
        <a:lstStyle/>
        <a:p>
          <a:pPr lvl="0" algn="l" defTabSz="666750">
            <a:lnSpc>
              <a:spcPct val="90000"/>
            </a:lnSpc>
            <a:spcBef>
              <a:spcPct val="0"/>
            </a:spcBef>
            <a:spcAft>
              <a:spcPct val="35000"/>
            </a:spcAft>
          </a:pPr>
          <a:r>
            <a:rPr lang="en-US" sz="1500" kern="1200" dirty="0" smtClean="0">
              <a:solidFill>
                <a:schemeClr val="bg1"/>
              </a:solidFill>
              <a:effectLst>
                <a:outerShdw blurRad="38100" dist="38100" dir="2700000" algn="tl">
                  <a:srgbClr val="000000">
                    <a:alpha val="43137"/>
                  </a:srgbClr>
                </a:outerShdw>
              </a:effectLst>
            </a:rPr>
            <a:t>Entitlement Decision</a:t>
          </a:r>
          <a:endParaRPr lang="en-US" sz="1500" kern="1200" dirty="0">
            <a:solidFill>
              <a:schemeClr val="bg1"/>
            </a:solidFill>
            <a:effectLst>
              <a:outerShdw blurRad="38100" dist="38100" dir="2700000" algn="tl">
                <a:srgbClr val="000000">
                  <a:alpha val="43137"/>
                </a:srgbClr>
              </a:outerShdw>
            </a:effectLst>
          </a:endParaRPr>
        </a:p>
      </dsp:txBody>
      <dsp:txXfrm>
        <a:off x="0" y="922832"/>
        <a:ext cx="1517904" cy="563341"/>
      </dsp:txXfrm>
    </dsp:sp>
    <dsp:sp modelId="{6630E260-14C4-4495-95A7-99314F5DE540}">
      <dsp:nvSpPr>
        <dsp:cNvPr id="0" name=""/>
        <dsp:cNvSpPr/>
      </dsp:nvSpPr>
      <dsp:spPr>
        <a:xfrm>
          <a:off x="304794" y="1516467"/>
          <a:ext cx="1517904" cy="203326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ea typeface="ヒラギノ角ゴ Pro W3" pitchFamily="32" charset="-128"/>
              <a:sym typeface="Gill Sans" pitchFamily="32" charset="0"/>
            </a:rPr>
            <a:t>Tells us whether or not interventions that result in student progress </a:t>
          </a:r>
          <a:r>
            <a:rPr lang="en-US" sz="1500" b="1" kern="1200" dirty="0" smtClean="0">
              <a:solidFill>
                <a:schemeClr val="bg1"/>
              </a:solidFill>
              <a:ea typeface="ヒラギノ角ゴ Pro W3" pitchFamily="32" charset="-128"/>
              <a:sym typeface="Gill Sans" pitchFamily="32" charset="0"/>
            </a:rPr>
            <a:t>require </a:t>
          </a:r>
          <a:r>
            <a:rPr lang="en-US" sz="1500" kern="1200" dirty="0" smtClean="0">
              <a:ea typeface="ヒラギノ角ゴ Pro W3" pitchFamily="32" charset="-128"/>
              <a:sym typeface="Gill Sans" pitchFamily="32" charset="0"/>
            </a:rPr>
            <a:t>special education.</a:t>
          </a:r>
          <a:endParaRPr lang="en-US" sz="1500" kern="1200" dirty="0"/>
        </a:p>
      </dsp:txBody>
      <dsp:txXfrm>
        <a:off x="304794" y="1516467"/>
        <a:ext cx="1517904" cy="2033268"/>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65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6688" y="0"/>
            <a:ext cx="3041650" cy="465138"/>
          </a:xfrm>
          <a:prstGeom prst="rect">
            <a:avLst/>
          </a:prstGeom>
        </p:spPr>
        <p:txBody>
          <a:bodyPr vert="horz" lIns="91440" tIns="45720" rIns="91440" bIns="45720" rtlCol="0"/>
          <a:lstStyle>
            <a:lvl1pPr algn="r">
              <a:defRPr sz="1200"/>
            </a:lvl1pPr>
          </a:lstStyle>
          <a:p>
            <a:fld id="{2ABB4245-C10C-46C3-9D28-67DAEB76E2FD}" type="datetimeFigureOut">
              <a:rPr lang="en-US" smtClean="0"/>
              <a:pPr/>
              <a:t>1/23/2012</a:t>
            </a:fld>
            <a:endParaRPr lang="en-US"/>
          </a:p>
        </p:txBody>
      </p:sp>
      <p:sp>
        <p:nvSpPr>
          <p:cNvPr id="4" name="Footer Placeholder 3"/>
          <p:cNvSpPr>
            <a:spLocks noGrp="1"/>
          </p:cNvSpPr>
          <p:nvPr>
            <p:ph type="ftr" sz="quarter" idx="2"/>
          </p:nvPr>
        </p:nvSpPr>
        <p:spPr>
          <a:xfrm>
            <a:off x="0" y="8839200"/>
            <a:ext cx="304165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6688" y="8839200"/>
            <a:ext cx="3041650" cy="465138"/>
          </a:xfrm>
          <a:prstGeom prst="rect">
            <a:avLst/>
          </a:prstGeom>
        </p:spPr>
        <p:txBody>
          <a:bodyPr vert="horz" lIns="91440" tIns="45720" rIns="91440" bIns="45720" rtlCol="0" anchor="b"/>
          <a:lstStyle>
            <a:lvl1pPr algn="r">
              <a:defRPr sz="1200"/>
            </a:lvl1pPr>
          </a:lstStyle>
          <a:p>
            <a:fld id="{9EC6B1AD-678E-4B5B-A61A-5FE6BA314533}"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lvl1pPr>
          </a:lstStyle>
          <a:p>
            <a:endParaRPr lang="en-US"/>
          </a:p>
        </p:txBody>
      </p:sp>
      <p:sp>
        <p:nvSpPr>
          <p:cNvPr id="3" name="Date Placeholder 2"/>
          <p:cNvSpPr>
            <a:spLocks noGrp="1"/>
          </p:cNvSpPr>
          <p:nvPr>
            <p:ph type="dt" idx="1"/>
          </p:nvPr>
        </p:nvSpPr>
        <p:spPr>
          <a:xfrm>
            <a:off x="3976333" y="0"/>
            <a:ext cx="3041968" cy="465296"/>
          </a:xfrm>
          <a:prstGeom prst="rect">
            <a:avLst/>
          </a:prstGeom>
        </p:spPr>
        <p:txBody>
          <a:bodyPr vert="horz" lIns="93287" tIns="46644" rIns="93287" bIns="46644" rtlCol="0"/>
          <a:lstStyle>
            <a:lvl1pPr algn="r">
              <a:defRPr sz="1200"/>
            </a:lvl1pPr>
          </a:lstStyle>
          <a:p>
            <a:fld id="{3C464C5F-E6EA-497C-9C0E-AD0B85496EA5}" type="datetimeFigureOut">
              <a:rPr lang="en-US" smtClean="0"/>
              <a:pPr/>
              <a:t>1/23/2012</a:t>
            </a:fld>
            <a:endParaRPr lang="en-US"/>
          </a:p>
        </p:txBody>
      </p:sp>
      <p:sp>
        <p:nvSpPr>
          <p:cNvPr id="4" name="Slide Image Placeholder 3"/>
          <p:cNvSpPr>
            <a:spLocks noGrp="1" noRot="1" noChangeAspect="1"/>
          </p:cNvSpPr>
          <p:nvPr>
            <p:ph type="sldImg" idx="2"/>
          </p:nvPr>
        </p:nvSpPr>
        <p:spPr>
          <a:xfrm>
            <a:off x="1184275" y="698500"/>
            <a:ext cx="4651375" cy="3489325"/>
          </a:xfrm>
          <a:prstGeom prst="rect">
            <a:avLst/>
          </a:prstGeom>
          <a:noFill/>
          <a:ln w="12700">
            <a:solidFill>
              <a:prstClr val="black"/>
            </a:solidFill>
          </a:ln>
        </p:spPr>
        <p:txBody>
          <a:bodyPr vert="horz" lIns="93287" tIns="46644" rIns="93287" bIns="46644" rtlCol="0" anchor="ctr"/>
          <a:lstStyle/>
          <a:p>
            <a:endParaRPr lang="en-US"/>
          </a:p>
        </p:txBody>
      </p:sp>
      <p:sp>
        <p:nvSpPr>
          <p:cNvPr id="5" name="Notes Placeholder 4"/>
          <p:cNvSpPr>
            <a:spLocks noGrp="1"/>
          </p:cNvSpPr>
          <p:nvPr>
            <p:ph type="body" sz="quarter" idx="3"/>
          </p:nvPr>
        </p:nvSpPr>
        <p:spPr>
          <a:xfrm>
            <a:off x="701993" y="4420315"/>
            <a:ext cx="5615940" cy="4187666"/>
          </a:xfrm>
          <a:prstGeom prst="rect">
            <a:avLst/>
          </a:prstGeom>
        </p:spPr>
        <p:txBody>
          <a:bodyPr vert="horz" lIns="93287" tIns="46644" rIns="93287" bIns="4664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9014"/>
            <a:ext cx="3041968" cy="465296"/>
          </a:xfrm>
          <a:prstGeom prst="rect">
            <a:avLst/>
          </a:prstGeom>
        </p:spPr>
        <p:txBody>
          <a:bodyPr vert="horz" lIns="93287" tIns="46644" rIns="93287" bIns="46644" rtlCol="0" anchor="b"/>
          <a:lstStyle>
            <a:lvl1pPr algn="l">
              <a:defRPr sz="1200"/>
            </a:lvl1pPr>
          </a:lstStyle>
          <a:p>
            <a:endParaRPr lang="en-US"/>
          </a:p>
        </p:txBody>
      </p:sp>
      <p:sp>
        <p:nvSpPr>
          <p:cNvPr id="7" name="Slide Number Placeholder 6"/>
          <p:cNvSpPr>
            <a:spLocks noGrp="1"/>
          </p:cNvSpPr>
          <p:nvPr>
            <p:ph type="sldNum" sz="quarter" idx="5"/>
          </p:nvPr>
        </p:nvSpPr>
        <p:spPr>
          <a:xfrm>
            <a:off x="3976333" y="8839014"/>
            <a:ext cx="3041968" cy="465296"/>
          </a:xfrm>
          <a:prstGeom prst="rect">
            <a:avLst/>
          </a:prstGeom>
        </p:spPr>
        <p:txBody>
          <a:bodyPr vert="horz" lIns="93287" tIns="46644" rIns="93287" bIns="46644" rtlCol="0" anchor="b"/>
          <a:lstStyle>
            <a:lvl1pPr algn="r">
              <a:defRPr sz="1200"/>
            </a:lvl1pPr>
          </a:lstStyle>
          <a:p>
            <a:fld id="{6CE96163-B39C-449A-A75F-CF604869518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D602D91-914E-49F0-BE33-F054C31FA23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7"/>
          <p:cNvSpPr>
            <a:spLocks noGrp="1" noChangeArrowheads="1"/>
          </p:cNvSpPr>
          <p:nvPr>
            <p:ph type="sldNum" sz="quarter" idx="5"/>
          </p:nvPr>
        </p:nvSpPr>
        <p:spPr>
          <a:noFill/>
        </p:spPr>
        <p:txBody>
          <a:bodyPr/>
          <a:lstStyle/>
          <a:p>
            <a:fld id="{91D58DED-EFD6-4873-BB0B-9555A936C30D}" type="slidenum">
              <a:rPr lang="en-US" smtClean="0">
                <a:latin typeface="Arial" charset="0"/>
                <a:ea typeface="ＭＳ Ｐゴシック"/>
                <a:cs typeface="ＭＳ Ｐゴシック"/>
              </a:rPr>
              <a:pPr/>
              <a:t>27</a:t>
            </a:fld>
            <a:endParaRPr lang="en-US" smtClean="0">
              <a:latin typeface="Arial" charset="0"/>
              <a:ea typeface="ＭＳ Ｐゴシック"/>
              <a:cs typeface="ＭＳ Ｐゴシック"/>
            </a:endParaRPr>
          </a:p>
        </p:txBody>
      </p:sp>
      <p:sp>
        <p:nvSpPr>
          <p:cNvPr id="82946" name="Rectangle 2"/>
          <p:cNvSpPr>
            <a:spLocks noGrp="1" noRot="1" noChangeAspect="1" noChangeArrowheads="1"/>
          </p:cNvSpPr>
          <p:nvPr>
            <p:ph type="sldImg"/>
          </p:nvPr>
        </p:nvSpPr>
        <p:spPr>
          <a:solidFill>
            <a:srgbClr val="FFFFFF"/>
          </a:solidFill>
          <a:ln/>
        </p:spPr>
      </p:sp>
      <p:sp>
        <p:nvSpPr>
          <p:cNvPr id="82947"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latin typeface="Arial" charset="0"/>
              <a:ea typeface="ＭＳ Ｐゴシック"/>
              <a:cs typeface="ＭＳ Ｐゴシック"/>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785A8C56-9B96-426D-A329-9F40DF4020EF}" type="slidenum">
              <a:rPr lang="en-US"/>
              <a:pPr/>
              <a:t>29</a:t>
            </a:fld>
            <a:endParaRPr lang="en-US"/>
          </a:p>
        </p:txBody>
      </p:sp>
      <p:sp>
        <p:nvSpPr>
          <p:cNvPr id="43011" name="Rectangle 7"/>
          <p:cNvSpPr txBox="1">
            <a:spLocks noGrp="1" noChangeArrowheads="1"/>
          </p:cNvSpPr>
          <p:nvPr/>
        </p:nvSpPr>
        <p:spPr bwMode="auto">
          <a:xfrm>
            <a:off x="3976333" y="8839014"/>
            <a:ext cx="3041968" cy="465296"/>
          </a:xfrm>
          <a:prstGeom prst="rect">
            <a:avLst/>
          </a:prstGeom>
          <a:noFill/>
          <a:ln w="9525">
            <a:noFill/>
            <a:miter lim="800000"/>
            <a:headEnd/>
            <a:tailEnd/>
          </a:ln>
        </p:spPr>
        <p:txBody>
          <a:bodyPr lIns="93287" tIns="46644" rIns="93287" bIns="46644" anchor="b"/>
          <a:lstStyle/>
          <a:p>
            <a:pPr algn="r" eaLnBrk="1" hangingPunct="1"/>
            <a:fld id="{3302C5BD-908A-4CD8-B5C7-C1EA688549E5}" type="slidenum">
              <a:rPr lang="en-US" sz="1200">
                <a:latin typeface="Arial" pitchFamily="34" charset="0"/>
              </a:rPr>
              <a:pPr algn="r" eaLnBrk="1" hangingPunct="1"/>
              <a:t>29</a:t>
            </a:fld>
            <a:endParaRPr lang="en-US" sz="1200" dirty="0">
              <a:latin typeface="Arial" pitchFamily="34" charset="0"/>
            </a:endParaRPr>
          </a:p>
        </p:txBody>
      </p:sp>
      <p:sp>
        <p:nvSpPr>
          <p:cNvPr id="43012" name="Rectangle 2"/>
          <p:cNvSpPr>
            <a:spLocks noGrp="1" noRot="1" noChangeAspect="1" noChangeArrowheads="1" noTextEdit="1"/>
          </p:cNvSpPr>
          <p:nvPr>
            <p:ph type="sldImg"/>
          </p:nvPr>
        </p:nvSpPr>
        <p:spPr>
          <a:ln/>
        </p:spPr>
      </p:sp>
      <p:sp>
        <p:nvSpPr>
          <p:cNvPr id="4301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A3972704-D8D9-49D1-8C80-8CD3AA1C7D8F}" type="slidenum">
              <a:rPr lang="en-US">
                <a:latin typeface="Arial" charset="0"/>
              </a:rPr>
              <a:pPr/>
              <a:t>31</a:t>
            </a:fld>
            <a:endParaRPr lang="en-US">
              <a:latin typeface="Arial" charset="0"/>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marL="40490">
              <a:spcBef>
                <a:spcPts val="421"/>
              </a:spcBef>
            </a:pPr>
            <a:r>
              <a:rPr lang="en-US" dirty="0" smtClean="0">
                <a:solidFill>
                  <a:srgbClr val="000000"/>
                </a:solidFill>
                <a:cs typeface="Arial" charset="0"/>
                <a:sym typeface="Arial" charset="0"/>
              </a:rPr>
              <a:t>Students below the 25th could be automatically considered for Tier 2 Interventions</a:t>
            </a:r>
          </a:p>
          <a:p>
            <a:pPr marL="40490">
              <a:spcBef>
                <a:spcPts val="421"/>
              </a:spcBef>
            </a:pPr>
            <a:r>
              <a:rPr lang="en-US" dirty="0" smtClean="0">
                <a:solidFill>
                  <a:srgbClr val="000000"/>
                </a:solidFill>
                <a:cs typeface="Arial" charset="0"/>
                <a:sym typeface="Arial" charset="0"/>
              </a:rPr>
              <a:t>Students below the 10th percentile could automatically be considered for Problem Solving and RTI</a:t>
            </a:r>
          </a:p>
          <a:p>
            <a:pPr marL="40490">
              <a:spcBef>
                <a:spcPts val="421"/>
              </a:spcBef>
            </a:pPr>
            <a:r>
              <a:rPr lang="en-US" dirty="0" err="1" smtClean="0">
                <a:solidFill>
                  <a:srgbClr val="000000"/>
                </a:solidFill>
                <a:cs typeface="Arial" charset="0"/>
                <a:sym typeface="Arial" charset="0"/>
              </a:rPr>
              <a:t>Deonta</a:t>
            </a:r>
            <a:r>
              <a:rPr lang="en-US" dirty="0" smtClean="0">
                <a:solidFill>
                  <a:srgbClr val="000000"/>
                </a:solidFill>
                <a:cs typeface="Arial" charset="0"/>
                <a:sym typeface="Arial" charset="0"/>
              </a:rPr>
              <a:t> is well below the 10th percentile and should be considered for intensive problem solving and maybe special education for her to benefit from a reading program.</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FCA633-78FF-4CEC-921C-DAA6951C66BF}" type="slidenum">
              <a:rPr lang="en-US"/>
              <a:pPr/>
              <a:t>32</a:t>
            </a:fld>
            <a:endParaRPr 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p:spPr>
        <p:txBody>
          <a:bodyPr/>
          <a:lstStyle/>
          <a:p>
            <a:r>
              <a:rPr lang="en-US" sz="1600" dirty="0">
                <a:latin typeface="Lucida Grande" pitchFamily="1" charset="0"/>
                <a:sym typeface="Lucida Grande" pitchFamily="1" charset="0"/>
              </a:rPr>
              <a:t>We match instruction to the needs of students with respect to high stakes state tests.  If we have the typical triangle (80-15-5) we can do “business as usual” instructionally.  If we have lots of students at Yellow or Red, we need to make more instruction available at that level. For example, the things delivered as part of Tier 2 may be what is provide to ALL students at Tier 1 when there is great need.</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bwMode="auto">
          <a:noFill/>
          <a:ln>
            <a:miter lim="800000"/>
            <a:headEnd/>
            <a:tailEnd/>
          </a:ln>
        </p:spPr>
        <p:txBody>
          <a:bodyPr/>
          <a:lstStyle/>
          <a:p>
            <a:fld id="{EB74D448-A1F3-4EF3-82CC-DB26F794F572}" type="slidenum">
              <a:rPr lang="en-US">
                <a:latin typeface="Arial" charset="0"/>
              </a:rPr>
              <a:pPr/>
              <a:t>36</a:t>
            </a:fld>
            <a:endParaRPr lang="en-US">
              <a:latin typeface="Arial" charset="0"/>
            </a:endParaRPr>
          </a:p>
        </p:txBody>
      </p:sp>
      <p:sp>
        <p:nvSpPr>
          <p:cNvPr id="64515" name="Rectangle 2"/>
          <p:cNvSpPr>
            <a:spLocks noGrp="1" noRot="1" noChangeAspect="1" noChangeArrowheads="1" noTextEdit="1"/>
          </p:cNvSpPr>
          <p:nvPr>
            <p:ph type="sldImg"/>
          </p:nvPr>
        </p:nvSpPr>
        <p:spPr bwMode="auto">
          <a:xfrm>
            <a:off x="1185863" y="698500"/>
            <a:ext cx="4651375" cy="3489325"/>
          </a:xfrm>
          <a:solidFill>
            <a:srgbClr val="FFFFFF"/>
          </a:solidFill>
          <a:ln>
            <a:solidFill>
              <a:srgbClr val="000000"/>
            </a:solidFill>
            <a:miter lim="800000"/>
            <a:headEnd/>
            <a:tailEnd/>
          </a:ln>
        </p:spPr>
      </p:sp>
      <p:sp>
        <p:nvSpPr>
          <p:cNvPr id="64516" name="Rectangle 3"/>
          <p:cNvSpPr>
            <a:spLocks noGrp="1" noChangeArrowheads="1"/>
          </p:cNvSpPr>
          <p:nvPr>
            <p:ph type="body" idx="1"/>
          </p:nvPr>
        </p:nvSpPr>
        <p:spPr bwMode="auto">
          <a:solidFill>
            <a:srgbClr val="FFFFFF"/>
          </a:solidFill>
          <a:ln>
            <a:solidFill>
              <a:srgbClr val="000000"/>
            </a:solidFill>
            <a:miter lim="800000"/>
            <a:headEnd/>
            <a:tailEnd/>
          </a:ln>
        </p:spPr>
        <p:txBody>
          <a:bodyPr lIns="93588" tIns="46794" rIns="93588" bIns="46794"/>
          <a:lstStyle/>
          <a:p>
            <a:pPr>
              <a:spcBef>
                <a:spcPct val="0"/>
              </a:spcBef>
            </a:pPr>
            <a:r>
              <a:rPr lang="en-US" smtClean="0">
                <a:latin typeface="Arial" charset="0"/>
              </a:rPr>
              <a:t>Can use the IPF to document all three aspects of a comprehensive intervention.  Come up with a couple examples of that (when we come back from break).  Emphasize how the plan is derived from the validated hypothesis.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bwMode="auto">
          <a:noFill/>
          <a:ln>
            <a:miter lim="800000"/>
            <a:headEnd/>
            <a:tailEnd/>
          </a:ln>
        </p:spPr>
        <p:txBody>
          <a:bodyPr/>
          <a:lstStyle/>
          <a:p>
            <a:fld id="{00AE2FCF-8DDB-424A-9497-A7D8A315852E}" type="slidenum">
              <a:rPr lang="en-US">
                <a:latin typeface="Arial" charset="0"/>
              </a:rPr>
              <a:pPr/>
              <a:t>39</a:t>
            </a:fld>
            <a:endParaRPr lang="en-US">
              <a:latin typeface="Arial" charset="0"/>
            </a:endParaRPr>
          </a:p>
        </p:txBody>
      </p:sp>
      <p:sp>
        <p:nvSpPr>
          <p:cNvPr id="60419" name="Rectangle 2"/>
          <p:cNvSpPr>
            <a:spLocks noGrp="1" noRot="1" noChangeAspect="1" noChangeArrowheads="1" noTextEdit="1"/>
          </p:cNvSpPr>
          <p:nvPr>
            <p:ph type="sldImg"/>
          </p:nvPr>
        </p:nvSpPr>
        <p:spPr bwMode="auto">
          <a:xfrm>
            <a:off x="1185863" y="698500"/>
            <a:ext cx="4651375" cy="3489325"/>
          </a:xfrm>
          <a:solidFill>
            <a:srgbClr val="FFFFFF"/>
          </a:solidFill>
          <a:ln>
            <a:solidFill>
              <a:srgbClr val="000000"/>
            </a:solidFill>
            <a:miter lim="800000"/>
            <a:headEnd/>
            <a:tailEnd/>
          </a:ln>
        </p:spPr>
      </p:sp>
      <p:sp>
        <p:nvSpPr>
          <p:cNvPr id="60420" name="Rectangle 3"/>
          <p:cNvSpPr>
            <a:spLocks noGrp="1" noChangeArrowheads="1"/>
          </p:cNvSpPr>
          <p:nvPr>
            <p:ph type="body" idx="1"/>
          </p:nvPr>
        </p:nvSpPr>
        <p:spPr bwMode="auto">
          <a:solidFill>
            <a:srgbClr val="FFFFFF"/>
          </a:solidFill>
          <a:ln>
            <a:solidFill>
              <a:srgbClr val="000000"/>
            </a:solidFill>
            <a:miter lim="800000"/>
            <a:headEnd/>
            <a:tailEnd/>
          </a:ln>
        </p:spPr>
        <p:txBody>
          <a:bodyPr lIns="93588" tIns="46794" rIns="93588" bIns="46794"/>
          <a:lstStyle/>
          <a:p>
            <a:pPr>
              <a:spcBef>
                <a:spcPct val="0"/>
              </a:spcBef>
            </a:pPr>
            <a:r>
              <a:rPr lang="en-US" smtClean="0">
                <a:latin typeface="Arial" charset="0"/>
              </a:rPr>
              <a:t>Can use the IPF to document all three aspects of a comprehensive intervention.  Come up with a couple examples of that (when we come back from break).  Emphasize how the plan is derived from the validated hypothesis.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80A4B8-563A-489D-9DCC-17F531525165}" type="slidenum">
              <a:rPr lang="en-US"/>
              <a:pPr/>
              <a:t>41</a:t>
            </a:fld>
            <a:endParaRPr lang="en-US"/>
          </a:p>
        </p:txBody>
      </p:sp>
      <p:sp>
        <p:nvSpPr>
          <p:cNvPr id="920578" name="Rectangle 2"/>
          <p:cNvSpPr>
            <a:spLocks noGrp="1" noRot="1" noChangeAspect="1" noChangeArrowheads="1" noTextEdit="1"/>
          </p:cNvSpPr>
          <p:nvPr>
            <p:ph type="sldImg"/>
          </p:nvPr>
        </p:nvSpPr>
        <p:spPr>
          <a:xfrm>
            <a:off x="1181100" y="698500"/>
            <a:ext cx="4652963" cy="3489325"/>
          </a:xfrm>
          <a:ln/>
        </p:spPr>
      </p:sp>
      <p:sp>
        <p:nvSpPr>
          <p:cNvPr id="920579" name="Rectangle 3"/>
          <p:cNvSpPr>
            <a:spLocks noGrp="1" noChangeArrowheads="1"/>
          </p:cNvSpPr>
          <p:nvPr>
            <p:ph type="body" idx="1"/>
          </p:nvPr>
        </p:nvSpPr>
        <p:spPr>
          <a:xfrm>
            <a:off x="935990" y="4420950"/>
            <a:ext cx="5147945" cy="4187349"/>
          </a:xfrm>
        </p:spPr>
        <p:txBody>
          <a:bodyPr lIns="92141" tIns="46070" rIns="92141" bIns="46070"/>
          <a:lstStyle/>
          <a:p>
            <a:pPr>
              <a:buFontTx/>
              <a:buChar char="•"/>
            </a:pPr>
            <a:r>
              <a:rPr lang="en-US" b="1"/>
              <a:t>Student who are not making the expected progress are provided supplemental instruction.</a:t>
            </a:r>
          </a:p>
          <a:p>
            <a:pPr>
              <a:buFontTx/>
              <a:buChar char="•"/>
            </a:pPr>
            <a:r>
              <a:rPr lang="en-US" b="1"/>
              <a:t>The students move into and out of supplemental instruction based on individual needs as demonstrated by data.  (Flexible Grouping)</a:t>
            </a:r>
          </a:p>
          <a:p>
            <a:pPr>
              <a:buFontTx/>
              <a:buChar char="•"/>
            </a:pPr>
            <a:r>
              <a:rPr lang="en-US" b="1"/>
              <a:t>Supplemental instruction is provided for small groups of students who currently have  similar needs.</a:t>
            </a:r>
          </a:p>
          <a:p>
            <a:pPr>
              <a:buFontTx/>
              <a:buChar char="•"/>
            </a:pPr>
            <a:r>
              <a:rPr lang="en-US" b="1"/>
              <a:t>The learning strategies chosen for students in supplemental instruction are also scientifically proven and research based.</a:t>
            </a:r>
          </a:p>
          <a:p>
            <a:pPr>
              <a:buFontTx/>
              <a:buChar char="•"/>
            </a:pPr>
            <a:r>
              <a:rPr lang="en-US" b="1"/>
              <a:t>It is important to remember that membership in these groups is flexible and movement in and out of the groups is fluid. The goal of supplemental instruction is to help students be successful within the core curriculum or to encourage more creative and/or advanced skills.</a:t>
            </a:r>
          </a:p>
          <a:p>
            <a:pPr>
              <a:buFontTx/>
              <a:buChar char="•"/>
            </a:pPr>
            <a:r>
              <a:rPr lang="en-US" b="1"/>
              <a:t>Even with supplemental instruction there will be those who need more intense or more challenging instruction.</a:t>
            </a:r>
          </a:p>
          <a:p>
            <a:pPr>
              <a:buFontTx/>
              <a:buChar char="•"/>
            </a:pPr>
            <a:endParaRPr lang="en-US" b="1"/>
          </a:p>
          <a:p>
            <a:pPr>
              <a:buFontTx/>
              <a:buChar char="•"/>
            </a:pP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299AF4-A462-47F4-88C7-CCDD9AB8AC31}" type="slidenum">
              <a:rPr lang="en-US"/>
              <a:pPr/>
              <a:t>42</a:t>
            </a:fld>
            <a:endParaRPr lang="en-US"/>
          </a:p>
        </p:txBody>
      </p:sp>
      <p:sp>
        <p:nvSpPr>
          <p:cNvPr id="69634" name="Rectangle 2"/>
          <p:cNvSpPr>
            <a:spLocks noGrp="1" noRot="1" noChangeAspect="1" noChangeArrowheads="1" noTextEdit="1"/>
          </p:cNvSpPr>
          <p:nvPr>
            <p:ph type="sldImg"/>
          </p:nvPr>
        </p:nvSpPr>
        <p:spPr>
          <a:xfrm>
            <a:off x="1185863" y="698500"/>
            <a:ext cx="4651375" cy="3489325"/>
          </a:xfrm>
          <a:ln/>
        </p:spPr>
      </p:sp>
      <p:sp>
        <p:nvSpPr>
          <p:cNvPr id="69635" name="Rectangle 3"/>
          <p:cNvSpPr>
            <a:spLocks noGrp="1" noChangeArrowheads="1"/>
          </p:cNvSpPr>
          <p:nvPr>
            <p:ph type="body" idx="1"/>
          </p:nvPr>
        </p:nvSpPr>
        <p:spPr/>
        <p:txBody>
          <a:bodyPr lIns="88235" tIns="44119" rIns="88235" bIns="44119"/>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DA1708-E01A-4C39-AB98-22D1DD8D21F5}" type="slidenum">
              <a:rPr lang="en-US"/>
              <a:pPr/>
              <a:t>45</a:t>
            </a:fld>
            <a:endParaRPr lang="en-US"/>
          </a:p>
        </p:txBody>
      </p:sp>
      <p:sp>
        <p:nvSpPr>
          <p:cNvPr id="871426" name="Rectangle 2"/>
          <p:cNvSpPr>
            <a:spLocks noGrp="1" noRot="1" noChangeAspect="1" noChangeArrowheads="1" noTextEdit="1"/>
          </p:cNvSpPr>
          <p:nvPr>
            <p:ph type="sldImg"/>
          </p:nvPr>
        </p:nvSpPr>
        <p:spPr>
          <a:ln/>
        </p:spPr>
      </p:sp>
      <p:sp>
        <p:nvSpPr>
          <p:cNvPr id="871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D2096D-DE60-4771-9CB7-DDDDF875D170}" type="slidenum">
              <a:rPr lang="en-US"/>
              <a:pPr/>
              <a:t>55</a:t>
            </a:fld>
            <a:endParaRPr lang="en-US"/>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CD9D0256-A9EE-43E7-B160-A144E85E1EAB}" type="slidenum">
              <a:rPr lang="en-US" smtClean="0">
                <a:ea typeface="ＭＳ Ｐゴシック" pitchFamily="-106" charset="-128"/>
              </a:rPr>
              <a:pPr/>
              <a:t>5</a:t>
            </a:fld>
            <a:endParaRPr lang="en-US" smtClean="0">
              <a:ea typeface="ＭＳ Ｐゴシック" pitchFamily="-106" charset="-128"/>
            </a:endParaRPr>
          </a:p>
        </p:txBody>
      </p:sp>
      <p:sp>
        <p:nvSpPr>
          <p:cNvPr id="75779" name="Rectangle 7"/>
          <p:cNvSpPr txBox="1">
            <a:spLocks noGrp="1" noChangeArrowheads="1"/>
          </p:cNvSpPr>
          <p:nvPr/>
        </p:nvSpPr>
        <p:spPr bwMode="auto">
          <a:xfrm>
            <a:off x="3976333" y="8839014"/>
            <a:ext cx="3041968" cy="465296"/>
          </a:xfrm>
          <a:prstGeom prst="rect">
            <a:avLst/>
          </a:prstGeom>
          <a:noFill/>
          <a:ln w="9525">
            <a:noFill/>
            <a:miter lim="800000"/>
            <a:headEnd/>
            <a:tailEnd/>
          </a:ln>
        </p:spPr>
        <p:txBody>
          <a:bodyPr lIns="93287" tIns="46644" rIns="93287" bIns="46644" anchor="b"/>
          <a:lstStyle/>
          <a:p>
            <a:pPr algn="r" defTabSz="466435"/>
            <a:fld id="{A9C7FBD0-A872-4CCA-B91C-F5C0728B8739}" type="slidenum">
              <a:rPr lang="en-US" sz="1200">
                <a:latin typeface="Calibri" pitchFamily="34" charset="0"/>
              </a:rPr>
              <a:pPr algn="r" defTabSz="466435"/>
              <a:t>5</a:t>
            </a:fld>
            <a:endParaRPr lang="en-US" sz="1200" dirty="0">
              <a:latin typeface="Calibri" pitchFamily="34" charset="0"/>
            </a:endParaRPr>
          </a:p>
        </p:txBody>
      </p:sp>
      <p:sp>
        <p:nvSpPr>
          <p:cNvPr id="75780" name="Rectangle 2"/>
          <p:cNvSpPr>
            <a:spLocks noGrp="1" noRot="1" noChangeAspect="1" noChangeArrowheads="1" noTextEdit="1"/>
          </p:cNvSpPr>
          <p:nvPr>
            <p:ph type="sldImg"/>
          </p:nvPr>
        </p:nvSpPr>
        <p:spPr>
          <a:ln/>
        </p:spPr>
      </p:sp>
      <p:sp>
        <p:nvSpPr>
          <p:cNvPr id="75781" name="Rectangle 3"/>
          <p:cNvSpPr>
            <a:spLocks noGrp="1" noChangeArrowheads="1"/>
          </p:cNvSpPr>
          <p:nvPr>
            <p:ph type="body" idx="1"/>
          </p:nvPr>
        </p:nvSpPr>
        <p:spPr>
          <a:noFill/>
          <a:ln/>
        </p:spPr>
        <p:txBody>
          <a:bodyPr/>
          <a:lstStyle/>
          <a:p>
            <a:pPr defTabSz="466435">
              <a:buFontTx/>
              <a:buChar char="•"/>
            </a:pPr>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1A3E81-9B60-4FAD-9D17-BC821C2A61AA}" type="slidenum">
              <a:rPr lang="en-US"/>
              <a:pPr/>
              <a:t>61</a:t>
            </a:fld>
            <a:endParaRPr lang="en-US"/>
          </a:p>
        </p:txBody>
      </p:sp>
      <p:sp>
        <p:nvSpPr>
          <p:cNvPr id="141314" name="Rectangle 2"/>
          <p:cNvSpPr>
            <a:spLocks noGrp="1" noRot="1" noChangeAspect="1" noChangeArrowheads="1"/>
          </p:cNvSpPr>
          <p:nvPr>
            <p:ph type="sldImg"/>
          </p:nvPr>
        </p:nvSpPr>
        <p:spPr bwMode="auto">
          <a:xfrm>
            <a:off x="1184275" y="698500"/>
            <a:ext cx="4651375" cy="3489325"/>
          </a:xfrm>
          <a:prstGeom prst="rect">
            <a:avLst/>
          </a:prstGeom>
          <a:solidFill>
            <a:srgbClr val="FFFFFF"/>
          </a:solidFill>
          <a:ln>
            <a:solidFill>
              <a:srgbClr val="000000"/>
            </a:solidFill>
            <a:miter lim="800000"/>
            <a:headEnd/>
            <a:tailEnd/>
          </a:ln>
        </p:spPr>
      </p:sp>
      <p:sp>
        <p:nvSpPr>
          <p:cNvPr id="141315" name="Rectangle 3"/>
          <p:cNvSpPr>
            <a:spLocks noGrp="1" noChangeArrowheads="1"/>
          </p:cNvSpPr>
          <p:nvPr>
            <p:ph type="body" idx="1"/>
          </p:nvPr>
        </p:nvSpPr>
        <p:spPr bwMode="auto">
          <a:xfrm>
            <a:off x="702628" y="4420950"/>
            <a:ext cx="5614669" cy="4187349"/>
          </a:xfrm>
          <a:prstGeom prst="rect">
            <a:avLst/>
          </a:prstGeom>
          <a:solidFill>
            <a:srgbClr val="FFFFFF"/>
          </a:solidFill>
          <a:ln>
            <a:solidFill>
              <a:srgbClr val="000000"/>
            </a:solidFill>
            <a:miter lim="800000"/>
            <a:headEnd/>
            <a:tailEnd/>
          </a:ln>
        </p:spPr>
        <p:txBody>
          <a:bodyPr lIns="93272" tIns="46637" rIns="93272" bIns="46637"/>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1058B9-5270-41C9-BBC4-0250E9E8241E}" type="slidenum">
              <a:rPr lang="en-US"/>
              <a:pPr/>
              <a:t>62</a:t>
            </a:fld>
            <a:endParaRPr lang="en-US"/>
          </a:p>
        </p:txBody>
      </p:sp>
      <p:sp>
        <p:nvSpPr>
          <p:cNvPr id="132098" name="Rectangle 2"/>
          <p:cNvSpPr>
            <a:spLocks noGrp="1" noRot="1" noChangeAspect="1" noChangeArrowheads="1"/>
          </p:cNvSpPr>
          <p:nvPr>
            <p:ph type="sldImg"/>
          </p:nvPr>
        </p:nvSpPr>
        <p:spPr bwMode="auto">
          <a:xfrm>
            <a:off x="1184275" y="698500"/>
            <a:ext cx="4651375" cy="3489325"/>
          </a:xfrm>
          <a:prstGeom prst="rect">
            <a:avLst/>
          </a:prstGeom>
          <a:solidFill>
            <a:srgbClr val="FFFFFF"/>
          </a:solidFill>
          <a:ln>
            <a:solidFill>
              <a:srgbClr val="000000"/>
            </a:solidFill>
            <a:miter lim="800000"/>
            <a:headEnd/>
            <a:tailEnd/>
          </a:ln>
        </p:spPr>
      </p:sp>
      <p:sp>
        <p:nvSpPr>
          <p:cNvPr id="132099" name="Rectangle 3"/>
          <p:cNvSpPr>
            <a:spLocks noGrp="1" noChangeArrowheads="1"/>
          </p:cNvSpPr>
          <p:nvPr>
            <p:ph type="body" idx="1"/>
          </p:nvPr>
        </p:nvSpPr>
        <p:spPr bwMode="auto">
          <a:xfrm>
            <a:off x="702628" y="4420950"/>
            <a:ext cx="5614669" cy="4187349"/>
          </a:xfrm>
          <a:prstGeom prst="rect">
            <a:avLst/>
          </a:prstGeom>
          <a:solidFill>
            <a:srgbClr val="FFFFFF"/>
          </a:solidFill>
          <a:ln>
            <a:solidFill>
              <a:srgbClr val="000000"/>
            </a:solidFill>
            <a:miter lim="800000"/>
            <a:headEnd/>
            <a:tailEnd/>
          </a:ln>
        </p:spPr>
        <p:txBody>
          <a:bodyPr lIns="93272" tIns="46637" rIns="93272" bIns="46637"/>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DB803B-B7D8-49E1-849B-C1242F0FB54B}" type="slidenum">
              <a:rPr lang="en-US"/>
              <a:pPr/>
              <a:t>63</a:t>
            </a:fld>
            <a:endParaRPr lang="en-US"/>
          </a:p>
        </p:txBody>
      </p:sp>
      <p:sp>
        <p:nvSpPr>
          <p:cNvPr id="134146" name="Rectangle 2"/>
          <p:cNvSpPr>
            <a:spLocks noGrp="1" noRot="1" noChangeAspect="1" noChangeArrowheads="1"/>
          </p:cNvSpPr>
          <p:nvPr>
            <p:ph type="sldImg"/>
          </p:nvPr>
        </p:nvSpPr>
        <p:spPr bwMode="auto">
          <a:xfrm>
            <a:off x="1184275" y="698500"/>
            <a:ext cx="4651375" cy="3489325"/>
          </a:xfrm>
          <a:prstGeom prst="rect">
            <a:avLst/>
          </a:prstGeom>
          <a:solidFill>
            <a:srgbClr val="FFFFFF"/>
          </a:solidFill>
          <a:ln>
            <a:solidFill>
              <a:srgbClr val="000000"/>
            </a:solidFill>
            <a:miter lim="800000"/>
            <a:headEnd/>
            <a:tailEnd/>
          </a:ln>
        </p:spPr>
      </p:sp>
      <p:sp>
        <p:nvSpPr>
          <p:cNvPr id="134147" name="Rectangle 3"/>
          <p:cNvSpPr>
            <a:spLocks noGrp="1" noChangeArrowheads="1"/>
          </p:cNvSpPr>
          <p:nvPr>
            <p:ph type="body" idx="1"/>
          </p:nvPr>
        </p:nvSpPr>
        <p:spPr bwMode="auto">
          <a:xfrm>
            <a:off x="702628" y="4420950"/>
            <a:ext cx="5614669" cy="4187349"/>
          </a:xfrm>
          <a:prstGeom prst="rect">
            <a:avLst/>
          </a:prstGeom>
          <a:solidFill>
            <a:srgbClr val="FFFFFF"/>
          </a:solidFill>
          <a:ln>
            <a:solidFill>
              <a:srgbClr val="000000"/>
            </a:solidFill>
            <a:miter lim="800000"/>
            <a:headEnd/>
            <a:tailEnd/>
          </a:ln>
        </p:spPr>
        <p:txBody>
          <a:bodyPr lIns="93272" tIns="46637" rIns="93272" bIns="46637"/>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D602D91-914E-49F0-BE33-F054C31FA239}" type="slidenum">
              <a:rPr lang="en-US" smtClean="0"/>
              <a:pPr/>
              <a:t>66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DB48A9E6-4199-4D58-BD6D-D219F7F94B60}" type="slidenum">
              <a:rPr lang="en-US"/>
              <a:pPr/>
              <a:t>67</a:t>
            </a:fld>
            <a:endParaRPr lang="en-US"/>
          </a:p>
        </p:txBody>
      </p:sp>
      <p:sp>
        <p:nvSpPr>
          <p:cNvPr id="62465" name="Rectangle 1"/>
          <p:cNvSpPr>
            <a:spLocks noGrp="1" noRot="1" noChangeAspect="1" noChangeArrowheads="1"/>
          </p:cNvSpPr>
          <p:nvPr>
            <p:ph type="sldImg"/>
          </p:nvPr>
        </p:nvSpPr>
        <p:spPr bwMode="auto">
          <a:xfrm>
            <a:off x="1184275" y="698500"/>
            <a:ext cx="4651375" cy="3489325"/>
          </a:xfrm>
          <a:prstGeom prst="rect">
            <a:avLst/>
          </a:prstGeom>
          <a:solidFill>
            <a:srgbClr val="FFFFFF"/>
          </a:solidFill>
          <a:ln>
            <a:solidFill>
              <a:srgbClr val="000000"/>
            </a:solidFill>
            <a:miter lim="800000"/>
            <a:headEnd/>
            <a:tailEnd/>
          </a:ln>
        </p:spPr>
      </p:sp>
      <p:sp>
        <p:nvSpPr>
          <p:cNvPr id="62466" name="Rectangle 2"/>
          <p:cNvSpPr>
            <a:spLocks noGrp="1" noChangeArrowheads="1"/>
          </p:cNvSpPr>
          <p:nvPr>
            <p:ph type="body" idx="1"/>
          </p:nvPr>
        </p:nvSpPr>
        <p:spPr bwMode="auto">
          <a:xfrm>
            <a:off x="701993" y="4420315"/>
            <a:ext cx="5615940" cy="4187666"/>
          </a:xfrm>
          <a:prstGeom prst="rect">
            <a:avLst/>
          </a:prstGeom>
          <a:noFill/>
          <a:ln>
            <a:miter lim="800000"/>
            <a:headEnd/>
            <a:tailEnd/>
          </a:ln>
        </p:spPr>
        <p:txBody>
          <a:bodyPr/>
          <a:lstStyle/>
          <a:p>
            <a:pPr marL="114990"/>
            <a:r>
              <a:rPr lang="en-US" sz="1600" dirty="0">
                <a:solidFill>
                  <a:srgbClr val="000000"/>
                </a:solidFill>
                <a:latin typeface="Arial" pitchFamily="34" charset="0"/>
                <a:cs typeface="Arial" pitchFamily="34" charset="0"/>
                <a:sym typeface="Arial" pitchFamily="34" charset="0"/>
              </a:rPr>
              <a:t>The second essential component is the use of the </a:t>
            </a:r>
            <a:r>
              <a:rPr lang="en-US" sz="1600" i="1" dirty="0">
                <a:solidFill>
                  <a:srgbClr val="000000"/>
                </a:solidFill>
                <a:latin typeface="Arial" pitchFamily="34" charset="0"/>
                <a:cs typeface="Arial" pitchFamily="34" charset="0"/>
                <a:sym typeface="Arial" pitchFamily="34" charset="0"/>
              </a:rPr>
              <a:t>Problem-Solving Method</a:t>
            </a:r>
            <a:r>
              <a:rPr lang="en-US" sz="1600" dirty="0">
                <a:solidFill>
                  <a:srgbClr val="000000"/>
                </a:solidFill>
                <a:latin typeface="Arial" pitchFamily="34" charset="0"/>
                <a:cs typeface="Arial" pitchFamily="34" charset="0"/>
                <a:sym typeface="Arial" pitchFamily="34" charset="0"/>
              </a:rPr>
              <a:t>.</a:t>
            </a:r>
          </a:p>
          <a:p>
            <a:pPr marL="114990"/>
            <a:endParaRPr lang="en-US" sz="1600" dirty="0">
              <a:solidFill>
                <a:srgbClr val="000000"/>
              </a:solidFill>
              <a:latin typeface="Arial" pitchFamily="34" charset="0"/>
              <a:cs typeface="Arial" pitchFamily="34" charset="0"/>
              <a:sym typeface="Arial" pitchFamily="34" charset="0"/>
            </a:endParaRPr>
          </a:p>
          <a:p>
            <a:pPr marL="114990"/>
            <a:r>
              <a:rPr lang="en-US" sz="1600" dirty="0">
                <a:solidFill>
                  <a:srgbClr val="000000"/>
                </a:solidFill>
                <a:latin typeface="Arial" pitchFamily="34" charset="0"/>
                <a:cs typeface="Arial" pitchFamily="34" charset="0"/>
                <a:sym typeface="Arial" pitchFamily="34" charset="0"/>
              </a:rPr>
              <a:t>This method is applied to large groups (e.g., core instructional decisions), small group decisions (strategic or supplemental instruction) and to individuals (students with intensive instructional needs).</a:t>
            </a:r>
          </a:p>
          <a:p>
            <a:pPr marL="114990"/>
            <a:endParaRPr lang="en-US" sz="1600" dirty="0">
              <a:solidFill>
                <a:srgbClr val="000000"/>
              </a:solidFill>
              <a:latin typeface="Arial" pitchFamily="34" charset="0"/>
              <a:cs typeface="Arial" pitchFamily="34" charset="0"/>
              <a:sym typeface="Arial" pitchFamily="34" charset="0"/>
            </a:endParaRPr>
          </a:p>
          <a:p>
            <a:pPr marL="114990"/>
            <a:r>
              <a:rPr lang="en-US" sz="1600" dirty="0">
                <a:solidFill>
                  <a:srgbClr val="000000"/>
                </a:solidFill>
                <a:latin typeface="Arial" pitchFamily="34" charset="0"/>
                <a:cs typeface="Arial" pitchFamily="34" charset="0"/>
                <a:sym typeface="Arial" pitchFamily="34" charset="0"/>
              </a:rPr>
              <a:t>The key to implementing this model is using data to assist in answering each of the questions associated with the problem-solving method.</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536CE672-990B-4D6F-932A-12B41FF72E1B}" type="slidenum">
              <a:rPr lang="en-US"/>
              <a:pPr/>
              <a:t>68</a:t>
            </a:fld>
            <a:endParaRPr lang="en-US"/>
          </a:p>
        </p:txBody>
      </p:sp>
      <p:sp>
        <p:nvSpPr>
          <p:cNvPr id="64513" name="Rectangle 1"/>
          <p:cNvSpPr>
            <a:spLocks noGrp="1" noRot="1" noChangeAspect="1" noChangeArrowheads="1"/>
          </p:cNvSpPr>
          <p:nvPr>
            <p:ph type="sldImg"/>
          </p:nvPr>
        </p:nvSpPr>
        <p:spPr bwMode="auto">
          <a:xfrm>
            <a:off x="1184275" y="698500"/>
            <a:ext cx="4651375" cy="3489325"/>
          </a:xfrm>
          <a:prstGeom prst="rect">
            <a:avLst/>
          </a:prstGeom>
          <a:solidFill>
            <a:srgbClr val="FFFFFF"/>
          </a:solidFill>
          <a:ln>
            <a:solidFill>
              <a:srgbClr val="000000"/>
            </a:solidFill>
            <a:miter lim="800000"/>
            <a:headEnd/>
            <a:tailEnd/>
          </a:ln>
        </p:spPr>
      </p:sp>
      <p:sp>
        <p:nvSpPr>
          <p:cNvPr id="64514" name="Rectangle 2"/>
          <p:cNvSpPr>
            <a:spLocks noGrp="1" noChangeArrowheads="1"/>
          </p:cNvSpPr>
          <p:nvPr>
            <p:ph type="body" idx="1"/>
          </p:nvPr>
        </p:nvSpPr>
        <p:spPr bwMode="auto">
          <a:xfrm>
            <a:off x="701993" y="4420315"/>
            <a:ext cx="5615940" cy="4187666"/>
          </a:xfrm>
          <a:prstGeom prst="rect">
            <a:avLst/>
          </a:prstGeom>
          <a:noFill/>
          <a:ln>
            <a:miter lim="800000"/>
            <a:headEnd/>
            <a:tailEnd/>
          </a:ln>
        </p:spPr>
        <p:txBody>
          <a:bodyPr/>
          <a:lstStyle/>
          <a:p>
            <a:pPr marL="114990"/>
            <a:r>
              <a:rPr lang="en-US" sz="1600" dirty="0">
                <a:solidFill>
                  <a:srgbClr val="000000"/>
                </a:solidFill>
                <a:latin typeface="Arial" pitchFamily="34" charset="0"/>
                <a:cs typeface="Arial" pitchFamily="34" charset="0"/>
                <a:sym typeface="Arial" pitchFamily="34" charset="0"/>
              </a:rPr>
              <a:t>The second essential component is the use of the </a:t>
            </a:r>
            <a:r>
              <a:rPr lang="en-US" sz="1600" i="1" dirty="0">
                <a:solidFill>
                  <a:srgbClr val="000000"/>
                </a:solidFill>
                <a:latin typeface="Arial" pitchFamily="34" charset="0"/>
                <a:cs typeface="Arial" pitchFamily="34" charset="0"/>
                <a:sym typeface="Arial" pitchFamily="34" charset="0"/>
              </a:rPr>
              <a:t>Problem-Solving Method</a:t>
            </a:r>
            <a:r>
              <a:rPr lang="en-US" sz="1600" dirty="0">
                <a:solidFill>
                  <a:srgbClr val="000000"/>
                </a:solidFill>
                <a:latin typeface="Arial" pitchFamily="34" charset="0"/>
                <a:cs typeface="Arial" pitchFamily="34" charset="0"/>
                <a:sym typeface="Arial" pitchFamily="34" charset="0"/>
              </a:rPr>
              <a:t>.</a:t>
            </a:r>
          </a:p>
          <a:p>
            <a:pPr marL="114990"/>
            <a:endParaRPr lang="en-US" sz="1600" dirty="0">
              <a:solidFill>
                <a:srgbClr val="000000"/>
              </a:solidFill>
              <a:latin typeface="Arial" pitchFamily="34" charset="0"/>
              <a:cs typeface="Arial" pitchFamily="34" charset="0"/>
              <a:sym typeface="Arial" pitchFamily="34" charset="0"/>
            </a:endParaRPr>
          </a:p>
          <a:p>
            <a:pPr marL="114990"/>
            <a:r>
              <a:rPr lang="en-US" sz="1600" dirty="0">
                <a:solidFill>
                  <a:srgbClr val="000000"/>
                </a:solidFill>
                <a:latin typeface="Arial" pitchFamily="34" charset="0"/>
                <a:cs typeface="Arial" pitchFamily="34" charset="0"/>
                <a:sym typeface="Arial" pitchFamily="34" charset="0"/>
              </a:rPr>
              <a:t>This method is applied to large groups (e.g., core instructional decisions), small group decisions (strategic or supplemental instruction) and to individuals (students with intensive instructional needs).</a:t>
            </a:r>
          </a:p>
          <a:p>
            <a:pPr marL="114990"/>
            <a:endParaRPr lang="en-US" sz="1600" dirty="0">
              <a:solidFill>
                <a:srgbClr val="000000"/>
              </a:solidFill>
              <a:latin typeface="Arial" pitchFamily="34" charset="0"/>
              <a:cs typeface="Arial" pitchFamily="34" charset="0"/>
              <a:sym typeface="Arial" pitchFamily="34" charset="0"/>
            </a:endParaRPr>
          </a:p>
          <a:p>
            <a:pPr marL="114990"/>
            <a:r>
              <a:rPr lang="en-US" sz="1600" dirty="0">
                <a:solidFill>
                  <a:srgbClr val="000000"/>
                </a:solidFill>
                <a:latin typeface="Arial" pitchFamily="34" charset="0"/>
                <a:cs typeface="Arial" pitchFamily="34" charset="0"/>
                <a:sym typeface="Arial" pitchFamily="34" charset="0"/>
              </a:rPr>
              <a:t>The key to implementing this model is using data to assist in answering each of the questions associated with the problem-solving method.</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39FF83-81F0-4377-861A-09ADBF24E527}" type="slidenum">
              <a:rPr lang="en-US"/>
              <a:pPr/>
              <a:t>69</a:t>
            </a:fld>
            <a:endParaRPr lang="en-US"/>
          </a:p>
        </p:txBody>
      </p:sp>
      <p:sp>
        <p:nvSpPr>
          <p:cNvPr id="888834" name="Rectangle 2"/>
          <p:cNvSpPr>
            <a:spLocks noGrp="1" noRot="1" noChangeAspect="1" noChangeArrowheads="1" noTextEdit="1"/>
          </p:cNvSpPr>
          <p:nvPr>
            <p:ph type="sldImg"/>
          </p:nvPr>
        </p:nvSpPr>
        <p:spPr>
          <a:ln/>
        </p:spPr>
      </p:sp>
      <p:sp>
        <p:nvSpPr>
          <p:cNvPr id="888835" name="Rectangle 3"/>
          <p:cNvSpPr>
            <a:spLocks noGrp="1" noChangeArrowheads="1"/>
          </p:cNvSpPr>
          <p:nvPr>
            <p:ph type="body" idx="1"/>
          </p:nvPr>
        </p:nvSpPr>
        <p:spPr>
          <a:xfrm>
            <a:off x="906841" y="4422541"/>
            <a:ext cx="5146326" cy="4188937"/>
          </a:xfrm>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3520C9-A721-454C-B280-9D913A595B57}" type="slidenum">
              <a:rPr lang="en-US"/>
              <a:pPr/>
              <a:t>70</a:t>
            </a:fld>
            <a:endParaRPr lang="en-US"/>
          </a:p>
        </p:txBody>
      </p:sp>
      <p:sp>
        <p:nvSpPr>
          <p:cNvPr id="890882" name="Rectangle 2"/>
          <p:cNvSpPr>
            <a:spLocks noGrp="1" noRot="1" noChangeAspect="1" noChangeArrowheads="1" noTextEdit="1"/>
          </p:cNvSpPr>
          <p:nvPr>
            <p:ph type="sldImg"/>
          </p:nvPr>
        </p:nvSpPr>
        <p:spPr>
          <a:ln/>
        </p:spPr>
      </p:sp>
      <p:sp>
        <p:nvSpPr>
          <p:cNvPr id="890883" name="Rectangle 3"/>
          <p:cNvSpPr>
            <a:spLocks noGrp="1" noChangeArrowheads="1"/>
          </p:cNvSpPr>
          <p:nvPr>
            <p:ph type="body" idx="1"/>
          </p:nvPr>
        </p:nvSpPr>
        <p:spPr>
          <a:xfrm>
            <a:off x="906841" y="4422541"/>
            <a:ext cx="5146326" cy="4188937"/>
          </a:xfrm>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D602D91-914E-49F0-BE33-F054C31FA239}" type="slidenum">
              <a:rPr lang="en-US" smtClean="0"/>
              <a:pPr/>
              <a:t>72</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3F732BA9-B2C1-4FCA-BEB1-3A0C6247E17B}" type="slidenum">
              <a:rPr lang="en-US"/>
              <a:pPr/>
              <a:t>74</a:t>
            </a:fld>
            <a:endParaRPr lang="en-US"/>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xfrm>
            <a:off x="701993" y="4420315"/>
            <a:ext cx="5615940" cy="4187666"/>
          </a:xfrm>
          <a:noFill/>
          <a:ln w="9525"/>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AE70733E-E3B4-4EDD-A28F-45850EF8848E}" type="slidenum">
              <a:rPr lang="en-US" smtClean="0">
                <a:ea typeface="ＭＳ Ｐゴシック" pitchFamily="-106" charset="-128"/>
              </a:rPr>
              <a:pPr/>
              <a:t>6</a:t>
            </a:fld>
            <a:endParaRPr lang="en-US" smtClean="0">
              <a:ea typeface="ＭＳ Ｐゴシック" pitchFamily="-106" charset="-128"/>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buFontTx/>
              <a:buChar char="•"/>
            </a:pPr>
            <a:r>
              <a:rPr lang="en-US" smtClean="0"/>
              <a:t>The State RtI Plan in Illinois reinforces a comprehensive use of RtI to address the needs of all students.</a:t>
            </a:r>
          </a:p>
          <a:p>
            <a:pPr eaLnBrk="1" hangingPunct="1">
              <a:buFontTx/>
              <a:buChar char="•"/>
            </a:pPr>
            <a:r>
              <a:rPr lang="en-US" smtClean="0"/>
              <a:t>It contains statements such as:</a:t>
            </a:r>
          </a:p>
          <a:p>
            <a:pPr lvl="1" eaLnBrk="1" hangingPunct="1">
              <a:buFontTx/>
              <a:buChar char="•"/>
            </a:pPr>
            <a:r>
              <a:rPr lang="en-US" smtClean="0"/>
              <a:t>Increased student learning requires high-quality instruction matched to student needs</a:t>
            </a:r>
          </a:p>
          <a:p>
            <a:pPr lvl="1" eaLnBrk="1" hangingPunct="1">
              <a:buFontTx/>
              <a:buChar char="•"/>
            </a:pPr>
            <a:r>
              <a:rPr lang="en-US" smtClean="0"/>
              <a:t>Frequent monitoring of instructional &amp; behavioral goals improves the success of ALL students toward the Illinois Learning Standards</a:t>
            </a:r>
          </a:p>
          <a:p>
            <a:pPr lvl="1" eaLnBrk="1" hangingPunct="1">
              <a:buFontTx/>
              <a:buChar char="•"/>
            </a:pPr>
            <a:r>
              <a:rPr lang="en-US" smtClean="0"/>
              <a:t>Appropriate instructional &amp; curricular responses can be made by using progress monitoring and analysis of student academic &amp; behavioral growth,</a:t>
            </a:r>
          </a:p>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5C93F74E-3D3D-470F-AAA1-814D19333CEC}" type="slidenum">
              <a:rPr lang="en-US"/>
              <a:pPr/>
              <a:t>75</a:t>
            </a:fld>
            <a:endParaRPr lang="en-US"/>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xfrm>
            <a:off x="701993" y="4420315"/>
            <a:ext cx="5615940" cy="4187666"/>
          </a:xfrm>
          <a:noFill/>
          <a:ln w="9525"/>
        </p:spPr>
        <p:txBody>
          <a:bodyPr/>
          <a:lstStyle/>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658352-CBF2-48B5-A2CF-3BB0766D6274}" type="slidenum">
              <a:rPr lang="en-US"/>
              <a:pPr/>
              <a:t>76</a:t>
            </a:fld>
            <a:endParaRPr lang="en-US"/>
          </a:p>
        </p:txBody>
      </p:sp>
      <p:sp>
        <p:nvSpPr>
          <p:cNvPr id="82946" name="Rectangle 2"/>
          <p:cNvSpPr>
            <a:spLocks noGrp="1" noRot="1" noChangeAspect="1" noChangeArrowheads="1" noTextEdit="1"/>
          </p:cNvSpPr>
          <p:nvPr>
            <p:ph type="sldImg"/>
          </p:nvPr>
        </p:nvSpPr>
        <p:spPr>
          <a:xfrm>
            <a:off x="1185863" y="698500"/>
            <a:ext cx="4651375" cy="3489325"/>
          </a:xfrm>
          <a:ln/>
        </p:spPr>
      </p:sp>
      <p:sp>
        <p:nvSpPr>
          <p:cNvPr id="82947" name="Rectangle 3"/>
          <p:cNvSpPr>
            <a:spLocks noGrp="1" noChangeArrowheads="1"/>
          </p:cNvSpPr>
          <p:nvPr>
            <p:ph type="body" idx="1"/>
          </p:nvPr>
        </p:nvSpPr>
        <p:spPr>
          <a:xfrm>
            <a:off x="935990" y="4420315"/>
            <a:ext cx="5147945" cy="4187666"/>
          </a:xfrm>
        </p:spPr>
        <p:txBody>
          <a:bodyPr lIns="91809" tIns="45904" rIns="91809" bIns="45904"/>
          <a:lstStyle/>
          <a:p>
            <a:pPr>
              <a:lnSpc>
                <a:spcPct val="80000"/>
              </a:lnSpc>
              <a:spcBef>
                <a:spcPct val="0"/>
              </a:spcBef>
            </a:pPr>
            <a:r>
              <a:rPr lang="en-US" sz="800" b="1" u="sng" dirty="0"/>
              <a:t>CURRICULUM</a:t>
            </a:r>
            <a:endParaRPr lang="en-US" sz="800" dirty="0"/>
          </a:p>
          <a:p>
            <a:pPr>
              <a:lnSpc>
                <a:spcPct val="80000"/>
              </a:lnSpc>
              <a:spcBef>
                <a:spcPct val="0"/>
              </a:spcBef>
            </a:pPr>
            <a:r>
              <a:rPr lang="en-US" sz="800" dirty="0"/>
              <a:t>• Content of materials</a:t>
            </a:r>
          </a:p>
          <a:p>
            <a:pPr>
              <a:lnSpc>
                <a:spcPct val="80000"/>
              </a:lnSpc>
              <a:spcBef>
                <a:spcPct val="0"/>
              </a:spcBef>
            </a:pPr>
            <a:r>
              <a:rPr lang="en-US" sz="800" dirty="0"/>
              <a:t>• Difficulty level of materials</a:t>
            </a:r>
          </a:p>
          <a:p>
            <a:pPr>
              <a:lnSpc>
                <a:spcPct val="80000"/>
              </a:lnSpc>
              <a:spcBef>
                <a:spcPct val="0"/>
              </a:spcBef>
            </a:pPr>
            <a:r>
              <a:rPr lang="en-US" sz="800" dirty="0"/>
              <a:t>• Sequencing</a:t>
            </a:r>
          </a:p>
          <a:p>
            <a:pPr>
              <a:lnSpc>
                <a:spcPct val="80000"/>
              </a:lnSpc>
              <a:spcBef>
                <a:spcPct val="0"/>
              </a:spcBef>
            </a:pPr>
            <a:r>
              <a:rPr lang="en-US" sz="800" dirty="0"/>
              <a:t>• Organization</a:t>
            </a:r>
          </a:p>
          <a:p>
            <a:pPr>
              <a:lnSpc>
                <a:spcPct val="80000"/>
              </a:lnSpc>
              <a:spcBef>
                <a:spcPct val="0"/>
              </a:spcBef>
            </a:pPr>
            <a:r>
              <a:rPr lang="en-US" sz="800" dirty="0"/>
              <a:t>• Perceived relevance</a:t>
            </a:r>
          </a:p>
          <a:p>
            <a:pPr>
              <a:lnSpc>
                <a:spcPct val="80000"/>
              </a:lnSpc>
              <a:spcBef>
                <a:spcPct val="0"/>
              </a:spcBef>
            </a:pPr>
            <a:r>
              <a:rPr lang="en-US" sz="900" b="1" u="sng" dirty="0"/>
              <a:t>INSTRUCTION</a:t>
            </a:r>
            <a:endParaRPr lang="en-US" sz="900" dirty="0"/>
          </a:p>
          <a:p>
            <a:pPr>
              <a:lnSpc>
                <a:spcPct val="80000"/>
              </a:lnSpc>
              <a:spcBef>
                <a:spcPct val="0"/>
              </a:spcBef>
            </a:pPr>
            <a:r>
              <a:rPr lang="en-US" sz="900" dirty="0"/>
              <a:t>• Instructional philosophy</a:t>
            </a:r>
          </a:p>
          <a:p>
            <a:pPr>
              <a:lnSpc>
                <a:spcPct val="80000"/>
              </a:lnSpc>
              <a:spcBef>
                <a:spcPct val="0"/>
              </a:spcBef>
            </a:pPr>
            <a:r>
              <a:rPr lang="en-US" sz="900" dirty="0"/>
              <a:t>• Instructional approach or method(s)</a:t>
            </a:r>
          </a:p>
          <a:p>
            <a:pPr>
              <a:lnSpc>
                <a:spcPct val="80000"/>
              </a:lnSpc>
              <a:spcBef>
                <a:spcPct val="0"/>
              </a:spcBef>
            </a:pPr>
            <a:r>
              <a:rPr lang="en-US" sz="900" dirty="0"/>
              <a:t>• Expectations/objectives</a:t>
            </a:r>
          </a:p>
          <a:p>
            <a:pPr>
              <a:lnSpc>
                <a:spcPct val="80000"/>
              </a:lnSpc>
              <a:spcBef>
                <a:spcPct val="0"/>
              </a:spcBef>
            </a:pPr>
            <a:r>
              <a:rPr lang="en-US" sz="900" dirty="0"/>
              <a:t>• Clarity &amp; organization</a:t>
            </a:r>
          </a:p>
          <a:p>
            <a:pPr>
              <a:lnSpc>
                <a:spcPct val="80000"/>
              </a:lnSpc>
              <a:spcBef>
                <a:spcPct val="0"/>
              </a:spcBef>
            </a:pPr>
            <a:r>
              <a:rPr lang="en-US" sz="900" dirty="0"/>
              <a:t>• Pace</a:t>
            </a:r>
          </a:p>
          <a:p>
            <a:pPr>
              <a:lnSpc>
                <a:spcPct val="80000"/>
              </a:lnSpc>
              <a:spcBef>
                <a:spcPct val="0"/>
              </a:spcBef>
            </a:pPr>
            <a:r>
              <a:rPr lang="en-US" sz="900" dirty="0"/>
              <a:t>• Opportunities for practice</a:t>
            </a:r>
          </a:p>
          <a:p>
            <a:pPr>
              <a:lnSpc>
                <a:spcPct val="80000"/>
              </a:lnSpc>
              <a:spcBef>
                <a:spcPct val="0"/>
              </a:spcBef>
            </a:pPr>
            <a:r>
              <a:rPr lang="en-US" sz="900" dirty="0"/>
              <a:t>• Duration of continuous instruction</a:t>
            </a:r>
          </a:p>
          <a:p>
            <a:pPr>
              <a:lnSpc>
                <a:spcPct val="80000"/>
              </a:lnSpc>
              <a:spcBef>
                <a:spcPct val="0"/>
              </a:spcBef>
            </a:pPr>
            <a:r>
              <a:rPr lang="en-US" sz="900" dirty="0"/>
              <a:t>• Nature &amp; frequency of feedback</a:t>
            </a:r>
          </a:p>
          <a:p>
            <a:pPr>
              <a:lnSpc>
                <a:spcPct val="80000"/>
              </a:lnSpc>
              <a:spcBef>
                <a:spcPct val="0"/>
              </a:spcBef>
            </a:pPr>
            <a:r>
              <a:rPr lang="en-US" sz="900" dirty="0"/>
              <a:t>• Academic engaged time</a:t>
            </a:r>
          </a:p>
          <a:p>
            <a:pPr>
              <a:lnSpc>
                <a:spcPct val="80000"/>
              </a:lnSpc>
              <a:spcBef>
                <a:spcPct val="0"/>
              </a:spcBef>
            </a:pPr>
            <a:r>
              <a:rPr lang="en-US" sz="900" dirty="0"/>
              <a:t>• Classroom Management</a:t>
            </a:r>
          </a:p>
          <a:p>
            <a:pPr>
              <a:lnSpc>
                <a:spcPct val="80000"/>
              </a:lnSpc>
              <a:spcBef>
                <a:spcPct val="0"/>
              </a:spcBef>
            </a:pPr>
            <a:r>
              <a:rPr lang="en-US" sz="900" b="1" u="sng" dirty="0"/>
              <a:t>ENVIRONMENT</a:t>
            </a:r>
            <a:endParaRPr lang="en-US" sz="900" dirty="0"/>
          </a:p>
          <a:p>
            <a:pPr>
              <a:lnSpc>
                <a:spcPct val="80000"/>
              </a:lnSpc>
              <a:spcBef>
                <a:spcPct val="0"/>
              </a:spcBef>
            </a:pPr>
            <a:r>
              <a:rPr lang="en-US" sz="800" dirty="0"/>
              <a:t>• </a:t>
            </a:r>
            <a:r>
              <a:rPr lang="en-US" sz="900" dirty="0"/>
              <a:t>Arrangement of the room</a:t>
            </a:r>
          </a:p>
          <a:p>
            <a:pPr>
              <a:lnSpc>
                <a:spcPct val="80000"/>
              </a:lnSpc>
              <a:spcBef>
                <a:spcPct val="0"/>
              </a:spcBef>
            </a:pPr>
            <a:r>
              <a:rPr lang="en-US" sz="900" dirty="0"/>
              <a:t>• Furniture/equipment</a:t>
            </a:r>
          </a:p>
          <a:p>
            <a:pPr>
              <a:lnSpc>
                <a:spcPct val="80000"/>
              </a:lnSpc>
              <a:spcBef>
                <a:spcPct val="0"/>
              </a:spcBef>
            </a:pPr>
            <a:r>
              <a:rPr lang="en-US" sz="900" dirty="0"/>
              <a:t>• Rules</a:t>
            </a:r>
          </a:p>
          <a:p>
            <a:pPr>
              <a:lnSpc>
                <a:spcPct val="80000"/>
              </a:lnSpc>
              <a:spcBef>
                <a:spcPct val="0"/>
              </a:spcBef>
            </a:pPr>
            <a:r>
              <a:rPr lang="en-US" sz="900" dirty="0"/>
              <a:t>• Management plans</a:t>
            </a:r>
          </a:p>
          <a:p>
            <a:pPr>
              <a:lnSpc>
                <a:spcPct val="80000"/>
              </a:lnSpc>
              <a:spcBef>
                <a:spcPct val="0"/>
              </a:spcBef>
            </a:pPr>
            <a:r>
              <a:rPr lang="en-US" sz="900" dirty="0"/>
              <a:t>• Routines</a:t>
            </a:r>
          </a:p>
          <a:p>
            <a:pPr>
              <a:lnSpc>
                <a:spcPct val="80000"/>
              </a:lnSpc>
              <a:spcBef>
                <a:spcPct val="0"/>
              </a:spcBef>
            </a:pPr>
            <a:r>
              <a:rPr lang="en-US" sz="900" dirty="0"/>
              <a:t>• Expectations</a:t>
            </a:r>
          </a:p>
          <a:p>
            <a:pPr>
              <a:lnSpc>
                <a:spcPct val="80000"/>
              </a:lnSpc>
              <a:spcBef>
                <a:spcPct val="0"/>
              </a:spcBef>
            </a:pPr>
            <a:r>
              <a:rPr lang="en-US" sz="900" dirty="0"/>
              <a:t>• Peer context</a:t>
            </a:r>
          </a:p>
          <a:p>
            <a:pPr>
              <a:lnSpc>
                <a:spcPct val="80000"/>
              </a:lnSpc>
              <a:spcBef>
                <a:spcPct val="0"/>
              </a:spcBef>
            </a:pPr>
            <a:r>
              <a:rPr lang="en-US" sz="900" dirty="0"/>
              <a:t>• Peer and family influence</a:t>
            </a:r>
          </a:p>
          <a:p>
            <a:pPr>
              <a:lnSpc>
                <a:spcPct val="80000"/>
              </a:lnSpc>
              <a:spcBef>
                <a:spcPct val="0"/>
              </a:spcBef>
            </a:pPr>
            <a:r>
              <a:rPr lang="en-US" sz="900" dirty="0"/>
              <a:t>• Task pressure</a:t>
            </a:r>
          </a:p>
          <a:p>
            <a:pPr>
              <a:lnSpc>
                <a:spcPct val="80000"/>
              </a:lnSpc>
              <a:spcBef>
                <a:spcPct val="0"/>
              </a:spcBef>
            </a:pPr>
            <a:r>
              <a:rPr lang="en-US" sz="900" b="1" u="sng" dirty="0"/>
              <a:t>LEARNER</a:t>
            </a:r>
            <a:endParaRPr lang="en-US" sz="900" dirty="0"/>
          </a:p>
          <a:p>
            <a:pPr>
              <a:lnSpc>
                <a:spcPct val="80000"/>
              </a:lnSpc>
              <a:spcBef>
                <a:spcPct val="0"/>
              </a:spcBef>
            </a:pPr>
            <a:r>
              <a:rPr lang="en-US" sz="900" dirty="0"/>
              <a:t>• Appropriateness of curriculum and instruction</a:t>
            </a:r>
          </a:p>
          <a:p>
            <a:pPr>
              <a:lnSpc>
                <a:spcPct val="80000"/>
              </a:lnSpc>
              <a:spcBef>
                <a:spcPct val="0"/>
              </a:spcBef>
            </a:pPr>
            <a:r>
              <a:rPr lang="en-US" sz="900" dirty="0"/>
              <a:t>• Perception of learning environment</a:t>
            </a:r>
          </a:p>
          <a:p>
            <a:pPr>
              <a:lnSpc>
                <a:spcPct val="80000"/>
              </a:lnSpc>
              <a:spcBef>
                <a:spcPct val="0"/>
              </a:spcBef>
            </a:pPr>
            <a:r>
              <a:rPr lang="en-US" sz="900" dirty="0"/>
              <a:t>• Academic skills</a:t>
            </a:r>
          </a:p>
          <a:p>
            <a:pPr>
              <a:lnSpc>
                <a:spcPct val="80000"/>
              </a:lnSpc>
              <a:spcBef>
                <a:spcPct val="0"/>
              </a:spcBef>
            </a:pPr>
            <a:r>
              <a:rPr lang="en-US" sz="900" dirty="0"/>
              <a:t>• Social/behavioral skills</a:t>
            </a:r>
          </a:p>
          <a:p>
            <a:pPr>
              <a:lnSpc>
                <a:spcPct val="80000"/>
              </a:lnSpc>
              <a:spcBef>
                <a:spcPct val="0"/>
              </a:spcBef>
            </a:pPr>
            <a:r>
              <a:rPr lang="en-US" sz="900" dirty="0"/>
              <a:t>• Adaptive behavior skills</a:t>
            </a:r>
          </a:p>
          <a:p>
            <a:pPr>
              <a:lnSpc>
                <a:spcPct val="80000"/>
              </a:lnSpc>
              <a:spcBef>
                <a:spcPct val="0"/>
              </a:spcBef>
            </a:pPr>
            <a:r>
              <a:rPr lang="en-US" sz="900" dirty="0"/>
              <a:t>• Motivation</a:t>
            </a:r>
          </a:p>
          <a:p>
            <a:pPr>
              <a:lnSpc>
                <a:spcPct val="80000"/>
              </a:lnSpc>
              <a:spcBef>
                <a:spcPct val="0"/>
              </a:spcBef>
            </a:pPr>
            <a:r>
              <a:rPr lang="en-US" sz="900" dirty="0"/>
              <a:t>• Medical Issues</a:t>
            </a:r>
            <a:endParaRPr lang="en-US" sz="900" dirty="0">
              <a:latin typeface="Times-Italic" charset="0"/>
            </a:endParaRPr>
          </a:p>
          <a:p>
            <a:pPr>
              <a:lnSpc>
                <a:spcPct val="90000"/>
              </a:lnSpc>
              <a:spcBef>
                <a:spcPct val="0"/>
              </a:spcBef>
            </a:pPr>
            <a:endParaRPr lang="en-US" sz="900" dirty="0">
              <a:latin typeface="Times-Italic" charset="0"/>
            </a:endParaRPr>
          </a:p>
          <a:p>
            <a:pPr>
              <a:lnSpc>
                <a:spcPct val="80000"/>
              </a:lnSpc>
            </a:pPr>
            <a:endParaRPr lang="en-US" sz="8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318FA9-CC9B-47AE-85D9-4D67CD6DA742}" type="slidenum">
              <a:rPr lang="en-US"/>
              <a:pPr/>
              <a:t>77</a:t>
            </a:fld>
            <a:endParaRPr lang="en-US"/>
          </a:p>
        </p:txBody>
      </p:sp>
      <p:sp>
        <p:nvSpPr>
          <p:cNvPr id="84994" name="Rectangle 2"/>
          <p:cNvSpPr>
            <a:spLocks noGrp="1" noRot="1" noChangeAspect="1" noChangeArrowheads="1" noTextEdit="1"/>
          </p:cNvSpPr>
          <p:nvPr>
            <p:ph type="sldImg"/>
          </p:nvPr>
        </p:nvSpPr>
        <p:spPr>
          <a:xfrm>
            <a:off x="1185863" y="698500"/>
            <a:ext cx="4651375" cy="3489325"/>
          </a:xfrm>
          <a:ln/>
        </p:spPr>
      </p:sp>
      <p:sp>
        <p:nvSpPr>
          <p:cNvPr id="84995" name="Rectangle 3"/>
          <p:cNvSpPr>
            <a:spLocks noGrp="1" noChangeArrowheads="1"/>
          </p:cNvSpPr>
          <p:nvPr>
            <p:ph type="body" idx="1"/>
          </p:nvPr>
        </p:nvSpPr>
        <p:spPr>
          <a:xfrm>
            <a:off x="935990" y="4420315"/>
            <a:ext cx="5147945" cy="4187666"/>
          </a:xfrm>
        </p:spPr>
        <p:txBody>
          <a:bodyPr lIns="91809" tIns="45904" rIns="91809" bIns="45904"/>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A08456-BB50-4897-B2A4-98D5F6BE2A47}" type="slidenum">
              <a:rPr lang="en-US"/>
              <a:pPr/>
              <a:t>78</a:t>
            </a:fld>
            <a:endParaRPr lang="en-US"/>
          </a:p>
        </p:txBody>
      </p:sp>
      <p:sp>
        <p:nvSpPr>
          <p:cNvPr id="87042" name="Rectangle 2"/>
          <p:cNvSpPr>
            <a:spLocks noGrp="1" noRot="1" noChangeAspect="1" noChangeArrowheads="1" noTextEdit="1"/>
          </p:cNvSpPr>
          <p:nvPr>
            <p:ph type="sldImg"/>
          </p:nvPr>
        </p:nvSpPr>
        <p:spPr>
          <a:xfrm>
            <a:off x="1185863" y="698500"/>
            <a:ext cx="4651375" cy="3489325"/>
          </a:xfrm>
          <a:ln/>
        </p:spPr>
      </p:sp>
      <p:sp>
        <p:nvSpPr>
          <p:cNvPr id="87043" name="Rectangle 3"/>
          <p:cNvSpPr>
            <a:spLocks noGrp="1" noChangeArrowheads="1"/>
          </p:cNvSpPr>
          <p:nvPr>
            <p:ph type="body" idx="1"/>
          </p:nvPr>
        </p:nvSpPr>
        <p:spPr>
          <a:xfrm>
            <a:off x="935990" y="4420315"/>
            <a:ext cx="5147945" cy="4187666"/>
          </a:xfrm>
        </p:spPr>
        <p:txBody>
          <a:bodyPr lIns="91809" tIns="45904" rIns="91809" bIns="45904"/>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D74A3719-250D-4A37-A0B3-4BD729C893E5}" type="slidenum">
              <a:rPr lang="en-US" smtClean="0">
                <a:ea typeface="ＭＳ Ｐゴシック" pitchFamily="-106" charset="-128"/>
              </a:rPr>
              <a:pPr/>
              <a:t>80</a:t>
            </a:fld>
            <a:endParaRPr lang="en-US" smtClean="0">
              <a:ea typeface="ＭＳ Ｐゴシック" pitchFamily="-106" charset="-128"/>
            </a:endParaRPr>
          </a:p>
        </p:txBody>
      </p:sp>
      <p:sp>
        <p:nvSpPr>
          <p:cNvPr id="78851" name="Rectangle 7"/>
          <p:cNvSpPr txBox="1">
            <a:spLocks noGrp="1" noChangeArrowheads="1"/>
          </p:cNvSpPr>
          <p:nvPr/>
        </p:nvSpPr>
        <p:spPr bwMode="auto">
          <a:xfrm>
            <a:off x="3976333" y="8839014"/>
            <a:ext cx="3041968" cy="465296"/>
          </a:xfrm>
          <a:prstGeom prst="rect">
            <a:avLst/>
          </a:prstGeom>
          <a:noFill/>
          <a:ln w="9525">
            <a:noFill/>
            <a:miter lim="800000"/>
            <a:headEnd/>
            <a:tailEnd/>
          </a:ln>
        </p:spPr>
        <p:txBody>
          <a:bodyPr lIns="93287" tIns="46644" rIns="93287" bIns="46644" anchor="b"/>
          <a:lstStyle/>
          <a:p>
            <a:pPr algn="r"/>
            <a:fld id="{DBBCBA65-6034-40EE-B9B2-C9979F59466B}" type="slidenum">
              <a:rPr lang="en-US" sz="1200">
                <a:latin typeface="Calibri" pitchFamily="34" charset="0"/>
              </a:rPr>
              <a:pPr algn="r"/>
              <a:t>80</a:t>
            </a:fld>
            <a:endParaRPr lang="en-US" sz="1200" dirty="0">
              <a:latin typeface="Calibri" pitchFamily="34" charset="0"/>
            </a:endParaRPr>
          </a:p>
        </p:txBody>
      </p:sp>
      <p:sp>
        <p:nvSpPr>
          <p:cNvPr id="78852" name="Rectangle 2"/>
          <p:cNvSpPr>
            <a:spLocks noGrp="1" noRot="1" noChangeAspect="1" noChangeArrowheads="1" noTextEdit="1"/>
          </p:cNvSpPr>
          <p:nvPr>
            <p:ph type="sldImg"/>
          </p:nvPr>
        </p:nvSpPr>
        <p:spPr>
          <a:ln/>
        </p:spPr>
      </p:sp>
      <p:sp>
        <p:nvSpPr>
          <p:cNvPr id="78853" name="Rectangle 3"/>
          <p:cNvSpPr>
            <a:spLocks noGrp="1" noChangeArrowheads="1"/>
          </p:cNvSpPr>
          <p:nvPr>
            <p:ph type="body" idx="1"/>
          </p:nvPr>
        </p:nvSpPr>
        <p:spPr>
          <a:noFill/>
          <a:ln/>
        </p:spPr>
        <p:txBody>
          <a:bodyPr/>
          <a:lstStyle/>
          <a:p>
            <a:pPr eaLnBrk="1" hangingPunct="1">
              <a:lnSpc>
                <a:spcPct val="90000"/>
              </a:lnSpc>
              <a:spcBef>
                <a:spcPct val="0"/>
              </a:spcBef>
              <a:buFontTx/>
              <a:buChar char="•"/>
            </a:pPr>
            <a:r>
              <a:rPr lang="en-US" smtClean="0"/>
              <a:t>Educational Need…significant discrepancy documented compared to peers</a:t>
            </a:r>
          </a:p>
          <a:p>
            <a:pPr eaLnBrk="1" hangingPunct="1">
              <a:lnSpc>
                <a:spcPct val="90000"/>
              </a:lnSpc>
              <a:spcBef>
                <a:spcPct val="0"/>
              </a:spcBef>
              <a:buFontTx/>
              <a:buChar char="•"/>
            </a:pPr>
            <a:r>
              <a:rPr lang="en-US" smtClean="0"/>
              <a:t>Educational Benefit…significant discrepancies in </a:t>
            </a:r>
            <a:r>
              <a:rPr lang="en-US" b="1" i="1" smtClean="0">
                <a:solidFill>
                  <a:srgbClr val="3366FF"/>
                </a:solidFill>
              </a:rPr>
              <a:t>rate of improvement (ROI)</a:t>
            </a:r>
            <a:r>
              <a:rPr lang="en-US" smtClean="0"/>
              <a:t> based on frequent progress monitoring data, Instruction must be scientifically based and student’s progress is compared to:</a:t>
            </a:r>
          </a:p>
          <a:p>
            <a:pPr lvl="1" eaLnBrk="1" hangingPunct="1">
              <a:lnSpc>
                <a:spcPct val="90000"/>
              </a:lnSpc>
              <a:spcBef>
                <a:spcPct val="0"/>
              </a:spcBef>
              <a:buFontTx/>
              <a:buChar char="•"/>
            </a:pPr>
            <a:r>
              <a:rPr lang="en-US" smtClean="0"/>
              <a:t>His/her performance during baseline data</a:t>
            </a:r>
          </a:p>
          <a:p>
            <a:pPr lvl="1" eaLnBrk="1" hangingPunct="1">
              <a:lnSpc>
                <a:spcPct val="90000"/>
              </a:lnSpc>
              <a:spcBef>
                <a:spcPct val="0"/>
              </a:spcBef>
              <a:buFontTx/>
              <a:buChar char="•"/>
            </a:pPr>
            <a:r>
              <a:rPr lang="en-US" smtClean="0"/>
              <a:t>Normative rate of progress of peers</a:t>
            </a:r>
          </a:p>
          <a:p>
            <a:pPr lvl="1" eaLnBrk="1" hangingPunct="1">
              <a:lnSpc>
                <a:spcPct val="90000"/>
              </a:lnSpc>
              <a:spcBef>
                <a:spcPct val="0"/>
              </a:spcBef>
              <a:buFontTx/>
              <a:buChar char="•"/>
            </a:pPr>
            <a:r>
              <a:rPr lang="en-US" smtClean="0"/>
              <a:t>Rate of learning required for the student to close gap with typical peers</a:t>
            </a:r>
          </a:p>
          <a:p>
            <a:pPr lvl="1" eaLnBrk="1" hangingPunct="1">
              <a:lnSpc>
                <a:spcPct val="90000"/>
              </a:lnSpc>
              <a:spcBef>
                <a:spcPct val="0"/>
              </a:spcBef>
            </a:pPr>
            <a:endParaRPr lang="en-US" smtClean="0"/>
          </a:p>
          <a:p>
            <a:pPr eaLnBrk="1" hangingPunct="1">
              <a:lnSpc>
                <a:spcPct val="90000"/>
              </a:lnSpc>
              <a:spcBef>
                <a:spcPct val="0"/>
              </a:spcBef>
            </a:pPr>
            <a:r>
              <a:rPr lang="en-US" smtClean="0"/>
              <a:t>Demonstrate need for specially designed instruction to make or maintain meaningful progress </a:t>
            </a:r>
          </a:p>
          <a:p>
            <a:pPr eaLnBrk="1" hangingPunct="1">
              <a:lnSpc>
                <a:spcPct val="90000"/>
              </a:lnSpc>
              <a:spcBef>
                <a:spcPct val="0"/>
              </a:spcBef>
            </a:pPr>
            <a:endParaRPr lang="en-US" smtClean="0"/>
          </a:p>
          <a:p>
            <a:pPr eaLnBrk="1" hangingPunct="1">
              <a:lnSpc>
                <a:spcPct val="90000"/>
              </a:lnSpc>
              <a:spcBef>
                <a:spcPct val="0"/>
              </a:spcBef>
            </a:pPr>
            <a:r>
              <a:rPr lang="en-US" smtClean="0"/>
              <a:t>Must include treatment integrity of </a:t>
            </a:r>
            <a:r>
              <a:rPr lang="en-US" b="1" i="1" smtClean="0">
                <a:solidFill>
                  <a:srgbClr val="3366FF"/>
                </a:solidFill>
              </a:rPr>
              <a:t>scientifically based</a:t>
            </a:r>
            <a:r>
              <a:rPr lang="en-US" smtClean="0"/>
              <a:t> interventions</a:t>
            </a:r>
          </a:p>
          <a:p>
            <a:pPr eaLnBrk="1" hangingPunct="1">
              <a:lnSpc>
                <a:spcPct val="90000"/>
              </a:lnSpc>
              <a:spcBef>
                <a:spcPct val="0"/>
              </a:spcBef>
            </a:pPr>
            <a:r>
              <a:rPr lang="en-US" smtClean="0"/>
              <a:t>Exclusionary Factors:</a:t>
            </a:r>
          </a:p>
          <a:p>
            <a:pPr lvl="1" eaLnBrk="1" hangingPunct="1">
              <a:lnSpc>
                <a:spcPct val="90000"/>
              </a:lnSpc>
              <a:spcBef>
                <a:spcPct val="0"/>
              </a:spcBef>
            </a:pPr>
            <a:r>
              <a:rPr lang="en-US" b="1" smtClean="0">
                <a:solidFill>
                  <a:srgbClr val="3366FF"/>
                </a:solidFill>
              </a:rPr>
              <a:t>Lack of instruction</a:t>
            </a:r>
            <a:r>
              <a:rPr lang="en-US" smtClean="0"/>
              <a:t> in reading or math </a:t>
            </a:r>
          </a:p>
          <a:p>
            <a:pPr lvl="1" eaLnBrk="1" hangingPunct="1">
              <a:lnSpc>
                <a:spcPct val="90000"/>
              </a:lnSpc>
              <a:spcBef>
                <a:spcPct val="0"/>
              </a:spcBef>
            </a:pPr>
            <a:r>
              <a:rPr lang="en-US" smtClean="0"/>
              <a:t>Limited English proficiency</a:t>
            </a:r>
          </a:p>
          <a:p>
            <a:pPr lvl="1" eaLnBrk="1" hangingPunct="1">
              <a:lnSpc>
                <a:spcPct val="90000"/>
              </a:lnSpc>
              <a:spcBef>
                <a:spcPct val="0"/>
              </a:spcBef>
            </a:pPr>
            <a:r>
              <a:rPr lang="en-US" smtClean="0"/>
              <a:t>Sensory impairments or other disabilities as the primary cause of the significant achievement deficit</a:t>
            </a:r>
          </a:p>
          <a:p>
            <a:pPr eaLnBrk="1" hangingPunct="1">
              <a:lnSpc>
                <a:spcPct val="90000"/>
              </a:lnSpc>
              <a:spcBef>
                <a:spcPct val="0"/>
              </a:spcBef>
            </a:pPr>
            <a:endParaRPr lang="en-US" smtClean="0"/>
          </a:p>
          <a:p>
            <a:pPr eaLnBrk="1" hangingPunct="1">
              <a:lnSpc>
                <a:spcPct val="90000"/>
              </a:lnSpc>
              <a:spcBef>
                <a:spcPct val="0"/>
              </a:spcBef>
            </a:pPr>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3CC9592B-DDB2-4884-AC47-F926D220D8CC}" type="slidenum">
              <a:rPr lang="en-US" smtClean="0">
                <a:ea typeface="ＭＳ Ｐゴシック" pitchFamily="-106" charset="-128"/>
              </a:rPr>
              <a:pPr/>
              <a:t>81</a:t>
            </a:fld>
            <a:endParaRPr lang="en-US" smtClean="0">
              <a:ea typeface="ＭＳ Ｐゴシック" pitchFamily="-106" charset="-128"/>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EA52D1C1-C1B6-44F5-BD4C-4E0AFB2FEFAE}" type="slidenum">
              <a:rPr lang="en-US" smtClean="0">
                <a:ea typeface="ＭＳ Ｐゴシック" pitchFamily="-106" charset="-128"/>
              </a:rPr>
              <a:pPr/>
              <a:t>82</a:t>
            </a:fld>
            <a:endParaRPr lang="en-US" smtClean="0">
              <a:ea typeface="ＭＳ Ｐゴシック" pitchFamily="-106" charset="-128"/>
            </a:endParaRPr>
          </a:p>
        </p:txBody>
      </p:sp>
      <p:sp>
        <p:nvSpPr>
          <p:cNvPr id="77827" name="Rectangle 7"/>
          <p:cNvSpPr txBox="1">
            <a:spLocks noGrp="1" noChangeArrowheads="1"/>
          </p:cNvSpPr>
          <p:nvPr/>
        </p:nvSpPr>
        <p:spPr bwMode="auto">
          <a:xfrm>
            <a:off x="3976333" y="8839014"/>
            <a:ext cx="3041968" cy="465296"/>
          </a:xfrm>
          <a:prstGeom prst="rect">
            <a:avLst/>
          </a:prstGeom>
          <a:noFill/>
          <a:ln w="9525">
            <a:noFill/>
            <a:miter lim="800000"/>
            <a:headEnd/>
            <a:tailEnd/>
          </a:ln>
        </p:spPr>
        <p:txBody>
          <a:bodyPr lIns="93287" tIns="46644" rIns="93287" bIns="46644" anchor="b"/>
          <a:lstStyle/>
          <a:p>
            <a:pPr algn="r" defTabSz="466435"/>
            <a:fld id="{6EC91E0D-7F54-4C93-B0CA-B32D916464F8}" type="slidenum">
              <a:rPr lang="en-US" sz="1200">
                <a:latin typeface="Calibri" pitchFamily="34" charset="0"/>
              </a:rPr>
              <a:pPr algn="r" defTabSz="466435"/>
              <a:t>82</a:t>
            </a:fld>
            <a:endParaRPr lang="en-US" sz="1200" dirty="0">
              <a:latin typeface="Calibri" pitchFamily="34" charset="0"/>
            </a:endParaRPr>
          </a:p>
        </p:txBody>
      </p:sp>
      <p:sp>
        <p:nvSpPr>
          <p:cNvPr id="77828" name="Rectangle 2"/>
          <p:cNvSpPr>
            <a:spLocks noGrp="1" noRot="1" noChangeAspect="1" noChangeArrowheads="1" noTextEdit="1"/>
          </p:cNvSpPr>
          <p:nvPr>
            <p:ph type="sldImg"/>
          </p:nvPr>
        </p:nvSpPr>
        <p:spPr>
          <a:ln/>
        </p:spPr>
      </p:sp>
      <p:sp>
        <p:nvSpPr>
          <p:cNvPr id="77829" name="Rectangle 3"/>
          <p:cNvSpPr>
            <a:spLocks noGrp="1" noChangeArrowheads="1"/>
          </p:cNvSpPr>
          <p:nvPr>
            <p:ph type="body" idx="1"/>
          </p:nvPr>
        </p:nvSpPr>
        <p:spPr>
          <a:noFill/>
          <a:ln/>
        </p:spPr>
        <p:txBody>
          <a:bodyPr/>
          <a:lstStyle/>
          <a:p>
            <a:pPr defTabSz="466435"/>
            <a:endParaRPr lang="en-US"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8E2AE43-3940-4264-BAC9-FF49AE433C65}" type="slidenum">
              <a:rPr lang="en-US" smtClean="0"/>
              <a:pPr>
                <a:defRPr/>
              </a:pPr>
              <a:t>85</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47CAAC0B-21EA-4CFF-8225-2377C4D5AF38}" type="slidenum">
              <a:rPr lang="en-US" smtClean="0">
                <a:ea typeface="ＭＳ Ｐゴシック" pitchFamily="-106" charset="-128"/>
              </a:rPr>
              <a:pPr/>
              <a:t>88</a:t>
            </a:fld>
            <a:endParaRPr lang="en-US" smtClean="0">
              <a:ea typeface="ＭＳ Ｐゴシック" pitchFamily="-106" charset="-128"/>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p:txBody>
          <a:bodyPr/>
          <a:lstStyle/>
          <a:p>
            <a:pPr>
              <a:defRPr/>
            </a:pPr>
            <a:fld id="{5C1DDE90-BD98-4FDD-AE70-15A0E5700CD5}" type="slidenum">
              <a:rPr lang="en-US" smtClean="0">
                <a:ea typeface="ＭＳ Ｐゴシック" pitchFamily="-106" charset="-128"/>
              </a:rPr>
              <a:pPr>
                <a:defRPr/>
              </a:pPr>
              <a:t>89</a:t>
            </a:fld>
            <a:endParaRPr lang="en-US" smtClean="0">
              <a:ea typeface="ＭＳ Ｐゴシック" pitchFamily="-106" charset="-128"/>
            </a:endParaRPr>
          </a:p>
        </p:txBody>
      </p:sp>
      <p:sp>
        <p:nvSpPr>
          <p:cNvPr id="706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60" name="Rectangle 3"/>
          <p:cNvSpPr>
            <a:spLocks noGrp="1" noChangeArrowheads="1"/>
          </p:cNvSpPr>
          <p:nvPr>
            <p:ph type="body" idx="1"/>
          </p:nvPr>
        </p:nvSpPr>
        <p:spPr bwMode="auto">
          <a:xfrm>
            <a:off x="701993" y="4420314"/>
            <a:ext cx="5615940" cy="4652963"/>
          </a:xfrm>
          <a:noFill/>
        </p:spPr>
        <p:txBody>
          <a:bodyPr wrap="square" numCol="1" anchor="t" anchorCtr="0" compatLnSpc="1">
            <a:prstTxWarp prst="textNoShape">
              <a:avLst/>
            </a:prstTxWarp>
          </a:bodyPr>
          <a:lstStyle/>
          <a:p>
            <a:pPr eaLnBrk="1" hangingPunct="1"/>
            <a:endParaRPr lang="en-US" sz="1000"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D5FBEC-A3DA-45C4-A307-6C9E15D5F9DB}" type="slidenum">
              <a:rPr lang="en-US"/>
              <a:pPr/>
              <a:t>9</a:t>
            </a:fld>
            <a:endParaRPr 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xfrm>
            <a:off x="935990" y="4420315"/>
            <a:ext cx="5147945" cy="4187666"/>
          </a:xfrm>
        </p:spPr>
        <p:txBody>
          <a:bodyPr/>
          <a:lstStyle/>
          <a:p>
            <a:pPr marL="233218" indent="-233218"/>
            <a:r>
              <a:rPr lang="en-US" dirty="0"/>
              <a:t>The foundation of </a:t>
            </a:r>
            <a:r>
              <a:rPr lang="en-US" dirty="0" err="1"/>
              <a:t>RtI</a:t>
            </a:r>
            <a:r>
              <a:rPr lang="en-US" dirty="0"/>
              <a:t> practices consists of a set of beliefs, values and practices that work together to improve teaching and learning for all students. These include the components listed on this slide and the next one. </a:t>
            </a:r>
          </a:p>
          <a:p>
            <a:pPr marL="233218" indent="-233218"/>
            <a:r>
              <a:rPr lang="en-US" dirty="0"/>
              <a:t>The two points that may need further explanation are:</a:t>
            </a:r>
          </a:p>
          <a:p>
            <a:pPr marL="233218" indent="-233218"/>
            <a:endParaRPr lang="en-US" dirty="0"/>
          </a:p>
          <a:p>
            <a:pPr marL="233218" indent="-233218"/>
            <a:r>
              <a:rPr lang="en-US" dirty="0"/>
              <a:t>(1) Use a problem solving methodology. This means data-based </a:t>
            </a:r>
            <a:r>
              <a:rPr lang="en-US" dirty="0" err="1"/>
              <a:t>decisionmaking</a:t>
            </a:r>
            <a:r>
              <a:rPr lang="en-US" dirty="0"/>
              <a:t> around four questions (What is the problem? Why is it happening? What should we do about it?  Did what we try work?)</a:t>
            </a:r>
          </a:p>
          <a:p>
            <a:pPr marL="233218" indent="-233218"/>
            <a:endParaRPr lang="en-US" dirty="0"/>
          </a:p>
          <a:p>
            <a:pPr marL="233218" indent="-233218"/>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80CF605B-7737-48A0-AF75-76EBB6CAB11B}" type="slidenum">
              <a:rPr lang="en-US" smtClean="0">
                <a:ea typeface="ＭＳ Ｐゴシック" pitchFamily="-106" charset="-128"/>
              </a:rPr>
              <a:pPr/>
              <a:t>90</a:t>
            </a:fld>
            <a:endParaRPr lang="en-US" smtClean="0">
              <a:ea typeface="ＭＳ Ｐゴシック" pitchFamily="-106" charset="-128"/>
            </a:endParaRPr>
          </a:p>
        </p:txBody>
      </p:sp>
      <p:sp>
        <p:nvSpPr>
          <p:cNvPr id="89091" name="Slide Image Placeholder 1"/>
          <p:cNvSpPr>
            <a:spLocks noGrp="1" noRot="1" noChangeAspect="1" noTextEdit="1"/>
          </p:cNvSpPr>
          <p:nvPr>
            <p:ph type="sldImg"/>
          </p:nvPr>
        </p:nvSpPr>
        <p:spPr>
          <a:ln/>
        </p:spPr>
      </p:sp>
      <p:sp>
        <p:nvSpPr>
          <p:cNvPr id="89092" name="Notes Placeholder 2"/>
          <p:cNvSpPr>
            <a:spLocks noGrp="1"/>
          </p:cNvSpPr>
          <p:nvPr>
            <p:ph type="body" idx="1"/>
          </p:nvPr>
        </p:nvSpPr>
        <p:spPr>
          <a:noFill/>
          <a:ln/>
        </p:spPr>
        <p:txBody>
          <a:bodyPr/>
          <a:lstStyle/>
          <a:p>
            <a:pPr eaLnBrk="1" hangingPunct="1"/>
            <a:r>
              <a:rPr lang="en-US" dirty="0" smtClean="0"/>
              <a:t>If it is determined that there has not been a sufficient provision of standards-aligned curriculum and instruction as well as supplemental interventions of sufficient intensity, these programmatic features should be put in place for the student to determine whether they will result in improved academic performance.</a:t>
            </a:r>
          </a:p>
          <a:p>
            <a:pPr eaLnBrk="1" hangingPunct="1"/>
            <a:endParaRPr lang="en-US" dirty="0" smtClean="0"/>
          </a:p>
        </p:txBody>
      </p:sp>
      <p:sp>
        <p:nvSpPr>
          <p:cNvPr id="89093" name="Slide Number Placeholder 3"/>
          <p:cNvSpPr txBox="1">
            <a:spLocks noGrp="1"/>
          </p:cNvSpPr>
          <p:nvPr/>
        </p:nvSpPr>
        <p:spPr bwMode="auto">
          <a:xfrm>
            <a:off x="3976333" y="8839014"/>
            <a:ext cx="3041968" cy="465296"/>
          </a:xfrm>
          <a:prstGeom prst="rect">
            <a:avLst/>
          </a:prstGeom>
          <a:noFill/>
          <a:ln w="9525">
            <a:noFill/>
            <a:miter lim="800000"/>
            <a:headEnd/>
            <a:tailEnd/>
          </a:ln>
        </p:spPr>
        <p:txBody>
          <a:bodyPr lIns="93287" tIns="46644" rIns="93287" bIns="46644" anchor="b"/>
          <a:lstStyle/>
          <a:p>
            <a:pPr algn="r"/>
            <a:fld id="{9F295E08-3313-4854-B861-149AACAC751A}" type="slidenum">
              <a:rPr lang="en-US" sz="1200">
                <a:latin typeface="Calibri" pitchFamily="34" charset="0"/>
              </a:rPr>
              <a:pPr algn="r"/>
              <a:t>90</a:t>
            </a:fld>
            <a:endParaRPr lang="en-US" sz="1200" dirty="0">
              <a:latin typeface="Calibri"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bwMode="auto">
          <a:noFill/>
          <a:ln>
            <a:miter lim="800000"/>
            <a:headEnd/>
            <a:tailEnd/>
          </a:ln>
        </p:spPr>
        <p:txBody>
          <a:bodyPr/>
          <a:lstStyle/>
          <a:p>
            <a:fld id="{EB74D448-A1F3-4EF3-82CC-DB26F794F572}" type="slidenum">
              <a:rPr lang="en-US">
                <a:latin typeface="Arial" charset="0"/>
              </a:rPr>
              <a:pPr/>
              <a:t>92</a:t>
            </a:fld>
            <a:endParaRPr lang="en-US">
              <a:latin typeface="Arial" charset="0"/>
            </a:endParaRPr>
          </a:p>
        </p:txBody>
      </p:sp>
      <p:sp>
        <p:nvSpPr>
          <p:cNvPr id="64515" name="Rectangle 2"/>
          <p:cNvSpPr>
            <a:spLocks noGrp="1" noRot="1" noChangeAspect="1" noChangeArrowheads="1" noTextEdit="1"/>
          </p:cNvSpPr>
          <p:nvPr>
            <p:ph type="sldImg"/>
          </p:nvPr>
        </p:nvSpPr>
        <p:spPr bwMode="auto">
          <a:xfrm>
            <a:off x="1184275" y="698500"/>
            <a:ext cx="4652963" cy="3489325"/>
          </a:xfrm>
          <a:solidFill>
            <a:srgbClr val="FFFFFF"/>
          </a:solidFill>
          <a:ln>
            <a:solidFill>
              <a:srgbClr val="000000"/>
            </a:solidFill>
            <a:miter lim="800000"/>
            <a:headEnd/>
            <a:tailEnd/>
          </a:ln>
        </p:spPr>
      </p:sp>
      <p:sp>
        <p:nvSpPr>
          <p:cNvPr id="64516" name="Rectangle 3"/>
          <p:cNvSpPr>
            <a:spLocks noGrp="1" noChangeArrowheads="1"/>
          </p:cNvSpPr>
          <p:nvPr>
            <p:ph type="body" idx="1"/>
          </p:nvPr>
        </p:nvSpPr>
        <p:spPr bwMode="auto">
          <a:solidFill>
            <a:srgbClr val="FFFFFF"/>
          </a:solidFill>
          <a:ln>
            <a:solidFill>
              <a:srgbClr val="000000"/>
            </a:solidFill>
            <a:miter lim="800000"/>
            <a:headEnd/>
            <a:tailEnd/>
          </a:ln>
        </p:spPr>
        <p:txBody>
          <a:bodyPr lIns="93588" tIns="46794" rIns="93588" bIns="46794"/>
          <a:lstStyle/>
          <a:p>
            <a:pPr>
              <a:spcBef>
                <a:spcPct val="0"/>
              </a:spcBef>
            </a:pPr>
            <a:r>
              <a:rPr lang="en-US" smtClean="0">
                <a:latin typeface="Arial" charset="0"/>
              </a:rPr>
              <a:t>Can use the IPF to document all three aspects of a comprehensive intervention.  Come up with a couple examples of that (when we come back from break).  Emphasize how the plan is derived from the validated hypothesis.</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87F0FCD8-C7D3-46A6-ADF4-E9ADCAD88EA8}" type="slidenum">
              <a:rPr lang="en-US" smtClean="0"/>
              <a:pPr>
                <a:defRPr/>
              </a:pPr>
              <a:t>99</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8938E3CB-D2FC-4430-9CFE-9CCC6B2F7052}" type="slidenum">
              <a:rPr lang="en-US" smtClean="0"/>
              <a:pPr>
                <a:defRPr/>
              </a:pPr>
              <a:t>100</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536324C7-7F4F-47A7-AEAF-A0548D47D027}" type="slidenum">
              <a:rPr lang="en-US" smtClean="0">
                <a:ea typeface="ＭＳ Ｐゴシック" pitchFamily="-106" charset="-128"/>
              </a:rPr>
              <a:pPr/>
              <a:t>102</a:t>
            </a:fld>
            <a:endParaRPr lang="en-US" smtClean="0">
              <a:ea typeface="ＭＳ Ｐゴシック" pitchFamily="-106" charset="-128"/>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CDD044B7-FFA5-4649-8895-D5CE601C84AA}" type="slidenum">
              <a:rPr lang="en-US"/>
              <a:pPr/>
              <a:t>11</a:t>
            </a:fld>
            <a:endParaRPr 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lIns="93272" tIns="46637" rIns="93272" bIns="46637"/>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59EF59-3D09-4CF6-B556-C44B0FAB85F0}" type="slidenum">
              <a:rPr lang="en-US"/>
              <a:pPr/>
              <a:t>12</a:t>
            </a:fld>
            <a:endParaRPr lang="en-US"/>
          </a:p>
        </p:txBody>
      </p:sp>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a:xfrm>
            <a:off x="702628" y="4420950"/>
            <a:ext cx="5614669" cy="4187349"/>
          </a:xfrm>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3C5BE6-F986-48C8-9F7C-1E23205E0050}" type="slidenum">
              <a:rPr lang="en-US"/>
              <a:pPr/>
              <a:t>15</a:t>
            </a:fld>
            <a:endParaRPr lang="en-US"/>
          </a:p>
        </p:txBody>
      </p:sp>
      <p:sp>
        <p:nvSpPr>
          <p:cNvPr id="918530" name="Rectangle 2"/>
          <p:cNvSpPr>
            <a:spLocks noGrp="1" noRot="1" noChangeAspect="1" noChangeArrowheads="1" noTextEdit="1"/>
          </p:cNvSpPr>
          <p:nvPr>
            <p:ph type="sldImg"/>
          </p:nvPr>
        </p:nvSpPr>
        <p:spPr>
          <a:xfrm>
            <a:off x="1181100" y="698500"/>
            <a:ext cx="4652963" cy="3489325"/>
          </a:xfrm>
          <a:ln/>
        </p:spPr>
      </p:sp>
      <p:sp>
        <p:nvSpPr>
          <p:cNvPr id="918531" name="Rectangle 3"/>
          <p:cNvSpPr>
            <a:spLocks noGrp="1" noChangeArrowheads="1"/>
          </p:cNvSpPr>
          <p:nvPr>
            <p:ph type="body" idx="1"/>
          </p:nvPr>
        </p:nvSpPr>
        <p:spPr>
          <a:xfrm>
            <a:off x="935990" y="4420950"/>
            <a:ext cx="5147945" cy="4187349"/>
          </a:xfrm>
        </p:spPr>
        <p:txBody>
          <a:bodyPr lIns="92141" tIns="46070" rIns="92141" bIns="46070"/>
          <a:lstStyle/>
          <a:p>
            <a:r>
              <a:rPr lang="en-US" b="1" dirty="0"/>
              <a:t>Iowa’s Instructional Decision Making Model begins with Core instruction that uses the guaranteed and viable curriculum that the district has adopted for use with all students.</a:t>
            </a:r>
          </a:p>
          <a:p>
            <a:pPr lvl="1">
              <a:buFontTx/>
              <a:buChar char="•"/>
            </a:pPr>
            <a:r>
              <a:rPr lang="en-US" b="1" dirty="0"/>
              <a:t>Guaranteed means that all teachers are teaching from the adopted curriculum in the way the curriculum was intended to be taught.</a:t>
            </a:r>
          </a:p>
          <a:p>
            <a:pPr lvl="1">
              <a:buFontTx/>
              <a:buChar char="•"/>
            </a:pPr>
            <a:r>
              <a:rPr lang="en-US" b="1" dirty="0"/>
              <a:t>Viable means that the curriculum has been empirically proven to improve student learning and that it incorporates scientifically research based learning strategies.</a:t>
            </a:r>
          </a:p>
          <a:p>
            <a:pPr>
              <a:buFontTx/>
              <a:buChar char="•"/>
            </a:pPr>
            <a:r>
              <a:rPr lang="en-US" b="1" dirty="0"/>
              <a:t>Instructional decisions are based on an analysis of data.</a:t>
            </a:r>
          </a:p>
          <a:p>
            <a:pPr>
              <a:buFontTx/>
              <a:buChar char="•"/>
            </a:pPr>
            <a:r>
              <a:rPr lang="en-US" b="1" dirty="0"/>
              <a:t> Core instruction is all that is necessary for most students, most of the time - but there are some students who need more repetition, more frequent feedback, more intensive support, or a different approach or enhancement to reach their full potential.</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4CAB2C-88F5-4A17-9B63-B9426D0003C2}" type="slidenum">
              <a:rPr lang="en-US"/>
              <a:pPr/>
              <a:t>16</a:t>
            </a:fld>
            <a:endParaRPr lang="en-US"/>
          </a:p>
        </p:txBody>
      </p:sp>
      <p:sp>
        <p:nvSpPr>
          <p:cNvPr id="67586" name="Rectangle 2"/>
          <p:cNvSpPr>
            <a:spLocks noGrp="1" noRot="1" noChangeAspect="1" noChangeArrowheads="1" noTextEdit="1"/>
          </p:cNvSpPr>
          <p:nvPr>
            <p:ph type="sldImg"/>
          </p:nvPr>
        </p:nvSpPr>
        <p:spPr>
          <a:xfrm>
            <a:off x="1185863" y="698500"/>
            <a:ext cx="4651375" cy="3489325"/>
          </a:xfrm>
          <a:ln/>
        </p:spPr>
      </p:sp>
      <p:sp>
        <p:nvSpPr>
          <p:cNvPr id="67587" name="Rectangle 3"/>
          <p:cNvSpPr>
            <a:spLocks noGrp="1" noChangeArrowheads="1"/>
          </p:cNvSpPr>
          <p:nvPr>
            <p:ph type="body" idx="1"/>
          </p:nvPr>
        </p:nvSpPr>
        <p:spPr/>
        <p:txBody>
          <a:bodyPr lIns="88235" tIns="44119" rIns="88235" bIns="44119"/>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87F0FCD8-C7D3-46A6-ADF4-E9ADCAD88EA8}" type="slidenum">
              <a:rPr lang="en-US" smtClean="0"/>
              <a:pPr>
                <a:defRPr/>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B7137AE-0D08-4CFF-BBB3-88B54D26362C}" type="datetimeFigureOut">
              <a:rPr lang="en-US" smtClean="0"/>
              <a:pPr/>
              <a:t>1/23/2012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C3F66A97-428F-4DD6-9FBF-56A07DEA23A4}"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7137AE-0D08-4CFF-BBB3-88B54D26362C}"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F66A97-428F-4DD6-9FBF-56A07DEA23A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7137AE-0D08-4CFF-BBB3-88B54D26362C}"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F66A97-428F-4DD6-9FBF-56A07DEA23A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1430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1169988" y="1946275"/>
            <a:ext cx="3810000" cy="4114800"/>
          </a:xfrm>
        </p:spPr>
        <p:txBody>
          <a:bodyPr/>
          <a:lstStyle/>
          <a:p>
            <a:endParaRPr lang="en-US"/>
          </a:p>
        </p:txBody>
      </p:sp>
      <p:sp>
        <p:nvSpPr>
          <p:cNvPr id="4" name="Text Placeholder 3"/>
          <p:cNvSpPr>
            <a:spLocks noGrp="1"/>
          </p:cNvSpPr>
          <p:nvPr>
            <p:ph type="body" sz="half" idx="2"/>
          </p:nvPr>
        </p:nvSpPr>
        <p:spPr>
          <a:xfrm>
            <a:off x="5132388" y="1946275"/>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430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3352800" cy="457200"/>
          </a:xfrm>
        </p:spPr>
        <p:txBody>
          <a:bodyPr/>
          <a:lstStyle>
            <a:lvl1pPr>
              <a:defRPr/>
            </a:lvl1pPr>
          </a:lstStyle>
          <a:p>
            <a:r>
              <a:rPr lang="en-US"/>
              <a:t>Iowa Department of Education</a:t>
            </a:r>
          </a:p>
        </p:txBody>
      </p:sp>
      <p:sp>
        <p:nvSpPr>
          <p:cNvPr id="7" name="Slide Number Placeholder 6"/>
          <p:cNvSpPr>
            <a:spLocks noGrp="1"/>
          </p:cNvSpPr>
          <p:nvPr>
            <p:ph type="sldNum" sz="quarter" idx="12"/>
          </p:nvPr>
        </p:nvSpPr>
        <p:spPr>
          <a:xfrm>
            <a:off x="7010400" y="6248400"/>
            <a:ext cx="1905000" cy="457200"/>
          </a:xfrm>
        </p:spPr>
        <p:txBody>
          <a:bodyPr/>
          <a:lstStyle>
            <a:lvl1pPr>
              <a:defRPr/>
            </a:lvl1pPr>
          </a:lstStyle>
          <a:p>
            <a:fld id="{AB028430-FE27-4E67-BB94-F9AD0FB04D0F}"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rtlCol="0">
            <a:normAutofit/>
          </a:bodyPr>
          <a:lstStyle/>
          <a:p>
            <a:pPr lvl="0"/>
            <a:endParaRPr lang="en-US" noProof="0" smtClean="0"/>
          </a:p>
        </p:txBody>
      </p:sp>
      <p:sp>
        <p:nvSpPr>
          <p:cNvPr id="4" name="Rectangle 4"/>
          <p:cNvSpPr>
            <a:spLocks noGrp="1" noChangeArrowheads="1"/>
          </p:cNvSpPr>
          <p:nvPr>
            <p:ph type="dt" sz="half" idx="10"/>
          </p:nvPr>
        </p:nvSpPr>
        <p:spPr/>
        <p:txBody>
          <a:bodyPr/>
          <a:lstStyle>
            <a:lvl1pPr>
              <a:defRPr/>
            </a:lvl1pPr>
          </a:lstStyle>
          <a:p>
            <a:endParaRPr lang="en-US"/>
          </a:p>
        </p:txBody>
      </p:sp>
      <p:sp>
        <p:nvSpPr>
          <p:cNvPr id="5" name="Rectangle 5"/>
          <p:cNvSpPr>
            <a:spLocks noGrp="1" noChangeArrowheads="1"/>
          </p:cNvSpPr>
          <p:nvPr>
            <p:ph type="ftr" sz="quarter" idx="11"/>
          </p:nvPr>
        </p:nvSpPr>
        <p:spPr/>
        <p:txBody>
          <a:bodyPr/>
          <a:lstStyle>
            <a:lvl1pPr>
              <a:defRPr/>
            </a:lvl1pPr>
          </a:lstStyle>
          <a:p>
            <a:endParaRPr lang="en-US"/>
          </a:p>
        </p:txBody>
      </p:sp>
      <p:sp>
        <p:nvSpPr>
          <p:cNvPr id="6" name="Rectangle 6"/>
          <p:cNvSpPr>
            <a:spLocks noGrp="1" noChangeArrowheads="1"/>
          </p:cNvSpPr>
          <p:nvPr>
            <p:ph type="sldNum" sz="quarter" idx="12"/>
          </p:nvPr>
        </p:nvSpPr>
        <p:spPr/>
        <p:txBody>
          <a:bodyPr/>
          <a:lstStyle>
            <a:lvl1pPr>
              <a:defRPr/>
            </a:lvl1pPr>
          </a:lstStyle>
          <a:p>
            <a:fld id="{85635C8D-A8F7-4BBF-8537-917FFA44BB11}"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AndTx">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1430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1169988" y="1946275"/>
            <a:ext cx="3810000" cy="4114800"/>
          </a:xfrm>
        </p:spPr>
        <p:txBody>
          <a:bodyPr/>
          <a:lstStyle/>
          <a:p>
            <a:endParaRPr lang="en-US"/>
          </a:p>
        </p:txBody>
      </p:sp>
      <p:sp>
        <p:nvSpPr>
          <p:cNvPr id="4" name="Text Placeholder 3"/>
          <p:cNvSpPr>
            <a:spLocks noGrp="1"/>
          </p:cNvSpPr>
          <p:nvPr>
            <p:ph type="body" sz="half" idx="2"/>
          </p:nvPr>
        </p:nvSpPr>
        <p:spPr>
          <a:xfrm>
            <a:off x="5132388" y="1946275"/>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430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3352800" cy="457200"/>
          </a:xfrm>
        </p:spPr>
        <p:txBody>
          <a:bodyPr/>
          <a:lstStyle>
            <a:lvl1pPr>
              <a:defRPr/>
            </a:lvl1pPr>
          </a:lstStyle>
          <a:p>
            <a:r>
              <a:rPr lang="en-US"/>
              <a:t>Iowa Department of Education</a:t>
            </a:r>
          </a:p>
        </p:txBody>
      </p:sp>
      <p:sp>
        <p:nvSpPr>
          <p:cNvPr id="7" name="Slide Number Placeholder 6"/>
          <p:cNvSpPr>
            <a:spLocks noGrp="1"/>
          </p:cNvSpPr>
          <p:nvPr>
            <p:ph type="sldNum" sz="quarter" idx="12"/>
          </p:nvPr>
        </p:nvSpPr>
        <p:spPr>
          <a:xfrm>
            <a:off x="7010400" y="6248400"/>
            <a:ext cx="1905000" cy="457200"/>
          </a:xfrm>
        </p:spPr>
        <p:txBody>
          <a:bodyPr/>
          <a:lstStyle>
            <a:lvl1pPr>
              <a:defRPr/>
            </a:lvl1pPr>
          </a:lstStyle>
          <a:p>
            <a:fld id="{7740F17E-F796-46B1-9318-178CAC769915}"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150938" y="214313"/>
            <a:ext cx="7804150" cy="591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1162050" y="6243638"/>
            <a:ext cx="1905000" cy="457200"/>
          </a:xfrm>
        </p:spPr>
        <p:txBody>
          <a:bodyPr/>
          <a:lstStyle>
            <a:lvl1pPr>
              <a:defRPr/>
            </a:lvl1pPr>
          </a:lstStyle>
          <a:p>
            <a:endParaRPr lang="en-US"/>
          </a:p>
        </p:txBody>
      </p:sp>
      <p:sp>
        <p:nvSpPr>
          <p:cNvPr id="4" name="Footer Placeholder 3"/>
          <p:cNvSpPr>
            <a:spLocks noGrp="1"/>
          </p:cNvSpPr>
          <p:nvPr>
            <p:ph type="ftr" sz="quarter" idx="11"/>
          </p:nvPr>
        </p:nvSpPr>
        <p:spPr>
          <a:xfrm>
            <a:off x="3657600" y="6243638"/>
            <a:ext cx="2895600" cy="457200"/>
          </a:xfrm>
        </p:spPr>
        <p:txBody>
          <a:bodyPr/>
          <a:lstStyle>
            <a:lvl1pPr>
              <a:defRPr/>
            </a:lvl1pPr>
          </a:lstStyle>
          <a:p>
            <a:endParaRPr lang="en-US"/>
          </a:p>
        </p:txBody>
      </p:sp>
      <p:sp>
        <p:nvSpPr>
          <p:cNvPr id="5" name="Slide Number Placeholder 4"/>
          <p:cNvSpPr>
            <a:spLocks noGrp="1"/>
          </p:cNvSpPr>
          <p:nvPr>
            <p:ph type="sldNum" sz="quarter" idx="12"/>
          </p:nvPr>
        </p:nvSpPr>
        <p:spPr>
          <a:xfrm>
            <a:off x="7042150" y="6243638"/>
            <a:ext cx="1905000" cy="457200"/>
          </a:xfrm>
        </p:spPr>
        <p:txBody>
          <a:bodyPr/>
          <a:lstStyle>
            <a:lvl1pPr>
              <a:defRPr/>
            </a:lvl1pPr>
          </a:lstStyle>
          <a:p>
            <a:fld id="{729D9D5A-6029-4FF9-A741-7A0658F67A4B}"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95400" y="5334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954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257800" y="1905000"/>
            <a:ext cx="3810000" cy="4114800"/>
          </a:xfrm>
        </p:spPr>
        <p:txBody>
          <a:bodyPr/>
          <a:lstStyle/>
          <a:p>
            <a:pPr lvl="0"/>
            <a:endParaRPr lang="en-US" noProof="0" smtClean="0"/>
          </a:p>
        </p:txBody>
      </p:sp>
      <p:sp>
        <p:nvSpPr>
          <p:cNvPr id="5" name="Rectangle 15"/>
          <p:cNvSpPr>
            <a:spLocks noGrp="1" noChangeArrowheads="1"/>
          </p:cNvSpPr>
          <p:nvPr>
            <p:ph type="dt" sz="half" idx="10"/>
          </p:nvPr>
        </p:nvSpPr>
        <p:spPr>
          <a:ln/>
        </p:spPr>
        <p:txBody>
          <a:bodyPr/>
          <a:lstStyle>
            <a:lvl1pPr>
              <a:defRPr/>
            </a:lvl1pPr>
          </a:lstStyle>
          <a:p>
            <a:pPr>
              <a:defRPr/>
            </a:pPr>
            <a:endParaRPr lang="en-US"/>
          </a:p>
        </p:txBody>
      </p:sp>
      <p:sp>
        <p:nvSpPr>
          <p:cNvPr id="6" name="Rectangle 16"/>
          <p:cNvSpPr>
            <a:spLocks noGrp="1" noChangeArrowheads="1"/>
          </p:cNvSpPr>
          <p:nvPr>
            <p:ph type="ftr" sz="quarter" idx="11"/>
          </p:nvPr>
        </p:nvSpPr>
        <p:spPr>
          <a:ln/>
        </p:spPr>
        <p:txBody>
          <a:bodyPr/>
          <a:lstStyle>
            <a:lvl1pPr>
              <a:defRPr/>
            </a:lvl1pPr>
          </a:lstStyle>
          <a:p>
            <a:pPr>
              <a:defRPr/>
            </a:pPr>
            <a:endParaRPr lang="en-US"/>
          </a:p>
        </p:txBody>
      </p:sp>
      <p:sp>
        <p:nvSpPr>
          <p:cNvPr id="7" name="Rectangle 17"/>
          <p:cNvSpPr>
            <a:spLocks noGrp="1" noChangeArrowheads="1"/>
          </p:cNvSpPr>
          <p:nvPr>
            <p:ph type="sldNum" sz="quarter" idx="12"/>
          </p:nvPr>
        </p:nvSpPr>
        <p:spPr>
          <a:ln/>
        </p:spPr>
        <p:txBody>
          <a:bodyPr/>
          <a:lstStyle>
            <a:lvl1pPr>
              <a:defRPr/>
            </a:lvl1pPr>
          </a:lstStyle>
          <a:p>
            <a:pPr>
              <a:defRPr/>
            </a:pPr>
            <a:fld id="{A8B5120C-F54A-428C-8953-045151D5C52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B7137AE-0D08-4CFF-BBB3-88B54D26362C}"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F66A97-428F-4DD6-9FBF-56A07DEA23A4}"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B7137AE-0D08-4CFF-BBB3-88B54D26362C}" type="datetimeFigureOut">
              <a:rPr lang="en-US" smtClean="0"/>
              <a:pPr/>
              <a:t>1/23/2012</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C3F66A97-428F-4DD6-9FBF-56A07DEA23A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B7137AE-0D08-4CFF-BBB3-88B54D26362C}" type="datetimeFigureOut">
              <a:rPr lang="en-US" smtClean="0"/>
              <a:pPr/>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F66A97-428F-4DD6-9FBF-56A07DEA23A4}"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B7137AE-0D08-4CFF-BBB3-88B54D26362C}" type="datetimeFigureOut">
              <a:rPr lang="en-US" smtClean="0"/>
              <a:pPr/>
              <a:t>1/23/2012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F66A97-428F-4DD6-9FBF-56A07DEA23A4}"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B7137AE-0D08-4CFF-BBB3-88B54D26362C}" type="datetimeFigureOut">
              <a:rPr lang="en-US" smtClean="0"/>
              <a:pPr/>
              <a:t>1/23/2012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F66A97-428F-4DD6-9FBF-56A07DEA23A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7137AE-0D08-4CFF-BBB3-88B54D26362C}" type="datetimeFigureOut">
              <a:rPr lang="en-US" smtClean="0"/>
              <a:pPr/>
              <a:t>1/23/2012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F66A97-428F-4DD6-9FBF-56A07DEA23A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B7137AE-0D08-4CFF-BBB3-88B54D26362C}" type="datetimeFigureOut">
              <a:rPr lang="en-US" smtClean="0"/>
              <a:pPr/>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F66A97-428F-4DD6-9FBF-56A07DEA23A4}"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B7137AE-0D08-4CFF-BBB3-88B54D26362C}" type="datetimeFigureOut">
              <a:rPr lang="en-US" smtClean="0"/>
              <a:pPr/>
              <a:t>1/23/2012</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C3F66A97-428F-4DD6-9FBF-56A07DEA23A4}"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9B7137AE-0D08-4CFF-BBB3-88B54D26362C}" type="datetimeFigureOut">
              <a:rPr lang="en-US" smtClean="0"/>
              <a:pPr/>
              <a:t>1/23/2012</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C3F66A97-428F-4DD6-9FBF-56A07DEA23A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0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10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Microsoft_Office_Word_97_-_2003_Document1.doc"/></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package" Target="../embeddings/Microsoft_Office_PowerPoint_Presentation1.pptx"/><Relationship Id="rId2" Type="http://schemas.openxmlformats.org/officeDocument/2006/relationships/slideLayout" Target="../slideLayouts/slideLayout13.xml"/><Relationship Id="rId1" Type="http://schemas.openxmlformats.org/officeDocument/2006/relationships/vmlDrawing" Target="../drawings/vmlDrawing3.vml"/></Relationships>
</file>

<file path=ppt/slides/_rels/slide38.xml.rels><?xml version="1.0" encoding="UTF-8" standalone="yes"?>
<Relationships xmlns="http://schemas.openxmlformats.org/package/2006/relationships"><Relationship Id="rId3" Type="http://schemas.openxmlformats.org/officeDocument/2006/relationships/package" Target="../embeddings/Microsoft_Office_PowerPoint_Presentation2.pptx"/><Relationship Id="rId2" Type="http://schemas.openxmlformats.org/officeDocument/2006/relationships/slideLayout" Target="../slideLayouts/slideLayout13.xml"/><Relationship Id="rId1" Type="http://schemas.openxmlformats.org/officeDocument/2006/relationships/vmlDrawing" Target="../drawings/vmlDrawing4.v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4.xml"/><Relationship Id="rId1" Type="http://schemas.openxmlformats.org/officeDocument/2006/relationships/vmlDrawing" Target="../drawings/vmlDrawing5.v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oleObject" Target="../embeddings/Microsoft_Office_Excel_97-2003_Worksheet2.xls"/></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oleObject" Target="../embeddings/Microsoft_Office_Excel_97-2003_Worksheet3.xls"/></Relationships>
</file>

<file path=ppt/slides/_rels/slide64.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xml"/><Relationship Id="rId1" Type="http://schemas.openxmlformats.org/officeDocument/2006/relationships/vmlDrawing" Target="../drawings/vmlDrawing9.v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7.xml"/><Relationship Id="rId1" Type="http://schemas.openxmlformats.org/officeDocument/2006/relationships/slideLayout" Target="../slideLayouts/slideLayout3.xml"/><Relationship Id="rId5" Type="http://schemas.openxmlformats.org/officeDocument/2006/relationships/image" Target="../media/image28.jpeg"/><Relationship Id="rId4" Type="http://schemas.openxmlformats.org/officeDocument/2006/relationships/image" Target="../media/image27.jpe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10" Type="http://schemas.openxmlformats.org/officeDocument/2006/relationships/image" Target="../media/image32.jpeg"/><Relationship Id="rId4" Type="http://schemas.openxmlformats.org/officeDocument/2006/relationships/diagramLayout" Target="../diagrams/layout3.xml"/><Relationship Id="rId9" Type="http://schemas.openxmlformats.org/officeDocument/2006/relationships/image" Target="../media/image3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25882" t="6918" r="4785" b="15255"/>
          <a:stretch>
            <a:fillRect/>
          </a:stretch>
        </p:blipFill>
        <p:spPr bwMode="auto">
          <a:xfrm>
            <a:off x="0" y="0"/>
            <a:ext cx="9144000" cy="6858000"/>
          </a:xfrm>
          <a:prstGeom prst="rect">
            <a:avLst/>
          </a:prstGeom>
          <a:noFill/>
          <a:ln w="9525">
            <a:noFill/>
            <a:miter lim="800000"/>
            <a:headEnd/>
            <a:tailEnd/>
          </a:ln>
          <a:effectLst/>
        </p:spPr>
      </p:pic>
      <p:sp>
        <p:nvSpPr>
          <p:cNvPr id="6" name="Subtitle 5"/>
          <p:cNvSpPr>
            <a:spLocks noGrp="1"/>
          </p:cNvSpPr>
          <p:nvPr>
            <p:ph type="subTitle" idx="1"/>
          </p:nvPr>
        </p:nvSpPr>
        <p:spPr>
          <a:xfrm>
            <a:off x="3505200" y="2819400"/>
            <a:ext cx="4953000" cy="1371600"/>
          </a:xfrm>
        </p:spPr>
        <p:txBody>
          <a:bodyPr>
            <a:normAutofit fontScale="77500" lnSpcReduction="20000"/>
          </a:bodyPr>
          <a:lstStyle/>
          <a:p>
            <a:endParaRPr lang="en-US" sz="2600" dirty="0" smtClean="0">
              <a:solidFill>
                <a:schemeClr val="bg1"/>
              </a:solidFill>
              <a:effectLst>
                <a:outerShdw blurRad="38100" dist="38100" dir="2700000" algn="tl">
                  <a:srgbClr val="000000">
                    <a:alpha val="43137"/>
                  </a:srgbClr>
                </a:outerShdw>
              </a:effectLst>
            </a:endParaRPr>
          </a:p>
          <a:p>
            <a:r>
              <a:rPr lang="en-US" sz="2600" dirty="0" smtClean="0">
                <a:solidFill>
                  <a:schemeClr val="bg1"/>
                </a:solidFill>
                <a:effectLst>
                  <a:outerShdw blurRad="38100" dist="38100" dir="2700000" algn="tl">
                    <a:srgbClr val="000000">
                      <a:alpha val="43137"/>
                    </a:srgbClr>
                  </a:outerShdw>
                </a:effectLst>
              </a:rPr>
              <a:t>Kathy </a:t>
            </a:r>
            <a:r>
              <a:rPr lang="en-US" sz="2600" dirty="0" err="1" smtClean="0">
                <a:solidFill>
                  <a:schemeClr val="bg1"/>
                </a:solidFill>
                <a:effectLst>
                  <a:outerShdw blurRad="38100" dist="38100" dir="2700000" algn="tl">
                    <a:srgbClr val="000000">
                      <a:alpha val="43137"/>
                    </a:srgbClr>
                  </a:outerShdw>
                </a:effectLst>
              </a:rPr>
              <a:t>Pluymert</a:t>
            </a:r>
            <a:r>
              <a:rPr lang="en-US" sz="2600" dirty="0" smtClean="0">
                <a:solidFill>
                  <a:schemeClr val="bg1"/>
                </a:solidFill>
                <a:effectLst>
                  <a:outerShdw blurRad="38100" dist="38100" dir="2700000" algn="tl">
                    <a:srgbClr val="000000">
                      <a:alpha val="43137"/>
                    </a:srgbClr>
                  </a:outerShdw>
                </a:effectLst>
              </a:rPr>
              <a:t> Ph.D., NCSP</a:t>
            </a:r>
          </a:p>
          <a:p>
            <a:r>
              <a:rPr lang="en-US" dirty="0" smtClean="0">
                <a:solidFill>
                  <a:schemeClr val="bg1"/>
                </a:solidFill>
                <a:effectLst>
                  <a:outerShdw blurRad="38100" dist="38100" dir="2700000" algn="tl">
                    <a:srgbClr val="000000">
                      <a:alpha val="43137"/>
                    </a:srgbClr>
                  </a:outerShdw>
                </a:effectLst>
              </a:rPr>
              <a:t>January 24, 2012</a:t>
            </a:r>
          </a:p>
          <a:p>
            <a:r>
              <a:rPr lang="en-US" sz="2600" dirty="0" smtClean="0">
                <a:solidFill>
                  <a:schemeClr val="bg1"/>
                </a:solidFill>
                <a:effectLst>
                  <a:outerShdw blurRad="38100" dist="38100" dir="2700000" algn="tl">
                    <a:srgbClr val="000000">
                      <a:alpha val="43137"/>
                    </a:srgbClr>
                  </a:outerShdw>
                </a:effectLst>
              </a:rPr>
              <a:t>National Louis University</a:t>
            </a:r>
            <a:endParaRPr lang="en-US" sz="2600" dirty="0" smtClean="0">
              <a:solidFill>
                <a:schemeClr val="bg1"/>
              </a:solidFill>
              <a:effectLst>
                <a:outerShdw blurRad="38100" dist="38100" dir="2700000" algn="tl">
                  <a:srgbClr val="000000">
                    <a:alpha val="43137"/>
                  </a:srgbClr>
                </a:outerShdw>
              </a:effectLst>
            </a:endParaRPr>
          </a:p>
          <a:p>
            <a:endParaRPr lang="en-US" sz="2300" dirty="0">
              <a:solidFill>
                <a:schemeClr val="bg1"/>
              </a:solidFill>
            </a:endParaRPr>
          </a:p>
        </p:txBody>
      </p:sp>
      <p:sp>
        <p:nvSpPr>
          <p:cNvPr id="5" name="Title 4"/>
          <p:cNvSpPr>
            <a:spLocks noGrp="1"/>
          </p:cNvSpPr>
          <p:nvPr>
            <p:ph type="ctrTitle"/>
          </p:nvPr>
        </p:nvSpPr>
        <p:spPr>
          <a:xfrm>
            <a:off x="1447800" y="838201"/>
            <a:ext cx="7391400" cy="1828799"/>
          </a:xfrm>
        </p:spPr>
        <p:txBody>
          <a:bodyPr>
            <a:noAutofit/>
          </a:bodyPr>
          <a:lstStyle/>
          <a:p>
            <a:r>
              <a:rPr lang="en-US" sz="4000" b="1" i="1" dirty="0" smtClean="0">
                <a:solidFill>
                  <a:schemeClr val="bg1"/>
                </a:solidFill>
                <a:effectLst>
                  <a:outerShdw blurRad="38100" dist="38100" dir="2700000" algn="tl">
                    <a:srgbClr val="000000">
                      <a:alpha val="43137"/>
                    </a:srgbClr>
                  </a:outerShdw>
                </a:effectLst>
                <a:latin typeface="Calibri" pitchFamily="34" charset="0"/>
              </a:rPr>
              <a:t>Overview:</a:t>
            </a:r>
            <a:br>
              <a:rPr lang="en-US" sz="4000" b="1" i="1" dirty="0" smtClean="0">
                <a:solidFill>
                  <a:schemeClr val="bg1"/>
                </a:solidFill>
                <a:effectLst>
                  <a:outerShdw blurRad="38100" dist="38100" dir="2700000" algn="tl">
                    <a:srgbClr val="000000">
                      <a:alpha val="43137"/>
                    </a:srgbClr>
                  </a:outerShdw>
                </a:effectLst>
                <a:latin typeface="Calibri" pitchFamily="34" charset="0"/>
              </a:rPr>
            </a:br>
            <a:r>
              <a:rPr lang="en-US" sz="4000" b="1" i="1" dirty="0" smtClean="0">
                <a:solidFill>
                  <a:schemeClr val="bg1"/>
                </a:solidFill>
                <a:effectLst>
                  <a:outerShdw blurRad="38100" dist="38100" dir="2700000" algn="tl">
                    <a:srgbClr val="000000">
                      <a:alpha val="43137"/>
                    </a:srgbClr>
                  </a:outerShdw>
                </a:effectLst>
                <a:latin typeface="Calibri" pitchFamily="34" charset="0"/>
              </a:rPr>
              <a:t>Response to Intervention</a:t>
            </a:r>
            <a:br>
              <a:rPr lang="en-US" sz="4000" b="1" i="1" dirty="0" smtClean="0">
                <a:solidFill>
                  <a:schemeClr val="bg1"/>
                </a:solidFill>
                <a:effectLst>
                  <a:outerShdw blurRad="38100" dist="38100" dir="2700000" algn="tl">
                    <a:srgbClr val="000000">
                      <a:alpha val="43137"/>
                    </a:srgbClr>
                  </a:outerShdw>
                </a:effectLst>
                <a:latin typeface="Calibri" pitchFamily="34" charset="0"/>
              </a:rPr>
            </a:br>
            <a:r>
              <a:rPr lang="en-US" sz="4000" b="1" i="1" dirty="0" smtClean="0">
                <a:solidFill>
                  <a:schemeClr val="bg1"/>
                </a:solidFill>
                <a:effectLst>
                  <a:outerShdw blurRad="38100" dist="38100" dir="2700000" algn="tl">
                    <a:srgbClr val="000000">
                      <a:alpha val="43137"/>
                    </a:srgbClr>
                  </a:outerShdw>
                </a:effectLst>
                <a:latin typeface="Calibri" pitchFamily="34" charset="0"/>
              </a:rPr>
              <a:t>  and SLD eligibility process</a:t>
            </a:r>
            <a:br>
              <a:rPr lang="en-US" sz="4000" b="1" i="1" dirty="0" smtClean="0">
                <a:solidFill>
                  <a:schemeClr val="bg1"/>
                </a:solidFill>
                <a:effectLst>
                  <a:outerShdw blurRad="38100" dist="38100" dir="2700000" algn="tl">
                    <a:srgbClr val="000000">
                      <a:alpha val="43137"/>
                    </a:srgbClr>
                  </a:outerShdw>
                </a:effectLst>
                <a:latin typeface="Calibri" pitchFamily="34" charset="0"/>
              </a:rPr>
            </a:br>
            <a:endParaRPr lang="en-US" sz="2400" b="1" i="1" dirty="0">
              <a:solidFill>
                <a:schemeClr val="bg1"/>
              </a:solidFill>
              <a:effectLst>
                <a:outerShdw blurRad="38100" dist="38100" dir="2700000" algn="tl">
                  <a:srgbClr val="000000">
                    <a:alpha val="43137"/>
                  </a:srgbClr>
                </a:outerShdw>
              </a:effectLst>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119116"/>
            <a:ext cx="7024048" cy="1078173"/>
          </a:xfrm>
        </p:spPr>
        <p:txBody>
          <a:bodyPr>
            <a:normAutofit fontScale="90000"/>
          </a:bodyPr>
          <a:lstStyle/>
          <a:p>
            <a:pPr algn="ctr"/>
            <a:r>
              <a:rPr lang="en-US" sz="3600" dirty="0" smtClean="0">
                <a:latin typeface="Comic Sans MS" pitchFamily="66" charset="0"/>
              </a:rPr>
              <a:t/>
            </a:r>
            <a:br>
              <a:rPr lang="en-US" sz="3600" dirty="0" smtClean="0">
                <a:latin typeface="Comic Sans MS" pitchFamily="66" charset="0"/>
              </a:rPr>
            </a:br>
            <a:r>
              <a:rPr lang="en-US" sz="3600" dirty="0" smtClean="0">
                <a:latin typeface="Comic Sans MS" pitchFamily="66" charset="0"/>
              </a:rPr>
              <a:t/>
            </a:r>
            <a:br>
              <a:rPr lang="en-US" sz="3600" dirty="0" smtClean="0">
                <a:latin typeface="Comic Sans MS" pitchFamily="66" charset="0"/>
              </a:rPr>
            </a:br>
            <a:r>
              <a:rPr lang="en-US" sz="3600" dirty="0" smtClean="0">
                <a:solidFill>
                  <a:srgbClr val="00B050"/>
                </a:solidFill>
                <a:effectLst>
                  <a:outerShdw blurRad="38100" dist="38100" dir="2700000" algn="tl">
                    <a:srgbClr val="000000">
                      <a:alpha val="43137"/>
                    </a:srgbClr>
                  </a:outerShdw>
                </a:effectLst>
                <a:latin typeface="Comic Sans MS" pitchFamily="66" charset="0"/>
              </a:rPr>
              <a:t>So how do we reach </a:t>
            </a:r>
            <a:br>
              <a:rPr lang="en-US" sz="3600" dirty="0" smtClean="0">
                <a:solidFill>
                  <a:srgbClr val="00B050"/>
                </a:solidFill>
                <a:effectLst>
                  <a:outerShdw blurRad="38100" dist="38100" dir="2700000" algn="tl">
                    <a:srgbClr val="000000">
                      <a:alpha val="43137"/>
                    </a:srgbClr>
                  </a:outerShdw>
                </a:effectLst>
                <a:latin typeface="Comic Sans MS" pitchFamily="66" charset="0"/>
              </a:rPr>
            </a:br>
            <a:r>
              <a:rPr lang="en-US" sz="3600" dirty="0" smtClean="0">
                <a:solidFill>
                  <a:srgbClr val="00B050"/>
                </a:solidFill>
                <a:effectLst>
                  <a:outerShdw blurRad="38100" dist="38100" dir="2700000" algn="tl">
                    <a:srgbClr val="000000">
                      <a:alpha val="43137"/>
                    </a:srgbClr>
                  </a:outerShdw>
                </a:effectLst>
                <a:latin typeface="Comic Sans MS" pitchFamily="66" charset="0"/>
              </a:rPr>
              <a:t>ALL students</a:t>
            </a:r>
            <a:r>
              <a:rPr lang="en-US" sz="3600" dirty="0" smtClean="0">
                <a:solidFill>
                  <a:srgbClr val="00B050"/>
                </a:solidFill>
                <a:latin typeface="Comic Sans MS" pitchFamily="66" charset="0"/>
              </a:rPr>
              <a:t>?</a:t>
            </a:r>
            <a:r>
              <a:rPr lang="en-US" sz="2800" dirty="0" smtClean="0">
                <a:latin typeface="Comic Sans MS" pitchFamily="66" charset="0"/>
              </a:rPr>
              <a:t/>
            </a:r>
            <a:br>
              <a:rPr lang="en-US" sz="2800" dirty="0" smtClean="0">
                <a:latin typeface="Comic Sans MS" pitchFamily="66" charset="0"/>
              </a:rPr>
            </a:br>
            <a:endParaRPr lang="en-US" sz="3600" dirty="0">
              <a:latin typeface="Comic Sans MS" pitchFamily="66" charset="0"/>
            </a:endParaRPr>
          </a:p>
        </p:txBody>
      </p:sp>
      <p:sp>
        <p:nvSpPr>
          <p:cNvPr id="3" name="Content Placeholder 2"/>
          <p:cNvSpPr>
            <a:spLocks noGrp="1"/>
          </p:cNvSpPr>
          <p:nvPr>
            <p:ph idx="1"/>
          </p:nvPr>
        </p:nvSpPr>
        <p:spPr>
          <a:xfrm>
            <a:off x="685800" y="2590800"/>
            <a:ext cx="7886131" cy="3745101"/>
          </a:xfrm>
        </p:spPr>
        <p:txBody>
          <a:bodyPr/>
          <a:lstStyle/>
          <a:p>
            <a:r>
              <a:rPr lang="en-US" sz="2800" dirty="0" smtClean="0">
                <a:solidFill>
                  <a:srgbClr val="C00000"/>
                </a:solidFill>
                <a:latin typeface="Comic Sans MS" pitchFamily="66" charset="0"/>
              </a:rPr>
              <a:t>RTI has an impact on classroom instruction through the use a multi-tiered model of service delivery</a:t>
            </a:r>
          </a:p>
          <a:p>
            <a:pPr marL="742950" lvl="2" indent="-342900">
              <a:spcBef>
                <a:spcPct val="50000"/>
              </a:spcBef>
              <a:buFont typeface="Wingdings" pitchFamily="2" charset="2"/>
              <a:buChar char="q"/>
            </a:pPr>
            <a:r>
              <a:rPr lang="en-US" sz="1800" i="1" dirty="0" smtClean="0">
                <a:latin typeface="Comic Sans MS" pitchFamily="66" charset="0"/>
              </a:rPr>
              <a:t>Some students need a little more practice to learn ( re-teaching  in the regular classroom)</a:t>
            </a:r>
          </a:p>
          <a:p>
            <a:pPr marL="742950" lvl="2" indent="-342900">
              <a:spcBef>
                <a:spcPct val="50000"/>
              </a:spcBef>
              <a:buFont typeface="Wingdings" pitchFamily="2" charset="2"/>
              <a:buChar char="q"/>
            </a:pPr>
            <a:r>
              <a:rPr lang="en-US" sz="1800" i="1" dirty="0" smtClean="0">
                <a:latin typeface="Comic Sans MS" pitchFamily="66" charset="0"/>
              </a:rPr>
              <a:t>Some need extra practice in small groups in addition to classroom instruction</a:t>
            </a:r>
          </a:p>
          <a:p>
            <a:pPr marL="742950" lvl="2" indent="-342900">
              <a:spcBef>
                <a:spcPct val="50000"/>
              </a:spcBef>
              <a:buFont typeface="Wingdings" pitchFamily="2" charset="2"/>
              <a:buChar char="q"/>
            </a:pPr>
            <a:r>
              <a:rPr lang="en-US" sz="1800" i="1" dirty="0" smtClean="0">
                <a:latin typeface="Comic Sans MS" pitchFamily="66" charset="0"/>
              </a:rPr>
              <a:t>Some need a lot of extra practice, different materials and more individualized instruction</a:t>
            </a:r>
            <a:endParaRPr lang="en-US" sz="1800" b="1" i="1" dirty="0" smtClean="0">
              <a:latin typeface="Comic Sans MS" pitchFamily="66" charset="0"/>
            </a:endParaRPr>
          </a:p>
          <a:p>
            <a:endParaRPr lang="en-US" sz="2800" dirty="0">
              <a:solidFill>
                <a:srgbClr val="CC0099"/>
              </a:solidFill>
              <a:latin typeface="Comic Sans MS" pitchFamily="66" charset="0"/>
            </a:endParaRPr>
          </a:p>
        </p:txBody>
      </p:sp>
      <p:pic>
        <p:nvPicPr>
          <p:cNvPr id="4" name="Picture 2"/>
          <p:cNvPicPr>
            <a:picLocks noChangeAspect="1" noChangeArrowheads="1"/>
          </p:cNvPicPr>
          <p:nvPr/>
        </p:nvPicPr>
        <p:blipFill>
          <a:blip r:embed="rId2" cstate="print"/>
          <a:srcRect l="7143" t="9131" r="44048" b="32071"/>
          <a:stretch>
            <a:fillRect/>
          </a:stretch>
        </p:blipFill>
        <p:spPr bwMode="auto">
          <a:xfrm>
            <a:off x="228600" y="228600"/>
            <a:ext cx="2288310" cy="20574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Autofit/>
          </a:bodyPr>
          <a:lstStyle/>
          <a:p>
            <a:pPr algn="l" eaLnBrk="1" fontAlgn="auto" hangingPunct="1">
              <a:spcAft>
                <a:spcPts val="0"/>
              </a:spcAft>
              <a:defRPr/>
            </a:pPr>
            <a:r>
              <a:rPr lang="en-US" sz="3200" dirty="0" smtClean="0">
                <a:solidFill>
                  <a:srgbClr val="C00000"/>
                </a:solidFill>
                <a:effectLst>
                  <a:outerShdw blurRad="38100" dist="38100" dir="2700000" algn="tl">
                    <a:srgbClr val="000000">
                      <a:alpha val="43137"/>
                    </a:srgbClr>
                  </a:outerShdw>
                </a:effectLst>
              </a:rPr>
              <a:t>Exclusionary Evidence</a:t>
            </a:r>
            <a:br>
              <a:rPr lang="en-US" sz="3200" dirty="0" smtClean="0">
                <a:solidFill>
                  <a:srgbClr val="C00000"/>
                </a:solidFill>
                <a:effectLst>
                  <a:outerShdw blurRad="38100" dist="38100" dir="2700000" algn="tl">
                    <a:srgbClr val="000000">
                      <a:alpha val="43137"/>
                    </a:srgbClr>
                  </a:outerShdw>
                </a:effectLst>
              </a:rPr>
            </a:br>
            <a:r>
              <a:rPr lang="en-US" sz="3200" dirty="0" smtClean="0">
                <a:solidFill>
                  <a:srgbClr val="C00000"/>
                </a:solidFill>
                <a:effectLst>
                  <a:outerShdw blurRad="38100" dist="38100" dir="2700000" algn="tl">
                    <a:srgbClr val="000000">
                      <a:alpha val="43137"/>
                    </a:srgbClr>
                  </a:outerShdw>
                </a:effectLst>
              </a:rPr>
              <a:t>Lack of Progress not PRIMARILY due to :</a:t>
            </a:r>
            <a:endParaRPr lang="en-US" sz="3200" dirty="0">
              <a:solidFill>
                <a:srgbClr val="C00000"/>
              </a:solidFill>
              <a:effectLst>
                <a:outerShdw blurRad="38100" dist="38100" dir="2700000" algn="tl">
                  <a:srgbClr val="000000">
                    <a:alpha val="43137"/>
                  </a:srgbClr>
                </a:outerShdw>
              </a:effectLst>
            </a:endParaRPr>
          </a:p>
        </p:txBody>
      </p:sp>
      <p:graphicFrame>
        <p:nvGraphicFramePr>
          <p:cNvPr id="11" name="Content Placeholder 10"/>
          <p:cNvGraphicFramePr>
            <a:graphicFrameLocks noGrp="1"/>
          </p:cNvGraphicFramePr>
          <p:nvPr>
            <p:ph idx="1"/>
          </p:nvPr>
        </p:nvGraphicFramePr>
        <p:xfrm>
          <a:off x="990600" y="2286000"/>
          <a:ext cx="8001000" cy="403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Inclusionary Criteria</a:t>
            </a:r>
            <a:endParaRPr lang="en-US" dirty="0"/>
          </a:p>
        </p:txBody>
      </p:sp>
      <p:sp>
        <p:nvSpPr>
          <p:cNvPr id="3" name="Text Placeholder 2"/>
          <p:cNvSpPr>
            <a:spLocks noGrp="1"/>
          </p:cNvSpPr>
          <p:nvPr>
            <p:ph type="body" idx="1"/>
          </p:nvPr>
        </p:nvSpPr>
        <p:spPr/>
        <p:txBody>
          <a:bodyPr>
            <a:normAutofit/>
          </a:bodyPr>
          <a:lstStyle/>
          <a:p>
            <a:r>
              <a:rPr lang="en-US" dirty="0" smtClean="0">
                <a:effectLst>
                  <a:outerShdw blurRad="38100" dist="38100" dir="2700000" algn="tl">
                    <a:srgbClr val="000000">
                      <a:alpha val="43137"/>
                    </a:srgbClr>
                  </a:outerShdw>
                </a:effectLst>
              </a:rPr>
              <a:t>What data confirms a specific learning disability?</a:t>
            </a:r>
            <a:endParaRPr lang="en-US" dirty="0">
              <a:effectLst>
                <a:outerShdw blurRad="38100" dist="38100" dir="2700000" algn="tl">
                  <a:srgbClr val="000000">
                    <a:alpha val="43137"/>
                  </a:srgbClr>
                </a:outerShdw>
              </a:effectLst>
            </a:endParaRPr>
          </a:p>
        </p:txBody>
      </p:sp>
      <p:pic>
        <p:nvPicPr>
          <p:cNvPr id="175107" name="Picture 3" descr="C:\Documents and Settings\PhelpsC\Local Settings\Temporary Internet Files\Content.IE5\LD1EJTKK\MP900409365[1].jpg"/>
          <p:cNvPicPr>
            <a:picLocks noChangeAspect="1" noChangeArrowheads="1"/>
          </p:cNvPicPr>
          <p:nvPr/>
        </p:nvPicPr>
        <p:blipFill>
          <a:blip r:embed="rId2" cstate="print"/>
          <a:srcRect/>
          <a:stretch>
            <a:fillRect/>
          </a:stretch>
        </p:blipFill>
        <p:spPr bwMode="auto">
          <a:xfrm>
            <a:off x="6323484" y="3733800"/>
            <a:ext cx="2591916" cy="2971800"/>
          </a:xfrm>
          <a:prstGeom prst="rect">
            <a:avLst/>
          </a:prstGeom>
          <a:noFill/>
        </p:spPr>
      </p:pic>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p:txBody>
          <a:bodyPr>
            <a:normAutofit fontScale="90000"/>
          </a:bodyPr>
          <a:lstStyle/>
          <a:p>
            <a:pPr algn="ctr" eaLnBrk="1" hangingPunct="1"/>
            <a:r>
              <a:rPr lang="en-US" dirty="0" smtClean="0">
                <a:solidFill>
                  <a:srgbClr val="C00000"/>
                </a:solidFill>
                <a:latin typeface="Tw Cen MT" pitchFamily="34" charset="0"/>
              </a:rPr>
              <a:t>Definition of a Learning Disability: </a:t>
            </a:r>
            <a:br>
              <a:rPr lang="en-US" dirty="0" smtClean="0">
                <a:solidFill>
                  <a:srgbClr val="C00000"/>
                </a:solidFill>
                <a:latin typeface="Tw Cen MT" pitchFamily="34" charset="0"/>
              </a:rPr>
            </a:br>
            <a:r>
              <a:rPr lang="en-US" dirty="0" smtClean="0">
                <a:solidFill>
                  <a:srgbClr val="C00000"/>
                </a:solidFill>
                <a:latin typeface="Tw Cen MT" pitchFamily="34" charset="0"/>
              </a:rPr>
              <a:t>8 areas</a:t>
            </a:r>
          </a:p>
        </p:txBody>
      </p:sp>
      <p:sp>
        <p:nvSpPr>
          <p:cNvPr id="28676" name="Rectangle 3"/>
          <p:cNvSpPr>
            <a:spLocks noGrp="1" noChangeArrowheads="1"/>
          </p:cNvSpPr>
          <p:nvPr>
            <p:ph idx="1"/>
          </p:nvPr>
        </p:nvSpPr>
        <p:spPr>
          <a:xfrm>
            <a:off x="-152400" y="1524000"/>
            <a:ext cx="8839200" cy="4648200"/>
          </a:xfrm>
        </p:spPr>
        <p:txBody>
          <a:bodyPr/>
          <a:lstStyle/>
          <a:p>
            <a:pPr marL="552450" indent="-552450" eaLnBrk="1" hangingPunct="1">
              <a:buFont typeface="Wingdings" pitchFamily="2" charset="2"/>
              <a:buNone/>
            </a:pPr>
            <a:r>
              <a:rPr lang="en-US" sz="2400" dirty="0" smtClean="0"/>
              <a:t>	</a:t>
            </a:r>
            <a:r>
              <a:rPr lang="en-US" sz="2000" dirty="0" smtClean="0">
                <a:latin typeface="+mj-lt"/>
              </a:rPr>
              <a:t>The child does not achieve adequately for the child’s age or to meet State-approved grade-level standards in one or more of the following areas, when provided with learning experiences and instruction appropriate for the child’s age or State-approved grade-level standards.</a:t>
            </a:r>
          </a:p>
        </p:txBody>
      </p:sp>
      <p:sp>
        <p:nvSpPr>
          <p:cNvPr id="684036" name="Text Box 4"/>
          <p:cNvSpPr txBox="1">
            <a:spLocks noChangeArrowheads="1"/>
          </p:cNvSpPr>
          <p:nvPr/>
        </p:nvSpPr>
        <p:spPr bwMode="auto">
          <a:xfrm>
            <a:off x="6975475" y="6324600"/>
            <a:ext cx="2168525" cy="336550"/>
          </a:xfrm>
          <a:prstGeom prst="rect">
            <a:avLst/>
          </a:prstGeom>
          <a:noFill/>
          <a:ln w="9525">
            <a:noFill/>
            <a:miter lim="800000"/>
            <a:headEnd/>
            <a:tailEnd/>
          </a:ln>
        </p:spPr>
        <p:txBody>
          <a:bodyPr>
            <a:spAutoFit/>
          </a:bodyPr>
          <a:lstStyle/>
          <a:p>
            <a:pPr>
              <a:defRPr/>
            </a:pPr>
            <a:r>
              <a:rPr lang="en-US" sz="1600" dirty="0">
                <a:latin typeface="+mj-lt"/>
              </a:rPr>
              <a:t>34 CFR §</a:t>
            </a:r>
            <a:r>
              <a:rPr lang="en-US" sz="1600" dirty="0">
                <a:effectLst>
                  <a:outerShdw blurRad="38100" dist="38100" dir="2700000" algn="tl">
                    <a:srgbClr val="C0C0C0"/>
                  </a:outerShdw>
                </a:effectLst>
                <a:latin typeface="+mj-lt"/>
              </a:rPr>
              <a:t> 300.309(a</a:t>
            </a:r>
            <a:r>
              <a:rPr lang="en-US" sz="1600" b="1" dirty="0">
                <a:effectLst>
                  <a:outerShdw blurRad="38100" dist="38100" dir="2700000" algn="tl">
                    <a:srgbClr val="C0C0C0"/>
                  </a:outerShdw>
                </a:effectLst>
              </a:rPr>
              <a:t>)</a:t>
            </a:r>
          </a:p>
        </p:txBody>
      </p:sp>
      <p:sp>
        <p:nvSpPr>
          <p:cNvPr id="28678" name="Text Box 5"/>
          <p:cNvSpPr txBox="1">
            <a:spLocks noChangeArrowheads="1"/>
          </p:cNvSpPr>
          <p:nvPr/>
        </p:nvSpPr>
        <p:spPr bwMode="auto">
          <a:xfrm>
            <a:off x="1524000" y="4572000"/>
            <a:ext cx="7391400" cy="1323439"/>
          </a:xfrm>
          <a:prstGeom prst="rect">
            <a:avLst/>
          </a:prstGeom>
          <a:noFill/>
          <a:ln w="9525">
            <a:noFill/>
            <a:miter lim="800000"/>
            <a:headEnd/>
            <a:tailEnd/>
          </a:ln>
        </p:spPr>
        <p:txBody>
          <a:bodyPr wrap="square">
            <a:spAutoFit/>
          </a:bodyPr>
          <a:lstStyle/>
          <a:p>
            <a:pPr lvl="2"/>
            <a:r>
              <a:rPr lang="en-US" sz="2000" b="1" dirty="0">
                <a:effectLst>
                  <a:outerShdw blurRad="38100" dist="38100" dir="2700000" algn="tl">
                    <a:srgbClr val="000000">
                      <a:alpha val="43137"/>
                    </a:srgbClr>
                  </a:outerShdw>
                </a:effectLst>
                <a:latin typeface="Calibri" pitchFamily="34" charset="0"/>
              </a:rPr>
              <a:t>(v) Reading fluency skills</a:t>
            </a:r>
          </a:p>
          <a:p>
            <a:pPr lvl="2"/>
            <a:r>
              <a:rPr lang="en-US" sz="2000" b="1" dirty="0">
                <a:effectLst>
                  <a:outerShdw blurRad="38100" dist="38100" dir="2700000" algn="tl">
                    <a:srgbClr val="000000">
                      <a:alpha val="43137"/>
                    </a:srgbClr>
                  </a:outerShdw>
                </a:effectLst>
                <a:latin typeface="Calibri" pitchFamily="34" charset="0"/>
              </a:rPr>
              <a:t>(vi) Reading comprehension</a:t>
            </a:r>
          </a:p>
          <a:p>
            <a:pPr lvl="2"/>
            <a:r>
              <a:rPr lang="en-US" sz="2000" b="1" dirty="0">
                <a:effectLst>
                  <a:outerShdw blurRad="38100" dist="38100" dir="2700000" algn="tl">
                    <a:srgbClr val="000000">
                      <a:alpha val="43137"/>
                    </a:srgbClr>
                  </a:outerShdw>
                </a:effectLst>
                <a:latin typeface="Calibri" pitchFamily="34" charset="0"/>
              </a:rPr>
              <a:t>(vii) Mathematics calculation</a:t>
            </a:r>
          </a:p>
          <a:p>
            <a:pPr lvl="2"/>
            <a:r>
              <a:rPr lang="en-US" sz="2000" b="1" dirty="0">
                <a:effectLst>
                  <a:outerShdw blurRad="38100" dist="38100" dir="2700000" algn="tl">
                    <a:srgbClr val="000000">
                      <a:alpha val="43137"/>
                    </a:srgbClr>
                  </a:outerShdw>
                </a:effectLst>
                <a:latin typeface="Calibri" pitchFamily="34" charset="0"/>
              </a:rPr>
              <a:t>(viii) Mathematics problem solving</a:t>
            </a:r>
          </a:p>
        </p:txBody>
      </p:sp>
      <p:sp>
        <p:nvSpPr>
          <p:cNvPr id="28679" name="Text Box 6"/>
          <p:cNvSpPr txBox="1">
            <a:spLocks noChangeArrowheads="1"/>
          </p:cNvSpPr>
          <p:nvPr/>
        </p:nvSpPr>
        <p:spPr bwMode="auto">
          <a:xfrm>
            <a:off x="1524000" y="3276600"/>
            <a:ext cx="7315200" cy="1323439"/>
          </a:xfrm>
          <a:prstGeom prst="rect">
            <a:avLst/>
          </a:prstGeom>
          <a:noFill/>
          <a:ln w="9525">
            <a:noFill/>
            <a:miter lim="800000"/>
            <a:headEnd/>
            <a:tailEnd/>
          </a:ln>
        </p:spPr>
        <p:txBody>
          <a:bodyPr wrap="square">
            <a:spAutoFit/>
          </a:bodyPr>
          <a:lstStyle/>
          <a:p>
            <a:pPr lvl="2"/>
            <a:r>
              <a:rPr lang="en-US" sz="2000" b="1" dirty="0">
                <a:effectLst>
                  <a:outerShdw blurRad="38100" dist="38100" dir="2700000" algn="tl">
                    <a:srgbClr val="000000">
                      <a:alpha val="43137"/>
                    </a:srgbClr>
                  </a:outerShdw>
                </a:effectLst>
                <a:latin typeface="Calibri" pitchFamily="34" charset="0"/>
              </a:rPr>
              <a:t>(</a:t>
            </a:r>
            <a:r>
              <a:rPr lang="en-US" sz="2000" b="1" dirty="0" err="1">
                <a:effectLst>
                  <a:outerShdw blurRad="38100" dist="38100" dir="2700000" algn="tl">
                    <a:srgbClr val="000000">
                      <a:alpha val="43137"/>
                    </a:srgbClr>
                  </a:outerShdw>
                </a:effectLst>
                <a:latin typeface="Calibri" pitchFamily="34" charset="0"/>
              </a:rPr>
              <a:t>i</a:t>
            </a:r>
            <a:r>
              <a:rPr lang="en-US" sz="2000" b="1" dirty="0">
                <a:effectLst>
                  <a:outerShdw blurRad="38100" dist="38100" dir="2700000" algn="tl">
                    <a:srgbClr val="000000">
                      <a:alpha val="43137"/>
                    </a:srgbClr>
                  </a:outerShdw>
                </a:effectLst>
                <a:latin typeface="Calibri" pitchFamily="34" charset="0"/>
              </a:rPr>
              <a:t>) Oral expression</a:t>
            </a:r>
          </a:p>
          <a:p>
            <a:pPr lvl="2"/>
            <a:r>
              <a:rPr lang="en-US" sz="2000" b="1" dirty="0">
                <a:effectLst>
                  <a:outerShdw blurRad="38100" dist="38100" dir="2700000" algn="tl">
                    <a:srgbClr val="000000">
                      <a:alpha val="43137"/>
                    </a:srgbClr>
                  </a:outerShdw>
                </a:effectLst>
                <a:latin typeface="Calibri" pitchFamily="34" charset="0"/>
              </a:rPr>
              <a:t>(ii) Listening comprehension</a:t>
            </a:r>
          </a:p>
          <a:p>
            <a:pPr lvl="2"/>
            <a:r>
              <a:rPr lang="en-US" sz="2000" b="1" dirty="0">
                <a:effectLst>
                  <a:outerShdw blurRad="38100" dist="38100" dir="2700000" algn="tl">
                    <a:srgbClr val="000000">
                      <a:alpha val="43137"/>
                    </a:srgbClr>
                  </a:outerShdw>
                </a:effectLst>
                <a:latin typeface="Calibri" pitchFamily="34" charset="0"/>
              </a:rPr>
              <a:t>(iii) Written expression</a:t>
            </a:r>
          </a:p>
          <a:p>
            <a:pPr lvl="2"/>
            <a:r>
              <a:rPr lang="en-US" sz="2000" b="1" dirty="0">
                <a:effectLst>
                  <a:outerShdw blurRad="38100" dist="38100" dir="2700000" algn="tl">
                    <a:srgbClr val="000000">
                      <a:alpha val="43137"/>
                    </a:srgbClr>
                  </a:outerShdw>
                </a:effectLst>
                <a:latin typeface="Calibri" pitchFamily="34" charset="0"/>
              </a:rPr>
              <a:t>(iv) Basic reading skill</a:t>
            </a:r>
          </a:p>
        </p:txBody>
      </p:sp>
    </p:spTree>
  </p:cSld>
  <p:clrMapOvr>
    <a:masterClrMapping/>
  </p:clrMapOv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066800" y="4792663"/>
            <a:ext cx="1676400" cy="1514475"/>
            <a:chOff x="0" y="0"/>
            <a:chExt cx="1056" cy="953"/>
          </a:xfrm>
        </p:grpSpPr>
        <p:sp>
          <p:nvSpPr>
            <p:cNvPr id="39118" name="Rectangle 3"/>
            <p:cNvSpPr>
              <a:spLocks/>
            </p:cNvSpPr>
            <p:nvPr/>
          </p:nvSpPr>
          <p:spPr bwMode="auto">
            <a:xfrm>
              <a:off x="0" y="96"/>
              <a:ext cx="1008" cy="512"/>
            </a:xfrm>
            <a:prstGeom prst="rect">
              <a:avLst/>
            </a:prstGeom>
            <a:noFill/>
            <a:ln w="12700">
              <a:solidFill>
                <a:schemeClr val="tx1"/>
              </a:solidFill>
              <a:miter lim="800000"/>
              <a:headEnd/>
              <a:tailEnd/>
            </a:ln>
          </p:spPr>
          <p:txBody>
            <a:bodyPr lIns="0" tIns="0" rIns="40639" bIns="0"/>
            <a:lstStyle/>
            <a:p>
              <a:pPr marL="39688">
                <a:spcBef>
                  <a:spcPts val="1350"/>
                </a:spcBef>
              </a:pPr>
              <a:r>
                <a:rPr lang="en-US" sz="2400" dirty="0">
                  <a:effectLst>
                    <a:outerShdw blurRad="38100" dist="38100" dir="2700000" algn="tl">
                      <a:srgbClr val="000000">
                        <a:alpha val="43137"/>
                      </a:srgbClr>
                    </a:outerShdw>
                  </a:effectLst>
                  <a:latin typeface="Arial Narrow" pitchFamily="34" charset="0"/>
                  <a:sym typeface="Arial Narrow" pitchFamily="34" charset="0"/>
                </a:rPr>
                <a:t>Target Student</a:t>
              </a:r>
            </a:p>
          </p:txBody>
        </p:sp>
        <p:grpSp>
          <p:nvGrpSpPr>
            <p:cNvPr id="3" name="Group 4"/>
            <p:cNvGrpSpPr>
              <a:grpSpLocks/>
            </p:cNvGrpSpPr>
            <p:nvPr/>
          </p:nvGrpSpPr>
          <p:grpSpPr bwMode="auto">
            <a:xfrm>
              <a:off x="663" y="0"/>
              <a:ext cx="393" cy="953"/>
              <a:chOff x="0" y="0"/>
              <a:chExt cx="393" cy="953"/>
            </a:xfrm>
          </p:grpSpPr>
          <p:grpSp>
            <p:nvGrpSpPr>
              <p:cNvPr id="4" name="Group 5"/>
              <p:cNvGrpSpPr>
                <a:grpSpLocks/>
              </p:cNvGrpSpPr>
              <p:nvPr/>
            </p:nvGrpSpPr>
            <p:grpSpPr bwMode="auto">
              <a:xfrm>
                <a:off x="148" y="631"/>
                <a:ext cx="129" cy="48"/>
                <a:chOff x="0" y="0"/>
                <a:chExt cx="129" cy="48"/>
              </a:xfrm>
            </p:grpSpPr>
            <p:sp>
              <p:nvSpPr>
                <p:cNvPr id="39154" name="AutoShape 6"/>
                <p:cNvSpPr>
                  <a:spLocks/>
                </p:cNvSpPr>
                <p:nvPr/>
              </p:nvSpPr>
              <p:spPr bwMode="auto">
                <a:xfrm>
                  <a:off x="0" y="0"/>
                  <a:ext cx="129" cy="48"/>
                </a:xfrm>
                <a:custGeom>
                  <a:avLst/>
                  <a:gdLst>
                    <a:gd name="T0" fmla="*/ 7 w 21600"/>
                    <a:gd name="T1" fmla="*/ 0 h 21600"/>
                    <a:gd name="T2" fmla="*/ 0 w 21600"/>
                    <a:gd name="T3" fmla="*/ 48 h 21600"/>
                    <a:gd name="T4" fmla="*/ 129 w 21600"/>
                    <a:gd name="T5" fmla="*/ 42 h 21600"/>
                    <a:gd name="T6" fmla="*/ 127 w 21600"/>
                    <a:gd name="T7" fmla="*/ 6 h 21600"/>
                    <a:gd name="T8" fmla="*/ 7 w 21600"/>
                    <a:gd name="T9" fmla="*/ 0 h 21600"/>
                    <a:gd name="T10" fmla="*/ 7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189" y="0"/>
                      </a:moveTo>
                      <a:lnTo>
                        <a:pt x="0" y="21600"/>
                      </a:lnTo>
                      <a:lnTo>
                        <a:pt x="21600" y="19019"/>
                      </a:lnTo>
                      <a:lnTo>
                        <a:pt x="21270" y="2772"/>
                      </a:lnTo>
                      <a:lnTo>
                        <a:pt x="1189" y="0"/>
                      </a:lnTo>
                      <a:close/>
                      <a:moveTo>
                        <a:pt x="1189" y="0"/>
                      </a:moveTo>
                    </a:path>
                  </a:pathLst>
                </a:custGeom>
                <a:solidFill>
                  <a:srgbClr val="FFFFFF"/>
                </a:solidFill>
                <a:ln w="12700">
                  <a:noFill/>
                  <a:miter lim="800000"/>
                  <a:headEnd/>
                  <a:tailEnd/>
                </a:ln>
              </p:spPr>
              <p:txBody>
                <a:bodyPr lIns="0" tIns="0" rIns="0" bIns="0"/>
                <a:lstStyle/>
                <a:p>
                  <a:endParaRPr lang="en-US"/>
                </a:p>
              </p:txBody>
            </p:sp>
            <p:sp>
              <p:nvSpPr>
                <p:cNvPr id="39155" name="Rectangle 7"/>
                <p:cNvSpPr>
                  <a:spLocks/>
                </p:cNvSpPr>
                <p:nvPr/>
              </p:nvSpPr>
              <p:spPr bwMode="auto">
                <a:xfrm>
                  <a:off x="0" y="0"/>
                  <a:ext cx="129" cy="48"/>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5" name="Group 8"/>
              <p:cNvGrpSpPr>
                <a:grpSpLocks/>
              </p:cNvGrpSpPr>
              <p:nvPr/>
            </p:nvGrpSpPr>
            <p:grpSpPr bwMode="auto">
              <a:xfrm>
                <a:off x="0" y="575"/>
                <a:ext cx="35" cy="45"/>
                <a:chOff x="0" y="0"/>
                <a:chExt cx="35" cy="44"/>
              </a:xfrm>
            </p:grpSpPr>
            <p:sp>
              <p:nvSpPr>
                <p:cNvPr id="39152" name="AutoShape 9"/>
                <p:cNvSpPr>
                  <a:spLocks/>
                </p:cNvSpPr>
                <p:nvPr/>
              </p:nvSpPr>
              <p:spPr bwMode="auto">
                <a:xfrm>
                  <a:off x="0" y="0"/>
                  <a:ext cx="35" cy="44"/>
                </a:xfrm>
                <a:custGeom>
                  <a:avLst/>
                  <a:gdLst>
                    <a:gd name="T0" fmla="*/ 26 w 21600"/>
                    <a:gd name="T1" fmla="*/ 0 h 21600"/>
                    <a:gd name="T2" fmla="*/ 0 w 21600"/>
                    <a:gd name="T3" fmla="*/ 44 h 21600"/>
                    <a:gd name="T4" fmla="*/ 35 w 21600"/>
                    <a:gd name="T5" fmla="*/ 44 h 21600"/>
                    <a:gd name="T6" fmla="*/ 35 w 21600"/>
                    <a:gd name="T7" fmla="*/ 0 h 21600"/>
                    <a:gd name="T8" fmla="*/ 26 w 21600"/>
                    <a:gd name="T9" fmla="*/ 0 h 21600"/>
                    <a:gd name="T10" fmla="*/ 26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86" y="0"/>
                      </a:moveTo>
                      <a:lnTo>
                        <a:pt x="0" y="21600"/>
                      </a:lnTo>
                      <a:lnTo>
                        <a:pt x="21600" y="21600"/>
                      </a:lnTo>
                      <a:lnTo>
                        <a:pt x="21600" y="0"/>
                      </a:lnTo>
                      <a:lnTo>
                        <a:pt x="15986" y="0"/>
                      </a:lnTo>
                      <a:close/>
                      <a:moveTo>
                        <a:pt x="15986" y="0"/>
                      </a:moveTo>
                    </a:path>
                  </a:pathLst>
                </a:custGeom>
                <a:solidFill>
                  <a:srgbClr val="FFFFFF"/>
                </a:solidFill>
                <a:ln w="12700">
                  <a:noFill/>
                  <a:miter lim="800000"/>
                  <a:headEnd/>
                  <a:tailEnd/>
                </a:ln>
              </p:spPr>
              <p:txBody>
                <a:bodyPr lIns="0" tIns="0" rIns="0" bIns="0"/>
                <a:lstStyle/>
                <a:p>
                  <a:endParaRPr lang="en-US"/>
                </a:p>
              </p:txBody>
            </p:sp>
            <p:sp>
              <p:nvSpPr>
                <p:cNvPr id="39153" name="Rectangle 10"/>
                <p:cNvSpPr>
                  <a:spLocks/>
                </p:cNvSpPr>
                <p:nvPr/>
              </p:nvSpPr>
              <p:spPr bwMode="auto">
                <a:xfrm>
                  <a:off x="0" y="0"/>
                  <a:ext cx="35" cy="44"/>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6" name="Group 11"/>
              <p:cNvGrpSpPr>
                <a:grpSpLocks/>
              </p:cNvGrpSpPr>
              <p:nvPr/>
            </p:nvGrpSpPr>
            <p:grpSpPr bwMode="auto">
              <a:xfrm>
                <a:off x="14" y="512"/>
                <a:ext cx="31" cy="30"/>
                <a:chOff x="0" y="0"/>
                <a:chExt cx="31" cy="30"/>
              </a:xfrm>
            </p:grpSpPr>
            <p:sp>
              <p:nvSpPr>
                <p:cNvPr id="39150" name="AutoShape 12"/>
                <p:cNvSpPr>
                  <a:spLocks/>
                </p:cNvSpPr>
                <p:nvPr/>
              </p:nvSpPr>
              <p:spPr bwMode="auto">
                <a:xfrm>
                  <a:off x="0" y="0"/>
                  <a:ext cx="31" cy="30"/>
                </a:xfrm>
                <a:custGeom>
                  <a:avLst/>
                  <a:gdLst>
                    <a:gd name="T0" fmla="*/ 2 w 21600"/>
                    <a:gd name="T1" fmla="*/ 4 h 21600"/>
                    <a:gd name="T2" fmla="*/ 0 w 21600"/>
                    <a:gd name="T3" fmla="*/ 30 h 21600"/>
                    <a:gd name="T4" fmla="*/ 22 w 21600"/>
                    <a:gd name="T5" fmla="*/ 30 h 21600"/>
                    <a:gd name="T6" fmla="*/ 31 w 21600"/>
                    <a:gd name="T7" fmla="*/ 0 h 21600"/>
                    <a:gd name="T8" fmla="*/ 2 w 21600"/>
                    <a:gd name="T9" fmla="*/ 4 h 21600"/>
                    <a:gd name="T10" fmla="*/ 2 w 21600"/>
                    <a:gd name="T11" fmla="*/ 4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376" y="2604"/>
                      </a:moveTo>
                      <a:lnTo>
                        <a:pt x="0" y="21600"/>
                      </a:lnTo>
                      <a:lnTo>
                        <a:pt x="15271" y="21600"/>
                      </a:lnTo>
                      <a:lnTo>
                        <a:pt x="21600" y="0"/>
                      </a:lnTo>
                      <a:lnTo>
                        <a:pt x="1376" y="2604"/>
                      </a:lnTo>
                      <a:close/>
                      <a:moveTo>
                        <a:pt x="1376" y="2604"/>
                      </a:moveTo>
                    </a:path>
                  </a:pathLst>
                </a:custGeom>
                <a:solidFill>
                  <a:srgbClr val="FFFFFF"/>
                </a:solidFill>
                <a:ln w="12700">
                  <a:noFill/>
                  <a:miter lim="800000"/>
                  <a:headEnd/>
                  <a:tailEnd/>
                </a:ln>
              </p:spPr>
              <p:txBody>
                <a:bodyPr lIns="0" tIns="0" rIns="0" bIns="0"/>
                <a:lstStyle/>
                <a:p>
                  <a:endParaRPr lang="en-US"/>
                </a:p>
              </p:txBody>
            </p:sp>
            <p:sp>
              <p:nvSpPr>
                <p:cNvPr id="39151" name="Rectangle 13"/>
                <p:cNvSpPr>
                  <a:spLocks/>
                </p:cNvSpPr>
                <p:nvPr/>
              </p:nvSpPr>
              <p:spPr bwMode="auto">
                <a:xfrm>
                  <a:off x="0" y="0"/>
                  <a:ext cx="31" cy="30"/>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7" name="Group 14"/>
              <p:cNvGrpSpPr>
                <a:grpSpLocks/>
              </p:cNvGrpSpPr>
              <p:nvPr/>
            </p:nvGrpSpPr>
            <p:grpSpPr bwMode="auto">
              <a:xfrm>
                <a:off x="127" y="400"/>
                <a:ext cx="135" cy="34"/>
                <a:chOff x="0" y="0"/>
                <a:chExt cx="135" cy="33"/>
              </a:xfrm>
            </p:grpSpPr>
            <p:sp>
              <p:nvSpPr>
                <p:cNvPr id="39148" name="AutoShape 15"/>
                <p:cNvSpPr>
                  <a:spLocks/>
                </p:cNvSpPr>
                <p:nvPr/>
              </p:nvSpPr>
              <p:spPr bwMode="auto">
                <a:xfrm>
                  <a:off x="0" y="0"/>
                  <a:ext cx="135" cy="33"/>
                </a:xfrm>
                <a:custGeom>
                  <a:avLst/>
                  <a:gdLst>
                    <a:gd name="T0" fmla="*/ 0 w 21600"/>
                    <a:gd name="T1" fmla="*/ 1 h 21600"/>
                    <a:gd name="T2" fmla="*/ 0 w 21600"/>
                    <a:gd name="T3" fmla="*/ 33 h 21600"/>
                    <a:gd name="T4" fmla="*/ 135 w 21600"/>
                    <a:gd name="T5" fmla="*/ 33 h 21600"/>
                    <a:gd name="T6" fmla="*/ 133 w 21600"/>
                    <a:gd name="T7" fmla="*/ 0 h 21600"/>
                    <a:gd name="T8" fmla="*/ 0 w 21600"/>
                    <a:gd name="T9" fmla="*/ 1 h 21600"/>
                    <a:gd name="T10" fmla="*/ 0 w 21600"/>
                    <a:gd name="T11" fmla="*/ 1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0" y="957"/>
                      </a:moveTo>
                      <a:lnTo>
                        <a:pt x="0" y="21600"/>
                      </a:lnTo>
                      <a:lnTo>
                        <a:pt x="21600" y="21600"/>
                      </a:lnTo>
                      <a:lnTo>
                        <a:pt x="21316" y="0"/>
                      </a:lnTo>
                      <a:lnTo>
                        <a:pt x="0" y="957"/>
                      </a:lnTo>
                      <a:close/>
                      <a:moveTo>
                        <a:pt x="0" y="957"/>
                      </a:moveTo>
                    </a:path>
                  </a:pathLst>
                </a:custGeom>
                <a:solidFill>
                  <a:srgbClr val="FFFFFF"/>
                </a:solidFill>
                <a:ln w="12700">
                  <a:noFill/>
                  <a:miter lim="800000"/>
                  <a:headEnd/>
                  <a:tailEnd/>
                </a:ln>
              </p:spPr>
              <p:txBody>
                <a:bodyPr lIns="0" tIns="0" rIns="0" bIns="0"/>
                <a:lstStyle/>
                <a:p>
                  <a:endParaRPr lang="en-US"/>
                </a:p>
              </p:txBody>
            </p:sp>
            <p:sp>
              <p:nvSpPr>
                <p:cNvPr id="39149" name="Rectangle 16"/>
                <p:cNvSpPr>
                  <a:spLocks/>
                </p:cNvSpPr>
                <p:nvPr/>
              </p:nvSpPr>
              <p:spPr bwMode="auto">
                <a:xfrm>
                  <a:off x="0" y="0"/>
                  <a:ext cx="135" cy="33"/>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8" name="Group 17"/>
              <p:cNvGrpSpPr>
                <a:grpSpLocks/>
              </p:cNvGrpSpPr>
              <p:nvPr/>
            </p:nvGrpSpPr>
            <p:grpSpPr bwMode="auto">
              <a:xfrm>
                <a:off x="151" y="156"/>
                <a:ext cx="80" cy="52"/>
                <a:chOff x="0" y="0"/>
                <a:chExt cx="79" cy="51"/>
              </a:xfrm>
            </p:grpSpPr>
            <p:sp>
              <p:nvSpPr>
                <p:cNvPr id="39146" name="AutoShape 18"/>
                <p:cNvSpPr>
                  <a:spLocks/>
                </p:cNvSpPr>
                <p:nvPr/>
              </p:nvSpPr>
              <p:spPr bwMode="auto">
                <a:xfrm>
                  <a:off x="0" y="0"/>
                  <a:ext cx="79" cy="51"/>
                </a:xfrm>
                <a:custGeom>
                  <a:avLst/>
                  <a:gdLst>
                    <a:gd name="T0" fmla="*/ 0 w 21600"/>
                    <a:gd name="T1" fmla="*/ 0 h 21600"/>
                    <a:gd name="T2" fmla="*/ 0 w 21600"/>
                    <a:gd name="T3" fmla="*/ 49 h 21600"/>
                    <a:gd name="T4" fmla="*/ 79 w 21600"/>
                    <a:gd name="T5" fmla="*/ 51 h 21600"/>
                    <a:gd name="T6" fmla="*/ 68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0" y="0"/>
                      </a:moveTo>
                      <a:lnTo>
                        <a:pt x="0" y="20711"/>
                      </a:lnTo>
                      <a:lnTo>
                        <a:pt x="21600" y="21600"/>
                      </a:lnTo>
                      <a:lnTo>
                        <a:pt x="18645" y="0"/>
                      </a:lnTo>
                      <a:lnTo>
                        <a:pt x="0" y="0"/>
                      </a:lnTo>
                      <a:close/>
                      <a:moveTo>
                        <a:pt x="0" y="0"/>
                      </a:moveTo>
                    </a:path>
                  </a:pathLst>
                </a:custGeom>
                <a:solidFill>
                  <a:srgbClr val="FFFFFF"/>
                </a:solidFill>
                <a:ln w="12700">
                  <a:noFill/>
                  <a:miter lim="800000"/>
                  <a:headEnd/>
                  <a:tailEnd/>
                </a:ln>
              </p:spPr>
              <p:txBody>
                <a:bodyPr lIns="0" tIns="0" rIns="0" bIns="0"/>
                <a:lstStyle/>
                <a:p>
                  <a:endParaRPr lang="en-US"/>
                </a:p>
              </p:txBody>
            </p:sp>
            <p:sp>
              <p:nvSpPr>
                <p:cNvPr id="39147" name="Rectangle 19"/>
                <p:cNvSpPr>
                  <a:spLocks/>
                </p:cNvSpPr>
                <p:nvPr/>
              </p:nvSpPr>
              <p:spPr bwMode="auto">
                <a:xfrm>
                  <a:off x="0" y="0"/>
                  <a:ext cx="79" cy="51"/>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9" name="Group 20"/>
              <p:cNvGrpSpPr>
                <a:grpSpLocks/>
              </p:cNvGrpSpPr>
              <p:nvPr/>
            </p:nvGrpSpPr>
            <p:grpSpPr bwMode="auto">
              <a:xfrm>
                <a:off x="103" y="0"/>
                <a:ext cx="163" cy="182"/>
                <a:chOff x="0" y="0"/>
                <a:chExt cx="163" cy="182"/>
              </a:xfrm>
            </p:grpSpPr>
            <p:sp>
              <p:nvSpPr>
                <p:cNvPr id="39144" name="AutoShape 21"/>
                <p:cNvSpPr>
                  <a:spLocks/>
                </p:cNvSpPr>
                <p:nvPr/>
              </p:nvSpPr>
              <p:spPr bwMode="auto">
                <a:xfrm>
                  <a:off x="0" y="0"/>
                  <a:ext cx="163" cy="182"/>
                </a:xfrm>
                <a:custGeom>
                  <a:avLst/>
                  <a:gdLst>
                    <a:gd name="T0" fmla="*/ 158 w 21600"/>
                    <a:gd name="T1" fmla="*/ 57 h 21600"/>
                    <a:gd name="T2" fmla="*/ 161 w 21600"/>
                    <a:gd name="T3" fmla="*/ 65 h 21600"/>
                    <a:gd name="T4" fmla="*/ 162 w 21600"/>
                    <a:gd name="T5" fmla="*/ 78 h 21600"/>
                    <a:gd name="T6" fmla="*/ 162 w 21600"/>
                    <a:gd name="T7" fmla="*/ 95 h 21600"/>
                    <a:gd name="T8" fmla="*/ 161 w 21600"/>
                    <a:gd name="T9" fmla="*/ 113 h 21600"/>
                    <a:gd name="T10" fmla="*/ 159 w 21600"/>
                    <a:gd name="T11" fmla="*/ 125 h 21600"/>
                    <a:gd name="T12" fmla="*/ 153 w 21600"/>
                    <a:gd name="T13" fmla="*/ 136 h 21600"/>
                    <a:gd name="T14" fmla="*/ 144 w 21600"/>
                    <a:gd name="T15" fmla="*/ 148 h 21600"/>
                    <a:gd name="T16" fmla="*/ 136 w 21600"/>
                    <a:gd name="T17" fmla="*/ 157 h 21600"/>
                    <a:gd name="T18" fmla="*/ 128 w 21600"/>
                    <a:gd name="T19" fmla="*/ 166 h 21600"/>
                    <a:gd name="T20" fmla="*/ 119 w 21600"/>
                    <a:gd name="T21" fmla="*/ 174 h 21600"/>
                    <a:gd name="T22" fmla="*/ 109 w 21600"/>
                    <a:gd name="T23" fmla="*/ 179 h 21600"/>
                    <a:gd name="T24" fmla="*/ 94 w 21600"/>
                    <a:gd name="T25" fmla="*/ 182 h 21600"/>
                    <a:gd name="T26" fmla="*/ 77 w 21600"/>
                    <a:gd name="T27" fmla="*/ 181 h 21600"/>
                    <a:gd name="T28" fmla="*/ 62 w 21600"/>
                    <a:gd name="T29" fmla="*/ 179 h 21600"/>
                    <a:gd name="T30" fmla="*/ 49 w 21600"/>
                    <a:gd name="T31" fmla="*/ 172 h 21600"/>
                    <a:gd name="T32" fmla="*/ 37 w 21600"/>
                    <a:gd name="T33" fmla="*/ 164 h 21600"/>
                    <a:gd name="T34" fmla="*/ 27 w 21600"/>
                    <a:gd name="T35" fmla="*/ 153 h 21600"/>
                    <a:gd name="T36" fmla="*/ 18 w 21600"/>
                    <a:gd name="T37" fmla="*/ 140 h 21600"/>
                    <a:gd name="T38" fmla="*/ 11 w 21600"/>
                    <a:gd name="T39" fmla="*/ 126 h 21600"/>
                    <a:gd name="T40" fmla="*/ 5 w 21600"/>
                    <a:gd name="T41" fmla="*/ 112 h 21600"/>
                    <a:gd name="T42" fmla="*/ 2 w 21600"/>
                    <a:gd name="T43" fmla="*/ 96 h 21600"/>
                    <a:gd name="T44" fmla="*/ 0 w 21600"/>
                    <a:gd name="T45" fmla="*/ 80 h 21600"/>
                    <a:gd name="T46" fmla="*/ 3 w 21600"/>
                    <a:gd name="T47" fmla="*/ 65 h 21600"/>
                    <a:gd name="T48" fmla="*/ 7 w 21600"/>
                    <a:gd name="T49" fmla="*/ 48 h 21600"/>
                    <a:gd name="T50" fmla="*/ 9 w 21600"/>
                    <a:gd name="T51" fmla="*/ 40 h 21600"/>
                    <a:gd name="T52" fmla="*/ 12 w 21600"/>
                    <a:gd name="T53" fmla="*/ 33 h 21600"/>
                    <a:gd name="T54" fmla="*/ 18 w 21600"/>
                    <a:gd name="T55" fmla="*/ 27 h 21600"/>
                    <a:gd name="T56" fmla="*/ 25 w 21600"/>
                    <a:gd name="T57" fmla="*/ 22 h 21600"/>
                    <a:gd name="T58" fmla="*/ 33 w 21600"/>
                    <a:gd name="T59" fmla="*/ 15 h 21600"/>
                    <a:gd name="T60" fmla="*/ 42 w 21600"/>
                    <a:gd name="T61" fmla="*/ 9 h 21600"/>
                    <a:gd name="T62" fmla="*/ 52 w 21600"/>
                    <a:gd name="T63" fmla="*/ 5 h 21600"/>
                    <a:gd name="T64" fmla="*/ 62 w 21600"/>
                    <a:gd name="T65" fmla="*/ 2 h 21600"/>
                    <a:gd name="T66" fmla="*/ 73 w 21600"/>
                    <a:gd name="T67" fmla="*/ 0 h 21600"/>
                    <a:gd name="T68" fmla="*/ 83 w 21600"/>
                    <a:gd name="T69" fmla="*/ 0 h 21600"/>
                    <a:gd name="T70" fmla="*/ 94 w 21600"/>
                    <a:gd name="T71" fmla="*/ 1 h 21600"/>
                    <a:gd name="T72" fmla="*/ 103 w 21600"/>
                    <a:gd name="T73" fmla="*/ 4 h 21600"/>
                    <a:gd name="T74" fmla="*/ 112 w 21600"/>
                    <a:gd name="T75" fmla="*/ 8 h 21600"/>
                    <a:gd name="T76" fmla="*/ 127 w 21600"/>
                    <a:gd name="T77" fmla="*/ 18 h 21600"/>
                    <a:gd name="T78" fmla="*/ 140 w 21600"/>
                    <a:gd name="T79" fmla="*/ 31 h 21600"/>
                    <a:gd name="T80" fmla="*/ 151 w 21600"/>
                    <a:gd name="T81" fmla="*/ 45 h 21600"/>
                    <a:gd name="T82" fmla="*/ 156 w 21600"/>
                    <a:gd name="T83" fmla="*/ 53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1600"/>
                    <a:gd name="T127" fmla="*/ 0 h 21600"/>
                    <a:gd name="T128" fmla="*/ 21600 w 21600"/>
                    <a:gd name="T129" fmla="*/ 21600 h 2160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1600" h="21600">
                      <a:moveTo>
                        <a:pt x="20630" y="6301"/>
                      </a:moveTo>
                      <a:lnTo>
                        <a:pt x="20892" y="6730"/>
                      </a:lnTo>
                      <a:lnTo>
                        <a:pt x="21076" y="7234"/>
                      </a:lnTo>
                      <a:lnTo>
                        <a:pt x="21285" y="7712"/>
                      </a:lnTo>
                      <a:lnTo>
                        <a:pt x="21390" y="8217"/>
                      </a:lnTo>
                      <a:lnTo>
                        <a:pt x="21521" y="9200"/>
                      </a:lnTo>
                      <a:lnTo>
                        <a:pt x="21600" y="10233"/>
                      </a:lnTo>
                      <a:lnTo>
                        <a:pt x="21521" y="11266"/>
                      </a:lnTo>
                      <a:lnTo>
                        <a:pt x="21469" y="12300"/>
                      </a:lnTo>
                      <a:lnTo>
                        <a:pt x="21338" y="13358"/>
                      </a:lnTo>
                      <a:lnTo>
                        <a:pt x="21207" y="14392"/>
                      </a:lnTo>
                      <a:lnTo>
                        <a:pt x="21076" y="14870"/>
                      </a:lnTo>
                      <a:lnTo>
                        <a:pt x="20840" y="15299"/>
                      </a:lnTo>
                      <a:lnTo>
                        <a:pt x="20316" y="16156"/>
                      </a:lnTo>
                      <a:lnTo>
                        <a:pt x="19739" y="16962"/>
                      </a:lnTo>
                      <a:lnTo>
                        <a:pt x="19110" y="17618"/>
                      </a:lnTo>
                      <a:lnTo>
                        <a:pt x="18428" y="18374"/>
                      </a:lnTo>
                      <a:lnTo>
                        <a:pt x="18035" y="18676"/>
                      </a:lnTo>
                      <a:lnTo>
                        <a:pt x="17720" y="19029"/>
                      </a:lnTo>
                      <a:lnTo>
                        <a:pt x="16960" y="19710"/>
                      </a:lnTo>
                      <a:lnTo>
                        <a:pt x="16252" y="20516"/>
                      </a:lnTo>
                      <a:lnTo>
                        <a:pt x="15807" y="20693"/>
                      </a:lnTo>
                      <a:lnTo>
                        <a:pt x="15361" y="20869"/>
                      </a:lnTo>
                      <a:lnTo>
                        <a:pt x="14417" y="21247"/>
                      </a:lnTo>
                      <a:lnTo>
                        <a:pt x="13395" y="21424"/>
                      </a:lnTo>
                      <a:lnTo>
                        <a:pt x="12399" y="21550"/>
                      </a:lnTo>
                      <a:lnTo>
                        <a:pt x="11298" y="21600"/>
                      </a:lnTo>
                      <a:lnTo>
                        <a:pt x="10223" y="21474"/>
                      </a:lnTo>
                      <a:lnTo>
                        <a:pt x="9280" y="21373"/>
                      </a:lnTo>
                      <a:lnTo>
                        <a:pt x="8257" y="21247"/>
                      </a:lnTo>
                      <a:lnTo>
                        <a:pt x="7366" y="20869"/>
                      </a:lnTo>
                      <a:lnTo>
                        <a:pt x="6553" y="20441"/>
                      </a:lnTo>
                      <a:lnTo>
                        <a:pt x="5715" y="19962"/>
                      </a:lnTo>
                      <a:lnTo>
                        <a:pt x="4954" y="19407"/>
                      </a:lnTo>
                      <a:lnTo>
                        <a:pt x="4273" y="18802"/>
                      </a:lnTo>
                      <a:lnTo>
                        <a:pt x="3565" y="18122"/>
                      </a:lnTo>
                      <a:lnTo>
                        <a:pt x="2936" y="17441"/>
                      </a:lnTo>
                      <a:lnTo>
                        <a:pt x="2412" y="16660"/>
                      </a:lnTo>
                      <a:lnTo>
                        <a:pt x="1914" y="15853"/>
                      </a:lnTo>
                      <a:lnTo>
                        <a:pt x="1468" y="14996"/>
                      </a:lnTo>
                      <a:lnTo>
                        <a:pt x="1022" y="14140"/>
                      </a:lnTo>
                      <a:lnTo>
                        <a:pt x="708" y="13283"/>
                      </a:lnTo>
                      <a:lnTo>
                        <a:pt x="446" y="12375"/>
                      </a:lnTo>
                      <a:lnTo>
                        <a:pt x="262" y="11443"/>
                      </a:lnTo>
                      <a:lnTo>
                        <a:pt x="131" y="10460"/>
                      </a:lnTo>
                      <a:lnTo>
                        <a:pt x="0" y="9552"/>
                      </a:lnTo>
                      <a:lnTo>
                        <a:pt x="262" y="8645"/>
                      </a:lnTo>
                      <a:lnTo>
                        <a:pt x="446" y="7662"/>
                      </a:lnTo>
                      <a:lnTo>
                        <a:pt x="629" y="6629"/>
                      </a:lnTo>
                      <a:lnTo>
                        <a:pt x="891" y="5696"/>
                      </a:lnTo>
                      <a:lnTo>
                        <a:pt x="1022" y="5217"/>
                      </a:lnTo>
                      <a:lnTo>
                        <a:pt x="1206" y="4789"/>
                      </a:lnTo>
                      <a:lnTo>
                        <a:pt x="1468" y="4285"/>
                      </a:lnTo>
                      <a:lnTo>
                        <a:pt x="1651" y="3932"/>
                      </a:lnTo>
                      <a:lnTo>
                        <a:pt x="1966" y="3554"/>
                      </a:lnTo>
                      <a:lnTo>
                        <a:pt x="2359" y="3201"/>
                      </a:lnTo>
                      <a:lnTo>
                        <a:pt x="2805" y="2898"/>
                      </a:lnTo>
                      <a:lnTo>
                        <a:pt x="3250" y="2646"/>
                      </a:lnTo>
                      <a:lnTo>
                        <a:pt x="3827" y="2218"/>
                      </a:lnTo>
                      <a:lnTo>
                        <a:pt x="4378" y="1789"/>
                      </a:lnTo>
                      <a:lnTo>
                        <a:pt x="4954" y="1411"/>
                      </a:lnTo>
                      <a:lnTo>
                        <a:pt x="5583" y="1109"/>
                      </a:lnTo>
                      <a:lnTo>
                        <a:pt x="6239" y="807"/>
                      </a:lnTo>
                      <a:lnTo>
                        <a:pt x="6920" y="554"/>
                      </a:lnTo>
                      <a:lnTo>
                        <a:pt x="7550" y="378"/>
                      </a:lnTo>
                      <a:lnTo>
                        <a:pt x="8257" y="252"/>
                      </a:lnTo>
                      <a:lnTo>
                        <a:pt x="8965" y="126"/>
                      </a:lnTo>
                      <a:lnTo>
                        <a:pt x="9647" y="0"/>
                      </a:lnTo>
                      <a:lnTo>
                        <a:pt x="10354" y="0"/>
                      </a:lnTo>
                      <a:lnTo>
                        <a:pt x="11062" y="0"/>
                      </a:lnTo>
                      <a:lnTo>
                        <a:pt x="11744" y="76"/>
                      </a:lnTo>
                      <a:lnTo>
                        <a:pt x="12399" y="126"/>
                      </a:lnTo>
                      <a:lnTo>
                        <a:pt x="13081" y="328"/>
                      </a:lnTo>
                      <a:lnTo>
                        <a:pt x="13710" y="504"/>
                      </a:lnTo>
                      <a:lnTo>
                        <a:pt x="14286" y="681"/>
                      </a:lnTo>
                      <a:lnTo>
                        <a:pt x="14863" y="933"/>
                      </a:lnTo>
                      <a:lnTo>
                        <a:pt x="15938" y="1487"/>
                      </a:lnTo>
                      <a:lnTo>
                        <a:pt x="16882" y="2092"/>
                      </a:lnTo>
                      <a:lnTo>
                        <a:pt x="17773" y="2823"/>
                      </a:lnTo>
                      <a:lnTo>
                        <a:pt x="18612" y="3629"/>
                      </a:lnTo>
                      <a:lnTo>
                        <a:pt x="19293" y="4486"/>
                      </a:lnTo>
                      <a:lnTo>
                        <a:pt x="20001" y="5343"/>
                      </a:lnTo>
                      <a:lnTo>
                        <a:pt x="20630" y="6301"/>
                      </a:lnTo>
                      <a:close/>
                      <a:moveTo>
                        <a:pt x="20630" y="6301"/>
                      </a:moveTo>
                    </a:path>
                  </a:pathLst>
                </a:custGeom>
                <a:solidFill>
                  <a:srgbClr val="00B050"/>
                </a:solidFill>
                <a:ln w="12700">
                  <a:noFill/>
                  <a:miter lim="800000"/>
                  <a:headEnd/>
                  <a:tailEnd/>
                </a:ln>
              </p:spPr>
              <p:txBody>
                <a:bodyPr lIns="0" tIns="0" rIns="0" bIns="0"/>
                <a:lstStyle/>
                <a:p>
                  <a:endParaRPr lang="en-US"/>
                </a:p>
              </p:txBody>
            </p:sp>
            <p:sp>
              <p:nvSpPr>
                <p:cNvPr id="39145" name="Rectangle 22"/>
                <p:cNvSpPr>
                  <a:spLocks/>
                </p:cNvSpPr>
                <p:nvPr/>
              </p:nvSpPr>
              <p:spPr bwMode="auto">
                <a:xfrm>
                  <a:off x="0" y="0"/>
                  <a:ext cx="163" cy="182"/>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10" name="Group 23"/>
              <p:cNvGrpSpPr>
                <a:grpSpLocks/>
              </p:cNvGrpSpPr>
              <p:nvPr/>
            </p:nvGrpSpPr>
            <p:grpSpPr bwMode="auto">
              <a:xfrm flipH="1">
                <a:off x="5" y="203"/>
                <a:ext cx="388" cy="324"/>
                <a:chOff x="0" y="0"/>
                <a:chExt cx="387" cy="323"/>
              </a:xfrm>
            </p:grpSpPr>
            <p:sp>
              <p:nvSpPr>
                <p:cNvPr id="39142" name="AutoShape 24"/>
                <p:cNvSpPr>
                  <a:spLocks/>
                </p:cNvSpPr>
                <p:nvPr/>
              </p:nvSpPr>
              <p:spPr bwMode="auto">
                <a:xfrm>
                  <a:off x="0" y="0"/>
                  <a:ext cx="387" cy="323"/>
                </a:xfrm>
                <a:custGeom>
                  <a:avLst/>
                  <a:gdLst>
                    <a:gd name="T0" fmla="*/ 309 w 21600"/>
                    <a:gd name="T1" fmla="*/ 0 h 21600"/>
                    <a:gd name="T2" fmla="*/ 312 w 21600"/>
                    <a:gd name="T3" fmla="*/ 10 h 21600"/>
                    <a:gd name="T4" fmla="*/ 314 w 21600"/>
                    <a:gd name="T5" fmla="*/ 20 h 21600"/>
                    <a:gd name="T6" fmla="*/ 317 w 21600"/>
                    <a:gd name="T7" fmla="*/ 30 h 21600"/>
                    <a:gd name="T8" fmla="*/ 320 w 21600"/>
                    <a:gd name="T9" fmla="*/ 42 h 21600"/>
                    <a:gd name="T10" fmla="*/ 322 w 21600"/>
                    <a:gd name="T11" fmla="*/ 53 h 21600"/>
                    <a:gd name="T12" fmla="*/ 326 w 21600"/>
                    <a:gd name="T13" fmla="*/ 65 h 21600"/>
                    <a:gd name="T14" fmla="*/ 332 w 21600"/>
                    <a:gd name="T15" fmla="*/ 89 h 21600"/>
                    <a:gd name="T16" fmla="*/ 345 w 21600"/>
                    <a:gd name="T17" fmla="*/ 139 h 21600"/>
                    <a:gd name="T18" fmla="*/ 351 w 21600"/>
                    <a:gd name="T19" fmla="*/ 164 h 21600"/>
                    <a:gd name="T20" fmla="*/ 357 w 21600"/>
                    <a:gd name="T21" fmla="*/ 188 h 21600"/>
                    <a:gd name="T22" fmla="*/ 361 w 21600"/>
                    <a:gd name="T23" fmla="*/ 199 h 21600"/>
                    <a:gd name="T24" fmla="*/ 364 w 21600"/>
                    <a:gd name="T25" fmla="*/ 210 h 21600"/>
                    <a:gd name="T26" fmla="*/ 366 w 21600"/>
                    <a:gd name="T27" fmla="*/ 221 h 21600"/>
                    <a:gd name="T28" fmla="*/ 369 w 21600"/>
                    <a:gd name="T29" fmla="*/ 231 h 21600"/>
                    <a:gd name="T30" fmla="*/ 372 w 21600"/>
                    <a:gd name="T31" fmla="*/ 241 h 21600"/>
                    <a:gd name="T32" fmla="*/ 374 w 21600"/>
                    <a:gd name="T33" fmla="*/ 251 h 21600"/>
                    <a:gd name="T34" fmla="*/ 376 w 21600"/>
                    <a:gd name="T35" fmla="*/ 259 h 21600"/>
                    <a:gd name="T36" fmla="*/ 378 w 21600"/>
                    <a:gd name="T37" fmla="*/ 267 h 21600"/>
                    <a:gd name="T38" fmla="*/ 380 w 21600"/>
                    <a:gd name="T39" fmla="*/ 274 h 21600"/>
                    <a:gd name="T40" fmla="*/ 382 w 21600"/>
                    <a:gd name="T41" fmla="*/ 281 h 21600"/>
                    <a:gd name="T42" fmla="*/ 384 w 21600"/>
                    <a:gd name="T43" fmla="*/ 286 h 21600"/>
                    <a:gd name="T44" fmla="*/ 385 w 21600"/>
                    <a:gd name="T45" fmla="*/ 291 h 21600"/>
                    <a:gd name="T46" fmla="*/ 386 w 21600"/>
                    <a:gd name="T47" fmla="*/ 295 h 21600"/>
                    <a:gd name="T48" fmla="*/ 386 w 21600"/>
                    <a:gd name="T49" fmla="*/ 298 h 21600"/>
                    <a:gd name="T50" fmla="*/ 387 w 21600"/>
                    <a:gd name="T51" fmla="*/ 299 h 21600"/>
                    <a:gd name="T52" fmla="*/ 387 w 21600"/>
                    <a:gd name="T53" fmla="*/ 300 h 21600"/>
                    <a:gd name="T54" fmla="*/ 387 w 21600"/>
                    <a:gd name="T55" fmla="*/ 300 h 21600"/>
                    <a:gd name="T56" fmla="*/ 339 w 21600"/>
                    <a:gd name="T57" fmla="*/ 308 h 21600"/>
                    <a:gd name="T58" fmla="*/ 284 w 21600"/>
                    <a:gd name="T59" fmla="*/ 99 h 21600"/>
                    <a:gd name="T60" fmla="*/ 261 w 21600"/>
                    <a:gd name="T61" fmla="*/ 208 h 21600"/>
                    <a:gd name="T62" fmla="*/ 120 w 21600"/>
                    <a:gd name="T63" fmla="*/ 208 h 21600"/>
                    <a:gd name="T64" fmla="*/ 110 w 21600"/>
                    <a:gd name="T65" fmla="*/ 99 h 21600"/>
                    <a:gd name="T66" fmla="*/ 59 w 21600"/>
                    <a:gd name="T67" fmla="*/ 323 h 21600"/>
                    <a:gd name="T68" fmla="*/ 0 w 21600"/>
                    <a:gd name="T69" fmla="*/ 323 h 21600"/>
                    <a:gd name="T70" fmla="*/ 77 w 21600"/>
                    <a:gd name="T71" fmla="*/ 0 h 21600"/>
                    <a:gd name="T72" fmla="*/ 309 w 21600"/>
                    <a:gd name="T73" fmla="*/ 0 h 21600"/>
                    <a:gd name="T74" fmla="*/ 309 w 21600"/>
                    <a:gd name="T75" fmla="*/ 0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600"/>
                    <a:gd name="T115" fmla="*/ 0 h 21600"/>
                    <a:gd name="T116" fmla="*/ 21600 w 21600"/>
                    <a:gd name="T117" fmla="*/ 21600 h 216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600" h="21600">
                      <a:moveTo>
                        <a:pt x="17269" y="0"/>
                      </a:moveTo>
                      <a:lnTo>
                        <a:pt x="17401" y="655"/>
                      </a:lnTo>
                      <a:lnTo>
                        <a:pt x="17533" y="1338"/>
                      </a:lnTo>
                      <a:lnTo>
                        <a:pt x="17699" y="2036"/>
                      </a:lnTo>
                      <a:lnTo>
                        <a:pt x="17864" y="2791"/>
                      </a:lnTo>
                      <a:lnTo>
                        <a:pt x="17996" y="3560"/>
                      </a:lnTo>
                      <a:lnTo>
                        <a:pt x="18184" y="4357"/>
                      </a:lnTo>
                      <a:lnTo>
                        <a:pt x="18525" y="5980"/>
                      </a:lnTo>
                      <a:lnTo>
                        <a:pt x="19242" y="9298"/>
                      </a:lnTo>
                      <a:lnTo>
                        <a:pt x="19594" y="10950"/>
                      </a:lnTo>
                      <a:lnTo>
                        <a:pt x="19936" y="12544"/>
                      </a:lnTo>
                      <a:lnTo>
                        <a:pt x="20123" y="13299"/>
                      </a:lnTo>
                      <a:lnTo>
                        <a:pt x="20289" y="14068"/>
                      </a:lnTo>
                      <a:lnTo>
                        <a:pt x="20443" y="14794"/>
                      </a:lnTo>
                      <a:lnTo>
                        <a:pt x="20586" y="15477"/>
                      </a:lnTo>
                      <a:lnTo>
                        <a:pt x="20740" y="16132"/>
                      </a:lnTo>
                      <a:lnTo>
                        <a:pt x="20873" y="16759"/>
                      </a:lnTo>
                      <a:lnTo>
                        <a:pt x="21005" y="17343"/>
                      </a:lnTo>
                      <a:lnTo>
                        <a:pt x="21115" y="17869"/>
                      </a:lnTo>
                      <a:lnTo>
                        <a:pt x="21225" y="18354"/>
                      </a:lnTo>
                      <a:lnTo>
                        <a:pt x="21324" y="18795"/>
                      </a:lnTo>
                      <a:lnTo>
                        <a:pt x="21413" y="19137"/>
                      </a:lnTo>
                      <a:lnTo>
                        <a:pt x="21490" y="19493"/>
                      </a:lnTo>
                      <a:lnTo>
                        <a:pt x="21545" y="19735"/>
                      </a:lnTo>
                      <a:lnTo>
                        <a:pt x="21567" y="19906"/>
                      </a:lnTo>
                      <a:lnTo>
                        <a:pt x="21600" y="20005"/>
                      </a:lnTo>
                      <a:lnTo>
                        <a:pt x="21600" y="20048"/>
                      </a:lnTo>
                      <a:lnTo>
                        <a:pt x="21600" y="20076"/>
                      </a:lnTo>
                      <a:lnTo>
                        <a:pt x="18900" y="20589"/>
                      </a:lnTo>
                      <a:lnTo>
                        <a:pt x="15858" y="6592"/>
                      </a:lnTo>
                      <a:lnTo>
                        <a:pt x="14547" y="13925"/>
                      </a:lnTo>
                      <a:lnTo>
                        <a:pt x="6700" y="13925"/>
                      </a:lnTo>
                      <a:lnTo>
                        <a:pt x="6116" y="6592"/>
                      </a:lnTo>
                      <a:lnTo>
                        <a:pt x="3284" y="21600"/>
                      </a:lnTo>
                      <a:lnTo>
                        <a:pt x="0" y="21600"/>
                      </a:lnTo>
                      <a:lnTo>
                        <a:pt x="4276" y="0"/>
                      </a:lnTo>
                      <a:lnTo>
                        <a:pt x="17269" y="0"/>
                      </a:lnTo>
                      <a:close/>
                      <a:moveTo>
                        <a:pt x="17269" y="0"/>
                      </a:moveTo>
                    </a:path>
                  </a:pathLst>
                </a:custGeom>
                <a:solidFill>
                  <a:srgbClr val="00B050"/>
                </a:solidFill>
                <a:ln w="12700">
                  <a:noFill/>
                  <a:miter lim="800000"/>
                  <a:headEnd/>
                  <a:tailEnd/>
                </a:ln>
              </p:spPr>
              <p:txBody>
                <a:bodyPr lIns="0" tIns="0" rIns="0" bIns="0"/>
                <a:lstStyle/>
                <a:p>
                  <a:endParaRPr lang="en-US"/>
                </a:p>
              </p:txBody>
            </p:sp>
            <p:sp>
              <p:nvSpPr>
                <p:cNvPr id="39143" name="Rectangle 25"/>
                <p:cNvSpPr>
                  <a:spLocks/>
                </p:cNvSpPr>
                <p:nvPr/>
              </p:nvSpPr>
              <p:spPr bwMode="auto">
                <a:xfrm flipH="1">
                  <a:off x="0" y="0"/>
                  <a:ext cx="387" cy="323"/>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11" name="Group 26"/>
              <p:cNvGrpSpPr>
                <a:grpSpLocks/>
              </p:cNvGrpSpPr>
              <p:nvPr/>
            </p:nvGrpSpPr>
            <p:grpSpPr bwMode="auto">
              <a:xfrm>
                <a:off x="68" y="433"/>
                <a:ext cx="276" cy="224"/>
                <a:chOff x="0" y="0"/>
                <a:chExt cx="276" cy="224"/>
              </a:xfrm>
            </p:grpSpPr>
            <p:sp>
              <p:nvSpPr>
                <p:cNvPr id="39140" name="AutoShape 27"/>
                <p:cNvSpPr>
                  <a:spLocks/>
                </p:cNvSpPr>
                <p:nvPr/>
              </p:nvSpPr>
              <p:spPr bwMode="auto">
                <a:xfrm>
                  <a:off x="0" y="0"/>
                  <a:ext cx="276" cy="224"/>
                </a:xfrm>
                <a:custGeom>
                  <a:avLst/>
                  <a:gdLst>
                    <a:gd name="T0" fmla="*/ 276 w 21600"/>
                    <a:gd name="T1" fmla="*/ 222 h 21600"/>
                    <a:gd name="T2" fmla="*/ 0 w 21600"/>
                    <a:gd name="T3" fmla="*/ 224 h 21600"/>
                    <a:gd name="T4" fmla="*/ 0 w 21600"/>
                    <a:gd name="T5" fmla="*/ 223 h 21600"/>
                    <a:gd name="T6" fmla="*/ 1 w 21600"/>
                    <a:gd name="T7" fmla="*/ 220 h 21600"/>
                    <a:gd name="T8" fmla="*/ 1 w 21600"/>
                    <a:gd name="T9" fmla="*/ 218 h 21600"/>
                    <a:gd name="T10" fmla="*/ 2 w 21600"/>
                    <a:gd name="T11" fmla="*/ 214 h 21600"/>
                    <a:gd name="T12" fmla="*/ 3 w 21600"/>
                    <a:gd name="T13" fmla="*/ 210 h 21600"/>
                    <a:gd name="T14" fmla="*/ 4 w 21600"/>
                    <a:gd name="T15" fmla="*/ 205 h 21600"/>
                    <a:gd name="T16" fmla="*/ 6 w 21600"/>
                    <a:gd name="T17" fmla="*/ 200 h 21600"/>
                    <a:gd name="T18" fmla="*/ 7 w 21600"/>
                    <a:gd name="T19" fmla="*/ 194 h 21600"/>
                    <a:gd name="T20" fmla="*/ 9 w 21600"/>
                    <a:gd name="T21" fmla="*/ 187 h 21600"/>
                    <a:gd name="T22" fmla="*/ 10 w 21600"/>
                    <a:gd name="T23" fmla="*/ 181 h 21600"/>
                    <a:gd name="T24" fmla="*/ 12 w 21600"/>
                    <a:gd name="T25" fmla="*/ 174 h 21600"/>
                    <a:gd name="T26" fmla="*/ 14 w 21600"/>
                    <a:gd name="T27" fmla="*/ 166 h 21600"/>
                    <a:gd name="T28" fmla="*/ 16 w 21600"/>
                    <a:gd name="T29" fmla="*/ 158 h 21600"/>
                    <a:gd name="T30" fmla="*/ 20 w 21600"/>
                    <a:gd name="T31" fmla="*/ 141 h 21600"/>
                    <a:gd name="T32" fmla="*/ 24 w 21600"/>
                    <a:gd name="T33" fmla="*/ 123 h 21600"/>
                    <a:gd name="T34" fmla="*/ 29 w 21600"/>
                    <a:gd name="T35" fmla="*/ 105 h 21600"/>
                    <a:gd name="T36" fmla="*/ 38 w 21600"/>
                    <a:gd name="T37" fmla="*/ 68 h 21600"/>
                    <a:gd name="T38" fmla="*/ 43 w 21600"/>
                    <a:gd name="T39" fmla="*/ 51 h 21600"/>
                    <a:gd name="T40" fmla="*/ 48 w 21600"/>
                    <a:gd name="T41" fmla="*/ 33 h 21600"/>
                    <a:gd name="T42" fmla="*/ 50 w 21600"/>
                    <a:gd name="T43" fmla="*/ 25 h 21600"/>
                    <a:gd name="T44" fmla="*/ 53 w 21600"/>
                    <a:gd name="T45" fmla="*/ 17 h 21600"/>
                    <a:gd name="T46" fmla="*/ 55 w 21600"/>
                    <a:gd name="T47" fmla="*/ 10 h 21600"/>
                    <a:gd name="T48" fmla="*/ 57 w 21600"/>
                    <a:gd name="T49" fmla="*/ 3 h 21600"/>
                    <a:gd name="T50" fmla="*/ 199 w 21600"/>
                    <a:gd name="T51" fmla="*/ 0 h 21600"/>
                    <a:gd name="T52" fmla="*/ 276 w 21600"/>
                    <a:gd name="T53" fmla="*/ 222 h 21600"/>
                    <a:gd name="T54" fmla="*/ 276 w 21600"/>
                    <a:gd name="T55" fmla="*/ 222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1600"/>
                    <a:gd name="T85" fmla="*/ 0 h 21600"/>
                    <a:gd name="T86" fmla="*/ 21600 w 21600"/>
                    <a:gd name="T87" fmla="*/ 21600 h 2160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1600" h="21600">
                      <a:moveTo>
                        <a:pt x="21600" y="21415"/>
                      </a:moveTo>
                      <a:lnTo>
                        <a:pt x="0" y="21600"/>
                      </a:lnTo>
                      <a:lnTo>
                        <a:pt x="31" y="21456"/>
                      </a:lnTo>
                      <a:lnTo>
                        <a:pt x="77" y="21251"/>
                      </a:lnTo>
                      <a:lnTo>
                        <a:pt x="108" y="21005"/>
                      </a:lnTo>
                      <a:lnTo>
                        <a:pt x="186" y="20656"/>
                      </a:lnTo>
                      <a:lnTo>
                        <a:pt x="263" y="20267"/>
                      </a:lnTo>
                      <a:lnTo>
                        <a:pt x="340" y="19815"/>
                      </a:lnTo>
                      <a:lnTo>
                        <a:pt x="448" y="19262"/>
                      </a:lnTo>
                      <a:lnTo>
                        <a:pt x="557" y="18728"/>
                      </a:lnTo>
                      <a:lnTo>
                        <a:pt x="680" y="18072"/>
                      </a:lnTo>
                      <a:lnTo>
                        <a:pt x="819" y="17415"/>
                      </a:lnTo>
                      <a:lnTo>
                        <a:pt x="943" y="16738"/>
                      </a:lnTo>
                      <a:lnTo>
                        <a:pt x="1082" y="15979"/>
                      </a:lnTo>
                      <a:lnTo>
                        <a:pt x="1237" y="15241"/>
                      </a:lnTo>
                      <a:lnTo>
                        <a:pt x="1577" y="13600"/>
                      </a:lnTo>
                      <a:lnTo>
                        <a:pt x="1917" y="11897"/>
                      </a:lnTo>
                      <a:lnTo>
                        <a:pt x="2242" y="10113"/>
                      </a:lnTo>
                      <a:lnTo>
                        <a:pt x="3000" y="6564"/>
                      </a:lnTo>
                      <a:lnTo>
                        <a:pt x="3371" y="4882"/>
                      </a:lnTo>
                      <a:lnTo>
                        <a:pt x="3742" y="3179"/>
                      </a:lnTo>
                      <a:lnTo>
                        <a:pt x="3927" y="2441"/>
                      </a:lnTo>
                      <a:lnTo>
                        <a:pt x="4113" y="1641"/>
                      </a:lnTo>
                      <a:lnTo>
                        <a:pt x="4267" y="944"/>
                      </a:lnTo>
                      <a:lnTo>
                        <a:pt x="4453" y="246"/>
                      </a:lnTo>
                      <a:lnTo>
                        <a:pt x="15539" y="0"/>
                      </a:lnTo>
                      <a:lnTo>
                        <a:pt x="21600" y="21415"/>
                      </a:lnTo>
                      <a:close/>
                      <a:moveTo>
                        <a:pt x="21600" y="21415"/>
                      </a:moveTo>
                    </a:path>
                  </a:pathLst>
                </a:custGeom>
                <a:solidFill>
                  <a:srgbClr val="00B050"/>
                </a:solidFill>
                <a:ln w="12700">
                  <a:noFill/>
                  <a:miter lim="800000"/>
                  <a:headEnd/>
                  <a:tailEnd/>
                </a:ln>
              </p:spPr>
              <p:txBody>
                <a:bodyPr lIns="0" tIns="0" rIns="0" bIns="0"/>
                <a:lstStyle/>
                <a:p>
                  <a:endParaRPr lang="en-US"/>
                </a:p>
              </p:txBody>
            </p:sp>
            <p:sp>
              <p:nvSpPr>
                <p:cNvPr id="39141" name="Rectangle 28"/>
                <p:cNvSpPr>
                  <a:spLocks/>
                </p:cNvSpPr>
                <p:nvPr/>
              </p:nvSpPr>
              <p:spPr bwMode="auto">
                <a:xfrm>
                  <a:off x="0" y="0"/>
                  <a:ext cx="276" cy="224"/>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12" name="Group 29"/>
              <p:cNvGrpSpPr>
                <a:grpSpLocks/>
              </p:cNvGrpSpPr>
              <p:nvPr/>
            </p:nvGrpSpPr>
            <p:grpSpPr bwMode="auto">
              <a:xfrm>
                <a:off x="13" y="539"/>
                <a:ext cx="30" cy="51"/>
                <a:chOff x="0" y="0"/>
                <a:chExt cx="29" cy="51"/>
              </a:xfrm>
            </p:grpSpPr>
            <p:sp>
              <p:nvSpPr>
                <p:cNvPr id="39138" name="AutoShape 30"/>
                <p:cNvSpPr>
                  <a:spLocks/>
                </p:cNvSpPr>
                <p:nvPr/>
              </p:nvSpPr>
              <p:spPr bwMode="auto">
                <a:xfrm>
                  <a:off x="0" y="0"/>
                  <a:ext cx="29" cy="51"/>
                </a:xfrm>
                <a:custGeom>
                  <a:avLst/>
                  <a:gdLst>
                    <a:gd name="T0" fmla="*/ 29 w 21600"/>
                    <a:gd name="T1" fmla="*/ 0 h 21600"/>
                    <a:gd name="T2" fmla="*/ 26 w 21600"/>
                    <a:gd name="T3" fmla="*/ 51 h 21600"/>
                    <a:gd name="T4" fmla="*/ 4 w 21600"/>
                    <a:gd name="T5" fmla="*/ 46 h 21600"/>
                    <a:gd name="T6" fmla="*/ 0 w 21600"/>
                    <a:gd name="T7" fmla="*/ 2 h 21600"/>
                    <a:gd name="T8" fmla="*/ 29 w 21600"/>
                    <a:gd name="T9" fmla="*/ 0 h 21600"/>
                    <a:gd name="T10" fmla="*/ 29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0"/>
                      </a:moveTo>
                      <a:lnTo>
                        <a:pt x="19119" y="21600"/>
                      </a:lnTo>
                      <a:lnTo>
                        <a:pt x="2773" y="19440"/>
                      </a:lnTo>
                      <a:lnTo>
                        <a:pt x="0" y="900"/>
                      </a:lnTo>
                      <a:lnTo>
                        <a:pt x="21600" y="0"/>
                      </a:lnTo>
                      <a:close/>
                      <a:moveTo>
                        <a:pt x="21600" y="0"/>
                      </a:moveTo>
                    </a:path>
                  </a:pathLst>
                </a:custGeom>
                <a:solidFill>
                  <a:srgbClr val="000000"/>
                </a:solidFill>
                <a:ln w="12700">
                  <a:noFill/>
                  <a:miter lim="800000"/>
                  <a:headEnd/>
                  <a:tailEnd/>
                </a:ln>
              </p:spPr>
              <p:txBody>
                <a:bodyPr lIns="0" tIns="0" rIns="0" bIns="0"/>
                <a:lstStyle/>
                <a:p>
                  <a:endParaRPr lang="en-US"/>
                </a:p>
              </p:txBody>
            </p:sp>
            <p:sp>
              <p:nvSpPr>
                <p:cNvPr id="39139" name="Rectangle 31"/>
                <p:cNvSpPr>
                  <a:spLocks/>
                </p:cNvSpPr>
                <p:nvPr/>
              </p:nvSpPr>
              <p:spPr bwMode="auto">
                <a:xfrm>
                  <a:off x="0" y="0"/>
                  <a:ext cx="29" cy="51"/>
                </a:xfrm>
                <a:prstGeom prst="rect">
                  <a:avLst/>
                </a:prstGeom>
                <a:solidFill>
                  <a:srgbClr val="00B050"/>
                </a:solidFill>
                <a:ln w="12700">
                  <a:noFill/>
                  <a:miter lim="800000"/>
                  <a:headEnd/>
                  <a:tailEnd/>
                </a:ln>
              </p:spPr>
              <p:txBody>
                <a:bodyPr lIns="0" tIns="0" rIns="0" bIns="0"/>
                <a:lstStyle/>
                <a:p>
                  <a:endParaRPr lang="en-US">
                    <a:latin typeface="Georgia" pitchFamily="18" charset="0"/>
                  </a:endParaRPr>
                </a:p>
              </p:txBody>
            </p:sp>
          </p:grpSp>
          <p:grpSp>
            <p:nvGrpSpPr>
              <p:cNvPr id="13" name="Group 32"/>
              <p:cNvGrpSpPr>
                <a:grpSpLocks/>
              </p:cNvGrpSpPr>
              <p:nvPr/>
            </p:nvGrpSpPr>
            <p:grpSpPr bwMode="auto">
              <a:xfrm>
                <a:off x="222" y="670"/>
                <a:ext cx="54" cy="281"/>
                <a:chOff x="0" y="0"/>
                <a:chExt cx="54" cy="280"/>
              </a:xfrm>
            </p:grpSpPr>
            <p:sp>
              <p:nvSpPr>
                <p:cNvPr id="39136" name="AutoShape 33"/>
                <p:cNvSpPr>
                  <a:spLocks/>
                </p:cNvSpPr>
                <p:nvPr/>
              </p:nvSpPr>
              <p:spPr bwMode="auto">
                <a:xfrm>
                  <a:off x="0" y="0"/>
                  <a:ext cx="54" cy="280"/>
                </a:xfrm>
                <a:custGeom>
                  <a:avLst/>
                  <a:gdLst>
                    <a:gd name="T0" fmla="*/ 54 w 21600"/>
                    <a:gd name="T1" fmla="*/ 279 h 21600"/>
                    <a:gd name="T2" fmla="*/ 3 w 21600"/>
                    <a:gd name="T3" fmla="*/ 280 h 21600"/>
                    <a:gd name="T4" fmla="*/ 0 w 21600"/>
                    <a:gd name="T5" fmla="*/ 2 h 21600"/>
                    <a:gd name="T6" fmla="*/ 54 w 21600"/>
                    <a:gd name="T7" fmla="*/ 0 h 21600"/>
                    <a:gd name="T8" fmla="*/ 54 w 21600"/>
                    <a:gd name="T9" fmla="*/ 279 h 21600"/>
                    <a:gd name="T10" fmla="*/ 54 w 21600"/>
                    <a:gd name="T11" fmla="*/ 279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21551"/>
                      </a:moveTo>
                      <a:lnTo>
                        <a:pt x="1340" y="21600"/>
                      </a:lnTo>
                      <a:lnTo>
                        <a:pt x="0" y="164"/>
                      </a:lnTo>
                      <a:lnTo>
                        <a:pt x="21600" y="0"/>
                      </a:lnTo>
                      <a:lnTo>
                        <a:pt x="21600" y="21551"/>
                      </a:lnTo>
                      <a:close/>
                      <a:moveTo>
                        <a:pt x="21600" y="21551"/>
                      </a:moveTo>
                    </a:path>
                  </a:pathLst>
                </a:custGeom>
                <a:solidFill>
                  <a:srgbClr val="000000"/>
                </a:solidFill>
                <a:ln w="12700">
                  <a:noFill/>
                  <a:miter lim="800000"/>
                  <a:headEnd/>
                  <a:tailEnd/>
                </a:ln>
              </p:spPr>
              <p:txBody>
                <a:bodyPr lIns="0" tIns="0" rIns="0" bIns="0"/>
                <a:lstStyle/>
                <a:p>
                  <a:endParaRPr lang="en-US"/>
                </a:p>
              </p:txBody>
            </p:sp>
            <p:sp>
              <p:nvSpPr>
                <p:cNvPr id="39137" name="Rectangle 34"/>
                <p:cNvSpPr>
                  <a:spLocks/>
                </p:cNvSpPr>
                <p:nvPr/>
              </p:nvSpPr>
              <p:spPr bwMode="auto">
                <a:xfrm>
                  <a:off x="0" y="0"/>
                  <a:ext cx="54" cy="280"/>
                </a:xfrm>
                <a:prstGeom prst="rect">
                  <a:avLst/>
                </a:prstGeom>
                <a:solidFill>
                  <a:srgbClr val="00B050"/>
                </a:solidFill>
                <a:ln w="12700">
                  <a:noFill/>
                  <a:miter lim="800000"/>
                  <a:headEnd/>
                  <a:tailEnd/>
                </a:ln>
              </p:spPr>
              <p:txBody>
                <a:bodyPr lIns="0" tIns="0" rIns="0" bIns="0"/>
                <a:lstStyle/>
                <a:p>
                  <a:endParaRPr lang="en-US">
                    <a:latin typeface="Georgia" pitchFamily="18" charset="0"/>
                  </a:endParaRPr>
                </a:p>
              </p:txBody>
            </p:sp>
          </p:grpSp>
          <p:grpSp>
            <p:nvGrpSpPr>
              <p:cNvPr id="14" name="Group 35"/>
              <p:cNvGrpSpPr>
                <a:grpSpLocks/>
              </p:cNvGrpSpPr>
              <p:nvPr/>
            </p:nvGrpSpPr>
            <p:grpSpPr bwMode="auto">
              <a:xfrm>
                <a:off x="148" y="672"/>
                <a:ext cx="57" cy="281"/>
                <a:chOff x="0" y="0"/>
                <a:chExt cx="56" cy="281"/>
              </a:xfrm>
            </p:grpSpPr>
            <p:sp>
              <p:nvSpPr>
                <p:cNvPr id="39134" name="AutoShape 36"/>
                <p:cNvSpPr>
                  <a:spLocks/>
                </p:cNvSpPr>
                <p:nvPr/>
              </p:nvSpPr>
              <p:spPr bwMode="auto">
                <a:xfrm>
                  <a:off x="0" y="0"/>
                  <a:ext cx="56" cy="281"/>
                </a:xfrm>
                <a:custGeom>
                  <a:avLst/>
                  <a:gdLst>
                    <a:gd name="T0" fmla="*/ 56 w 21600"/>
                    <a:gd name="T1" fmla="*/ 281 h 21600"/>
                    <a:gd name="T2" fmla="*/ 0 w 21600"/>
                    <a:gd name="T3" fmla="*/ 281 h 21600"/>
                    <a:gd name="T4" fmla="*/ 0 w 21600"/>
                    <a:gd name="T5" fmla="*/ 0 h 21600"/>
                    <a:gd name="T6" fmla="*/ 56 w 21600"/>
                    <a:gd name="T7" fmla="*/ 0 h 21600"/>
                    <a:gd name="T8" fmla="*/ 56 w 21600"/>
                    <a:gd name="T9" fmla="*/ 281 h 21600"/>
                    <a:gd name="T10" fmla="*/ 56 w 21600"/>
                    <a:gd name="T11" fmla="*/ 281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21567"/>
                      </a:moveTo>
                      <a:lnTo>
                        <a:pt x="0" y="21600"/>
                      </a:lnTo>
                      <a:lnTo>
                        <a:pt x="0" y="0"/>
                      </a:lnTo>
                      <a:lnTo>
                        <a:pt x="21600" y="0"/>
                      </a:lnTo>
                      <a:lnTo>
                        <a:pt x="21600" y="21567"/>
                      </a:lnTo>
                      <a:close/>
                      <a:moveTo>
                        <a:pt x="21600" y="21567"/>
                      </a:moveTo>
                    </a:path>
                  </a:pathLst>
                </a:custGeom>
                <a:solidFill>
                  <a:srgbClr val="00B050"/>
                </a:solidFill>
                <a:ln w="12700">
                  <a:noFill/>
                  <a:miter lim="800000"/>
                  <a:headEnd/>
                  <a:tailEnd/>
                </a:ln>
              </p:spPr>
              <p:txBody>
                <a:bodyPr lIns="0" tIns="0" rIns="0" bIns="0"/>
                <a:lstStyle/>
                <a:p>
                  <a:endParaRPr lang="en-US"/>
                </a:p>
              </p:txBody>
            </p:sp>
            <p:sp>
              <p:nvSpPr>
                <p:cNvPr id="39135" name="Rectangle 37"/>
                <p:cNvSpPr>
                  <a:spLocks/>
                </p:cNvSpPr>
                <p:nvPr/>
              </p:nvSpPr>
              <p:spPr bwMode="auto">
                <a:xfrm>
                  <a:off x="0" y="0"/>
                  <a:ext cx="56" cy="281"/>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15" name="Group 38"/>
              <p:cNvGrpSpPr>
                <a:grpSpLocks/>
              </p:cNvGrpSpPr>
              <p:nvPr/>
            </p:nvGrpSpPr>
            <p:grpSpPr bwMode="auto">
              <a:xfrm>
                <a:off x="339" y="542"/>
                <a:ext cx="30" cy="52"/>
                <a:chOff x="0" y="0"/>
                <a:chExt cx="29" cy="51"/>
              </a:xfrm>
            </p:grpSpPr>
            <p:sp>
              <p:nvSpPr>
                <p:cNvPr id="39132" name="AutoShape 39"/>
                <p:cNvSpPr>
                  <a:spLocks/>
                </p:cNvSpPr>
                <p:nvPr/>
              </p:nvSpPr>
              <p:spPr bwMode="auto">
                <a:xfrm>
                  <a:off x="0" y="0"/>
                  <a:ext cx="29" cy="51"/>
                </a:xfrm>
                <a:custGeom>
                  <a:avLst/>
                  <a:gdLst>
                    <a:gd name="T0" fmla="*/ 29 w 21600"/>
                    <a:gd name="T1" fmla="*/ 0 h 21600"/>
                    <a:gd name="T2" fmla="*/ 26 w 21600"/>
                    <a:gd name="T3" fmla="*/ 51 h 21600"/>
                    <a:gd name="T4" fmla="*/ 4 w 21600"/>
                    <a:gd name="T5" fmla="*/ 46 h 21600"/>
                    <a:gd name="T6" fmla="*/ 0 w 21600"/>
                    <a:gd name="T7" fmla="*/ 2 h 21600"/>
                    <a:gd name="T8" fmla="*/ 29 w 21600"/>
                    <a:gd name="T9" fmla="*/ 0 h 21600"/>
                    <a:gd name="T10" fmla="*/ 29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0"/>
                      </a:moveTo>
                      <a:lnTo>
                        <a:pt x="19119" y="21600"/>
                      </a:lnTo>
                      <a:lnTo>
                        <a:pt x="2773" y="19440"/>
                      </a:lnTo>
                      <a:lnTo>
                        <a:pt x="0" y="900"/>
                      </a:lnTo>
                      <a:lnTo>
                        <a:pt x="21600" y="0"/>
                      </a:lnTo>
                      <a:close/>
                      <a:moveTo>
                        <a:pt x="21600" y="0"/>
                      </a:moveTo>
                    </a:path>
                  </a:pathLst>
                </a:custGeom>
                <a:solidFill>
                  <a:srgbClr val="000000"/>
                </a:solidFill>
                <a:ln w="12700">
                  <a:noFill/>
                  <a:miter lim="800000"/>
                  <a:headEnd/>
                  <a:tailEnd/>
                </a:ln>
              </p:spPr>
              <p:txBody>
                <a:bodyPr lIns="0" tIns="0" rIns="0" bIns="0"/>
                <a:lstStyle/>
                <a:p>
                  <a:endParaRPr lang="en-US"/>
                </a:p>
              </p:txBody>
            </p:sp>
            <p:sp>
              <p:nvSpPr>
                <p:cNvPr id="39133" name="Rectangle 40"/>
                <p:cNvSpPr>
                  <a:spLocks/>
                </p:cNvSpPr>
                <p:nvPr/>
              </p:nvSpPr>
              <p:spPr bwMode="auto">
                <a:xfrm>
                  <a:off x="0" y="0"/>
                  <a:ext cx="29" cy="51"/>
                </a:xfrm>
                <a:prstGeom prst="rect">
                  <a:avLst/>
                </a:prstGeom>
                <a:solidFill>
                  <a:srgbClr val="00B050"/>
                </a:solidFill>
                <a:ln w="12700">
                  <a:noFill/>
                  <a:miter lim="800000"/>
                  <a:headEnd/>
                  <a:tailEnd/>
                </a:ln>
              </p:spPr>
              <p:txBody>
                <a:bodyPr lIns="0" tIns="0" rIns="0" bIns="0"/>
                <a:lstStyle/>
                <a:p>
                  <a:endParaRPr lang="en-US">
                    <a:latin typeface="Georgia" pitchFamily="18" charset="0"/>
                  </a:endParaRPr>
                </a:p>
              </p:txBody>
            </p:sp>
          </p:grpSp>
        </p:grpSp>
      </p:grpSp>
      <p:grpSp>
        <p:nvGrpSpPr>
          <p:cNvPr id="16" name="Group 41"/>
          <p:cNvGrpSpPr>
            <a:grpSpLocks/>
          </p:cNvGrpSpPr>
          <p:nvPr/>
        </p:nvGrpSpPr>
        <p:grpSpPr bwMode="auto">
          <a:xfrm>
            <a:off x="1524000" y="2887663"/>
            <a:ext cx="5686425" cy="1905000"/>
            <a:chOff x="0" y="0"/>
            <a:chExt cx="3582" cy="1200"/>
          </a:xfrm>
        </p:grpSpPr>
        <p:grpSp>
          <p:nvGrpSpPr>
            <p:cNvPr id="17" name="Group 42"/>
            <p:cNvGrpSpPr>
              <a:grpSpLocks/>
            </p:cNvGrpSpPr>
            <p:nvPr/>
          </p:nvGrpSpPr>
          <p:grpSpPr bwMode="auto">
            <a:xfrm>
              <a:off x="0" y="0"/>
              <a:ext cx="288" cy="1200"/>
              <a:chOff x="0" y="0"/>
              <a:chExt cx="288" cy="1200"/>
            </a:xfrm>
          </p:grpSpPr>
          <p:sp>
            <p:nvSpPr>
              <p:cNvPr id="39116" name="AutoShape 43"/>
              <p:cNvSpPr>
                <a:spLocks/>
              </p:cNvSpPr>
              <p:nvPr/>
            </p:nvSpPr>
            <p:spPr bwMode="auto">
              <a:xfrm>
                <a:off x="0" y="0"/>
                <a:ext cx="288" cy="1200"/>
              </a:xfrm>
              <a:custGeom>
                <a:avLst/>
                <a:gdLst>
                  <a:gd name="T0" fmla="*/ 144 w 21600"/>
                  <a:gd name="T1" fmla="*/ 0 h 21600"/>
                  <a:gd name="T2" fmla="*/ 288 w 21600"/>
                  <a:gd name="T3" fmla="*/ 240 h 21600"/>
                  <a:gd name="T4" fmla="*/ 216 w 21600"/>
                  <a:gd name="T5" fmla="*/ 240 h 21600"/>
                  <a:gd name="T6" fmla="*/ 216 w 21600"/>
                  <a:gd name="T7" fmla="*/ 960 h 21600"/>
                  <a:gd name="T8" fmla="*/ 288 w 21600"/>
                  <a:gd name="T9" fmla="*/ 960 h 21600"/>
                  <a:gd name="T10" fmla="*/ 144 w 21600"/>
                  <a:gd name="T11" fmla="*/ 1200 h 21600"/>
                  <a:gd name="T12" fmla="*/ 0 w 21600"/>
                  <a:gd name="T13" fmla="*/ 960 h 21600"/>
                  <a:gd name="T14" fmla="*/ 72 w 21600"/>
                  <a:gd name="T15" fmla="*/ 960 h 21600"/>
                  <a:gd name="T16" fmla="*/ 72 w 21600"/>
                  <a:gd name="T17" fmla="*/ 240 h 21600"/>
                  <a:gd name="T18" fmla="*/ 0 w 21600"/>
                  <a:gd name="T19" fmla="*/ 240 h 21600"/>
                  <a:gd name="T20" fmla="*/ 144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600"/>
                  <a:gd name="T34" fmla="*/ 0 h 21600"/>
                  <a:gd name="T35" fmla="*/ 21600 w 21600"/>
                  <a:gd name="T36" fmla="*/ 21600 h 2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00" h="21600">
                    <a:moveTo>
                      <a:pt x="10800" y="0"/>
                    </a:moveTo>
                    <a:lnTo>
                      <a:pt x="21600" y="4320"/>
                    </a:lnTo>
                    <a:lnTo>
                      <a:pt x="16200" y="4320"/>
                    </a:lnTo>
                    <a:lnTo>
                      <a:pt x="16200" y="17280"/>
                    </a:lnTo>
                    <a:lnTo>
                      <a:pt x="21600" y="17280"/>
                    </a:lnTo>
                    <a:lnTo>
                      <a:pt x="10800" y="21600"/>
                    </a:lnTo>
                    <a:lnTo>
                      <a:pt x="0" y="17280"/>
                    </a:lnTo>
                    <a:lnTo>
                      <a:pt x="5400" y="17280"/>
                    </a:lnTo>
                    <a:lnTo>
                      <a:pt x="5400" y="4320"/>
                    </a:lnTo>
                    <a:lnTo>
                      <a:pt x="0" y="4320"/>
                    </a:lnTo>
                    <a:close/>
                    <a:moveTo>
                      <a:pt x="10800" y="0"/>
                    </a:moveTo>
                  </a:path>
                </a:pathLst>
              </a:custGeom>
              <a:solidFill>
                <a:srgbClr val="66FF33"/>
              </a:solidFill>
              <a:ln w="12700">
                <a:solidFill>
                  <a:schemeClr val="tx1"/>
                </a:solidFill>
                <a:miter lim="800000"/>
                <a:headEnd/>
                <a:tailEnd/>
              </a:ln>
            </p:spPr>
            <p:txBody>
              <a:bodyPr lIns="0" tIns="0" rIns="0" bIns="0"/>
              <a:lstStyle/>
              <a:p>
                <a:endParaRPr lang="en-US"/>
              </a:p>
            </p:txBody>
          </p:sp>
          <p:sp>
            <p:nvSpPr>
              <p:cNvPr id="39117" name="Rectangle 44"/>
              <p:cNvSpPr>
                <a:spLocks/>
              </p:cNvSpPr>
              <p:nvPr/>
            </p:nvSpPr>
            <p:spPr bwMode="auto">
              <a:xfrm>
                <a:off x="72" y="120"/>
                <a:ext cx="144" cy="960"/>
              </a:xfrm>
              <a:prstGeom prst="rect">
                <a:avLst/>
              </a:prstGeom>
              <a:noFill/>
              <a:ln w="12700">
                <a:noFill/>
                <a:miter lim="800000"/>
                <a:headEnd/>
                <a:tailEnd/>
              </a:ln>
            </p:spPr>
            <p:txBody>
              <a:bodyPr wrap="none" lIns="0" tIns="0" rIns="0" bIns="0">
                <a:spAutoFit/>
              </a:bodyPr>
              <a:lstStyle/>
              <a:p>
                <a:endParaRPr lang="en-US">
                  <a:latin typeface="Georgia" pitchFamily="18" charset="0"/>
                </a:endParaRPr>
              </a:p>
            </p:txBody>
          </p:sp>
        </p:grpSp>
        <p:sp>
          <p:nvSpPr>
            <p:cNvPr id="39115" name="Rectangle 45"/>
            <p:cNvSpPr>
              <a:spLocks/>
            </p:cNvSpPr>
            <p:nvPr/>
          </p:nvSpPr>
          <p:spPr bwMode="auto">
            <a:xfrm>
              <a:off x="336" y="101"/>
              <a:ext cx="3246" cy="465"/>
            </a:xfrm>
            <a:prstGeom prst="rect">
              <a:avLst/>
            </a:prstGeom>
            <a:noFill/>
            <a:ln w="12700">
              <a:noFill/>
              <a:miter lim="800000"/>
              <a:headEnd/>
              <a:tailEnd/>
            </a:ln>
          </p:spPr>
          <p:txBody>
            <a:bodyPr wrap="none" lIns="0" tIns="0" rIns="40639" bIns="0">
              <a:spAutoFit/>
            </a:bodyPr>
            <a:lstStyle/>
            <a:p>
              <a:pPr marL="39688"/>
              <a:r>
                <a:rPr lang="en-US" sz="2400" dirty="0">
                  <a:effectLst>
                    <a:outerShdw blurRad="38100" dist="38100" dir="2700000" algn="tl">
                      <a:srgbClr val="000000">
                        <a:alpha val="43137"/>
                      </a:srgbClr>
                    </a:outerShdw>
                  </a:effectLst>
                  <a:latin typeface="Century Gothic" pitchFamily="34" charset="0"/>
                  <a:sym typeface="Century Gothic" pitchFamily="34" charset="0"/>
                </a:rPr>
                <a:t>Discrepancy 1: </a:t>
              </a:r>
              <a:r>
                <a:rPr lang="en-US" sz="2400" b="1" dirty="0">
                  <a:solidFill>
                    <a:srgbClr val="00B050"/>
                  </a:solidFill>
                  <a:effectLst>
                    <a:outerShdw blurRad="38100" dist="38100" dir="2700000" algn="tl">
                      <a:srgbClr val="000000">
                        <a:alpha val="43137"/>
                      </a:srgbClr>
                    </a:outerShdw>
                  </a:effectLst>
                  <a:latin typeface="Century Gothic" pitchFamily="34" charset="0"/>
                  <a:sym typeface="Century Gothic" pitchFamily="34" charset="0"/>
                </a:rPr>
                <a:t>Educational Need </a:t>
              </a:r>
              <a:endParaRPr lang="en-US" sz="2400" dirty="0">
                <a:solidFill>
                  <a:srgbClr val="00B050"/>
                </a:solidFill>
                <a:effectLst>
                  <a:outerShdw blurRad="38100" dist="38100" dir="2700000" algn="tl">
                    <a:srgbClr val="000000">
                      <a:alpha val="43137"/>
                    </a:srgbClr>
                  </a:outerShdw>
                </a:effectLst>
                <a:latin typeface="Century Gothic" pitchFamily="34" charset="0"/>
                <a:cs typeface="Times" pitchFamily="18" charset="0"/>
                <a:sym typeface="Century Gothic" pitchFamily="34" charset="0"/>
              </a:endParaRPr>
            </a:p>
            <a:p>
              <a:pPr marL="39688"/>
              <a:r>
                <a:rPr lang="en-US" sz="2400" dirty="0">
                  <a:effectLst>
                    <a:outerShdw blurRad="38100" dist="38100" dir="2700000" algn="tl">
                      <a:srgbClr val="000000">
                        <a:alpha val="43137"/>
                      </a:srgbClr>
                    </a:outerShdw>
                  </a:effectLst>
                  <a:latin typeface="Century Gothic" pitchFamily="34" charset="0"/>
                  <a:cs typeface="Times" pitchFamily="18" charset="0"/>
                  <a:sym typeface="Century Gothic" pitchFamily="34" charset="0"/>
                </a:rPr>
                <a:t>(Current </a:t>
              </a:r>
              <a:r>
                <a:rPr lang="en-US" sz="2400" dirty="0">
                  <a:effectLst>
                    <a:outerShdw blurRad="38100" dist="38100" dir="2700000" algn="tl">
                      <a:srgbClr val="000000">
                        <a:alpha val="43137"/>
                      </a:srgbClr>
                    </a:outerShdw>
                  </a:effectLst>
                  <a:latin typeface="Century Gothic" pitchFamily="34" charset="0"/>
                  <a:sym typeface="Century Gothic" pitchFamily="34" charset="0"/>
                </a:rPr>
                <a:t>Performance Level</a:t>
              </a:r>
              <a:r>
                <a:rPr lang="en-US" sz="2400" dirty="0">
                  <a:latin typeface="Century Gothic" pitchFamily="34" charset="0"/>
                  <a:sym typeface="Century Gothic" pitchFamily="34" charset="0"/>
                </a:rPr>
                <a:t>)</a:t>
              </a:r>
            </a:p>
          </p:txBody>
        </p:sp>
      </p:grpSp>
      <p:grpSp>
        <p:nvGrpSpPr>
          <p:cNvPr id="18" name="Group 46"/>
          <p:cNvGrpSpPr>
            <a:grpSpLocks/>
          </p:cNvGrpSpPr>
          <p:nvPr/>
        </p:nvGrpSpPr>
        <p:grpSpPr bwMode="auto">
          <a:xfrm>
            <a:off x="228600" y="406400"/>
            <a:ext cx="7770813" cy="2262188"/>
            <a:chOff x="0" y="0"/>
            <a:chExt cx="4895" cy="1425"/>
          </a:xfrm>
        </p:grpSpPr>
        <p:sp>
          <p:nvSpPr>
            <p:cNvPr id="38921" name="Line 47"/>
            <p:cNvSpPr>
              <a:spLocks noChangeShapeType="1"/>
            </p:cNvSpPr>
            <p:nvPr/>
          </p:nvSpPr>
          <p:spPr bwMode="auto">
            <a:xfrm>
              <a:off x="0" y="1424"/>
              <a:ext cx="4848" cy="1"/>
            </a:xfrm>
            <a:prstGeom prst="line">
              <a:avLst/>
            </a:prstGeom>
            <a:noFill/>
            <a:ln w="76200">
              <a:solidFill>
                <a:schemeClr val="tx1"/>
              </a:solidFill>
              <a:prstDash val="sysDot"/>
              <a:round/>
              <a:headEnd/>
              <a:tailEnd/>
            </a:ln>
          </p:spPr>
          <p:txBody>
            <a:bodyPr/>
            <a:lstStyle/>
            <a:p>
              <a:endParaRPr lang="en-US"/>
            </a:p>
          </p:txBody>
        </p:sp>
        <p:grpSp>
          <p:nvGrpSpPr>
            <p:cNvPr id="19" name="Group 48"/>
            <p:cNvGrpSpPr>
              <a:grpSpLocks/>
            </p:cNvGrpSpPr>
            <p:nvPr/>
          </p:nvGrpSpPr>
          <p:grpSpPr bwMode="auto">
            <a:xfrm>
              <a:off x="144" y="368"/>
              <a:ext cx="1632" cy="1008"/>
              <a:chOff x="0" y="0"/>
              <a:chExt cx="1632" cy="1008"/>
            </a:xfrm>
          </p:grpSpPr>
          <p:sp>
            <p:nvSpPr>
              <p:cNvPr id="39112" name="AutoShape 49"/>
              <p:cNvSpPr>
                <a:spLocks/>
              </p:cNvSpPr>
              <p:nvPr/>
            </p:nvSpPr>
            <p:spPr bwMode="auto">
              <a:xfrm>
                <a:off x="0" y="0"/>
                <a:ext cx="1632" cy="1008"/>
              </a:xfrm>
              <a:custGeom>
                <a:avLst/>
                <a:gdLst>
                  <a:gd name="T0" fmla="*/ 0 w 21600"/>
                  <a:gd name="T1" fmla="*/ 0 h 21600"/>
                  <a:gd name="T2" fmla="*/ 1632 w 21600"/>
                  <a:gd name="T3" fmla="*/ 0 h 21600"/>
                  <a:gd name="T4" fmla="*/ 1632 w 21600"/>
                  <a:gd name="T5" fmla="*/ 672 h 21600"/>
                  <a:gd name="T6" fmla="*/ 1020 w 21600"/>
                  <a:gd name="T7" fmla="*/ 672 h 21600"/>
                  <a:gd name="T8" fmla="*/ 1020 w 21600"/>
                  <a:gd name="T9" fmla="*/ 840 h 21600"/>
                  <a:gd name="T10" fmla="*/ 1224 w 21600"/>
                  <a:gd name="T11" fmla="*/ 840 h 21600"/>
                  <a:gd name="T12" fmla="*/ 816 w 21600"/>
                  <a:gd name="T13" fmla="*/ 1008 h 21600"/>
                  <a:gd name="T14" fmla="*/ 408 w 21600"/>
                  <a:gd name="T15" fmla="*/ 840 h 21600"/>
                  <a:gd name="T16" fmla="*/ 612 w 21600"/>
                  <a:gd name="T17" fmla="*/ 840 h 21600"/>
                  <a:gd name="T18" fmla="*/ 612 w 21600"/>
                  <a:gd name="T19" fmla="*/ 672 h 21600"/>
                  <a:gd name="T20" fmla="*/ 0 w 21600"/>
                  <a:gd name="T21" fmla="*/ 672 h 21600"/>
                  <a:gd name="T22" fmla="*/ 0 w 21600"/>
                  <a:gd name="T23" fmla="*/ 0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600"/>
                  <a:gd name="T37" fmla="*/ 0 h 21600"/>
                  <a:gd name="T38" fmla="*/ 21600 w 21600"/>
                  <a:gd name="T39" fmla="*/ 21600 h 2160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600" h="21600">
                    <a:moveTo>
                      <a:pt x="0" y="0"/>
                    </a:moveTo>
                    <a:lnTo>
                      <a:pt x="21600" y="0"/>
                    </a:lnTo>
                    <a:lnTo>
                      <a:pt x="21600" y="14400"/>
                    </a:lnTo>
                    <a:lnTo>
                      <a:pt x="13500" y="14400"/>
                    </a:lnTo>
                    <a:lnTo>
                      <a:pt x="13500" y="18000"/>
                    </a:lnTo>
                    <a:lnTo>
                      <a:pt x="16200" y="18000"/>
                    </a:lnTo>
                    <a:lnTo>
                      <a:pt x="10800" y="21600"/>
                    </a:lnTo>
                    <a:lnTo>
                      <a:pt x="5400" y="18000"/>
                    </a:lnTo>
                    <a:lnTo>
                      <a:pt x="8100" y="18000"/>
                    </a:lnTo>
                    <a:lnTo>
                      <a:pt x="8100" y="14400"/>
                    </a:lnTo>
                    <a:lnTo>
                      <a:pt x="0" y="14400"/>
                    </a:lnTo>
                    <a:close/>
                    <a:moveTo>
                      <a:pt x="0" y="0"/>
                    </a:moveTo>
                  </a:path>
                </a:pathLst>
              </a:custGeom>
              <a:solidFill>
                <a:schemeClr val="accent1"/>
              </a:solidFill>
              <a:ln w="12700">
                <a:solidFill>
                  <a:schemeClr val="tx1"/>
                </a:solidFill>
                <a:miter lim="800000"/>
                <a:headEnd/>
                <a:tailEnd/>
              </a:ln>
            </p:spPr>
            <p:txBody>
              <a:bodyPr lIns="0" tIns="0" rIns="0" bIns="0"/>
              <a:lstStyle/>
              <a:p>
                <a:endParaRPr lang="en-US"/>
              </a:p>
            </p:txBody>
          </p:sp>
          <p:sp>
            <p:nvSpPr>
              <p:cNvPr id="39113" name="Rectangle 50"/>
              <p:cNvSpPr>
                <a:spLocks/>
              </p:cNvSpPr>
              <p:nvPr/>
            </p:nvSpPr>
            <p:spPr bwMode="auto">
              <a:xfrm>
                <a:off x="70" y="58"/>
                <a:ext cx="1491" cy="556"/>
              </a:xfrm>
              <a:prstGeom prst="rect">
                <a:avLst/>
              </a:prstGeom>
              <a:noFill/>
              <a:ln w="12700">
                <a:noFill/>
                <a:miter lim="800000"/>
                <a:headEnd/>
                <a:tailEnd/>
              </a:ln>
            </p:spPr>
            <p:txBody>
              <a:bodyPr wrap="none" lIns="25400" tIns="25400" bIns="25400" anchor="ctr">
                <a:spAutoFit/>
              </a:bodyPr>
              <a:lstStyle/>
              <a:p>
                <a:pPr marL="39688" algn="ctr"/>
                <a:r>
                  <a:rPr lang="en-US" dirty="0" err="1">
                    <a:effectLst>
                      <a:outerShdw blurRad="38100" dist="38100" dir="2700000" algn="tl">
                        <a:srgbClr val="000000">
                          <a:alpha val="43137"/>
                        </a:srgbClr>
                      </a:outerShdw>
                    </a:effectLst>
                    <a:latin typeface="Arial Narrow" pitchFamily="34" charset="0"/>
                    <a:sym typeface="Arial Narrow" pitchFamily="34" charset="0"/>
                  </a:rPr>
                  <a:t>Avg</a:t>
                </a:r>
                <a:r>
                  <a:rPr lang="en-US" dirty="0">
                    <a:effectLst>
                      <a:outerShdw blurRad="38100" dist="38100" dir="2700000" algn="tl">
                        <a:srgbClr val="000000">
                          <a:alpha val="43137"/>
                        </a:srgbClr>
                      </a:outerShdw>
                    </a:effectLst>
                    <a:latin typeface="Arial Narrow" pitchFamily="34" charset="0"/>
                    <a:sym typeface="Arial Narrow" pitchFamily="34" charset="0"/>
                  </a:rPr>
                  <a:t> Classroom Academic </a:t>
                </a:r>
              </a:p>
              <a:p>
                <a:pPr marL="39688" algn="ctr"/>
                <a:r>
                  <a:rPr lang="en-US" dirty="0">
                    <a:effectLst>
                      <a:outerShdw blurRad="38100" dist="38100" dir="2700000" algn="tl">
                        <a:srgbClr val="000000">
                          <a:alpha val="43137"/>
                        </a:srgbClr>
                      </a:outerShdw>
                    </a:effectLst>
                    <a:latin typeface="Arial Narrow" pitchFamily="34" charset="0"/>
                    <a:sym typeface="Arial Narrow" pitchFamily="34" charset="0"/>
                  </a:rPr>
                  <a:t>Performance Level</a:t>
                </a:r>
              </a:p>
              <a:p>
                <a:pPr marL="39688" algn="ctr"/>
                <a:r>
                  <a:rPr lang="en-US" dirty="0">
                    <a:effectLst>
                      <a:outerShdw blurRad="38100" dist="38100" dir="2700000" algn="tl">
                        <a:srgbClr val="000000">
                          <a:alpha val="43137"/>
                        </a:srgbClr>
                      </a:outerShdw>
                    </a:effectLst>
                    <a:latin typeface="Arial Narrow" pitchFamily="34" charset="0"/>
                    <a:sym typeface="Arial Narrow" pitchFamily="34" charset="0"/>
                  </a:rPr>
                  <a:t>(Peer comparison)</a:t>
                </a:r>
              </a:p>
            </p:txBody>
          </p:sp>
        </p:grpSp>
        <p:grpSp>
          <p:nvGrpSpPr>
            <p:cNvPr id="20" name="Group 51"/>
            <p:cNvGrpSpPr>
              <a:grpSpLocks/>
            </p:cNvGrpSpPr>
            <p:nvPr/>
          </p:nvGrpSpPr>
          <p:grpSpPr bwMode="auto">
            <a:xfrm>
              <a:off x="2256" y="0"/>
              <a:ext cx="2639" cy="1376"/>
              <a:chOff x="0" y="0"/>
              <a:chExt cx="2639" cy="1376"/>
            </a:xfrm>
          </p:grpSpPr>
          <p:grpSp>
            <p:nvGrpSpPr>
              <p:cNvPr id="21" name="Group 52"/>
              <p:cNvGrpSpPr>
                <a:grpSpLocks/>
              </p:cNvGrpSpPr>
              <p:nvPr/>
            </p:nvGrpSpPr>
            <p:grpSpPr bwMode="auto">
              <a:xfrm>
                <a:off x="1093" y="271"/>
                <a:ext cx="493" cy="1104"/>
                <a:chOff x="0" y="0"/>
                <a:chExt cx="492" cy="1104"/>
              </a:xfrm>
            </p:grpSpPr>
            <p:grpSp>
              <p:nvGrpSpPr>
                <p:cNvPr id="22" name="Group 53"/>
                <p:cNvGrpSpPr>
                  <a:grpSpLocks/>
                </p:cNvGrpSpPr>
                <p:nvPr/>
              </p:nvGrpSpPr>
              <p:grpSpPr bwMode="auto">
                <a:xfrm>
                  <a:off x="185" y="731"/>
                  <a:ext cx="162" cy="56"/>
                  <a:chOff x="0" y="0"/>
                  <a:chExt cx="162" cy="55"/>
                </a:xfrm>
              </p:grpSpPr>
              <p:sp>
                <p:nvSpPr>
                  <p:cNvPr id="39110" name="AutoShape 54"/>
                  <p:cNvSpPr>
                    <a:spLocks/>
                  </p:cNvSpPr>
                  <p:nvPr/>
                </p:nvSpPr>
                <p:spPr bwMode="auto">
                  <a:xfrm>
                    <a:off x="0" y="0"/>
                    <a:ext cx="162" cy="55"/>
                  </a:xfrm>
                  <a:custGeom>
                    <a:avLst/>
                    <a:gdLst>
                      <a:gd name="T0" fmla="*/ 9 w 21600"/>
                      <a:gd name="T1" fmla="*/ 0 h 21600"/>
                      <a:gd name="T2" fmla="*/ 0 w 21600"/>
                      <a:gd name="T3" fmla="*/ 55 h 21600"/>
                      <a:gd name="T4" fmla="*/ 162 w 21600"/>
                      <a:gd name="T5" fmla="*/ 48 h 21600"/>
                      <a:gd name="T6" fmla="*/ 160 w 21600"/>
                      <a:gd name="T7" fmla="*/ 7 h 21600"/>
                      <a:gd name="T8" fmla="*/ 9 w 21600"/>
                      <a:gd name="T9" fmla="*/ 0 h 21600"/>
                      <a:gd name="T10" fmla="*/ 9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189" y="0"/>
                        </a:moveTo>
                        <a:lnTo>
                          <a:pt x="0" y="21600"/>
                        </a:lnTo>
                        <a:lnTo>
                          <a:pt x="21600" y="19019"/>
                        </a:lnTo>
                        <a:lnTo>
                          <a:pt x="21270" y="2772"/>
                        </a:lnTo>
                        <a:lnTo>
                          <a:pt x="1189" y="0"/>
                        </a:lnTo>
                        <a:close/>
                        <a:moveTo>
                          <a:pt x="1189" y="0"/>
                        </a:moveTo>
                      </a:path>
                    </a:pathLst>
                  </a:custGeom>
                  <a:solidFill>
                    <a:srgbClr val="0000FF"/>
                  </a:solidFill>
                  <a:ln w="12700">
                    <a:noFill/>
                    <a:miter lim="800000"/>
                    <a:headEnd/>
                    <a:tailEnd/>
                  </a:ln>
                </p:spPr>
                <p:txBody>
                  <a:bodyPr lIns="0" tIns="0" rIns="0" bIns="0"/>
                  <a:lstStyle/>
                  <a:p>
                    <a:endParaRPr lang="en-US"/>
                  </a:p>
                </p:txBody>
              </p:sp>
              <p:sp>
                <p:nvSpPr>
                  <p:cNvPr id="39111" name="Rectangle 55"/>
                  <p:cNvSpPr>
                    <a:spLocks/>
                  </p:cNvSpPr>
                  <p:nvPr/>
                </p:nvSpPr>
                <p:spPr bwMode="auto">
                  <a:xfrm>
                    <a:off x="0" y="0"/>
                    <a:ext cx="162" cy="55"/>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23" name="Group 56"/>
                <p:cNvGrpSpPr>
                  <a:grpSpLocks/>
                </p:cNvGrpSpPr>
                <p:nvPr/>
              </p:nvGrpSpPr>
              <p:grpSpPr bwMode="auto">
                <a:xfrm>
                  <a:off x="0" y="666"/>
                  <a:ext cx="43" cy="52"/>
                  <a:chOff x="0" y="0"/>
                  <a:chExt cx="43" cy="51"/>
                </a:xfrm>
              </p:grpSpPr>
              <p:sp>
                <p:nvSpPr>
                  <p:cNvPr id="39108" name="AutoShape 57"/>
                  <p:cNvSpPr>
                    <a:spLocks/>
                  </p:cNvSpPr>
                  <p:nvPr/>
                </p:nvSpPr>
                <p:spPr bwMode="auto">
                  <a:xfrm>
                    <a:off x="0" y="0"/>
                    <a:ext cx="43" cy="51"/>
                  </a:xfrm>
                  <a:custGeom>
                    <a:avLst/>
                    <a:gdLst>
                      <a:gd name="T0" fmla="*/ 32 w 21600"/>
                      <a:gd name="T1" fmla="*/ 0 h 21600"/>
                      <a:gd name="T2" fmla="*/ 0 w 21600"/>
                      <a:gd name="T3" fmla="*/ 51 h 21600"/>
                      <a:gd name="T4" fmla="*/ 43 w 21600"/>
                      <a:gd name="T5" fmla="*/ 51 h 21600"/>
                      <a:gd name="T6" fmla="*/ 43 w 21600"/>
                      <a:gd name="T7" fmla="*/ 0 h 21600"/>
                      <a:gd name="T8" fmla="*/ 32 w 21600"/>
                      <a:gd name="T9" fmla="*/ 0 h 21600"/>
                      <a:gd name="T10" fmla="*/ 32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86" y="0"/>
                        </a:moveTo>
                        <a:lnTo>
                          <a:pt x="0" y="21600"/>
                        </a:lnTo>
                        <a:lnTo>
                          <a:pt x="21600" y="21600"/>
                        </a:lnTo>
                        <a:lnTo>
                          <a:pt x="21600" y="0"/>
                        </a:lnTo>
                        <a:lnTo>
                          <a:pt x="15986" y="0"/>
                        </a:lnTo>
                        <a:close/>
                        <a:moveTo>
                          <a:pt x="15986" y="0"/>
                        </a:moveTo>
                      </a:path>
                    </a:pathLst>
                  </a:custGeom>
                  <a:solidFill>
                    <a:srgbClr val="0000FF"/>
                  </a:solidFill>
                  <a:ln w="12700">
                    <a:noFill/>
                    <a:miter lim="800000"/>
                    <a:headEnd/>
                    <a:tailEnd/>
                  </a:ln>
                </p:spPr>
                <p:txBody>
                  <a:bodyPr lIns="0" tIns="0" rIns="0" bIns="0"/>
                  <a:lstStyle/>
                  <a:p>
                    <a:endParaRPr lang="en-US"/>
                  </a:p>
                </p:txBody>
              </p:sp>
              <p:sp>
                <p:nvSpPr>
                  <p:cNvPr id="39109" name="Rectangle 58"/>
                  <p:cNvSpPr>
                    <a:spLocks/>
                  </p:cNvSpPr>
                  <p:nvPr/>
                </p:nvSpPr>
                <p:spPr bwMode="auto">
                  <a:xfrm>
                    <a:off x="0" y="0"/>
                    <a:ext cx="43" cy="51"/>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24" name="Group 59"/>
                <p:cNvGrpSpPr>
                  <a:grpSpLocks/>
                </p:cNvGrpSpPr>
                <p:nvPr/>
              </p:nvGrpSpPr>
              <p:grpSpPr bwMode="auto">
                <a:xfrm>
                  <a:off x="18" y="592"/>
                  <a:ext cx="39" cy="35"/>
                  <a:chOff x="0" y="0"/>
                  <a:chExt cx="38" cy="34"/>
                </a:xfrm>
              </p:grpSpPr>
              <p:sp>
                <p:nvSpPr>
                  <p:cNvPr id="39106" name="AutoShape 60"/>
                  <p:cNvSpPr>
                    <a:spLocks/>
                  </p:cNvSpPr>
                  <p:nvPr/>
                </p:nvSpPr>
                <p:spPr bwMode="auto">
                  <a:xfrm>
                    <a:off x="0" y="0"/>
                    <a:ext cx="38" cy="34"/>
                  </a:xfrm>
                  <a:custGeom>
                    <a:avLst/>
                    <a:gdLst>
                      <a:gd name="T0" fmla="*/ 2 w 21600"/>
                      <a:gd name="T1" fmla="*/ 4 h 21600"/>
                      <a:gd name="T2" fmla="*/ 0 w 21600"/>
                      <a:gd name="T3" fmla="*/ 34 h 21600"/>
                      <a:gd name="T4" fmla="*/ 27 w 21600"/>
                      <a:gd name="T5" fmla="*/ 34 h 21600"/>
                      <a:gd name="T6" fmla="*/ 38 w 21600"/>
                      <a:gd name="T7" fmla="*/ 0 h 21600"/>
                      <a:gd name="T8" fmla="*/ 2 w 21600"/>
                      <a:gd name="T9" fmla="*/ 4 h 21600"/>
                      <a:gd name="T10" fmla="*/ 2 w 21600"/>
                      <a:gd name="T11" fmla="*/ 4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376" y="2604"/>
                        </a:moveTo>
                        <a:lnTo>
                          <a:pt x="0" y="21600"/>
                        </a:lnTo>
                        <a:lnTo>
                          <a:pt x="15271" y="21600"/>
                        </a:lnTo>
                        <a:lnTo>
                          <a:pt x="21600" y="0"/>
                        </a:lnTo>
                        <a:lnTo>
                          <a:pt x="1376" y="2604"/>
                        </a:lnTo>
                        <a:close/>
                        <a:moveTo>
                          <a:pt x="1376" y="2604"/>
                        </a:moveTo>
                      </a:path>
                    </a:pathLst>
                  </a:custGeom>
                  <a:solidFill>
                    <a:srgbClr val="0000FF"/>
                  </a:solidFill>
                  <a:ln w="12700">
                    <a:noFill/>
                    <a:miter lim="800000"/>
                    <a:headEnd/>
                    <a:tailEnd/>
                  </a:ln>
                </p:spPr>
                <p:txBody>
                  <a:bodyPr lIns="0" tIns="0" rIns="0" bIns="0"/>
                  <a:lstStyle/>
                  <a:p>
                    <a:endParaRPr lang="en-US"/>
                  </a:p>
                </p:txBody>
              </p:sp>
              <p:sp>
                <p:nvSpPr>
                  <p:cNvPr id="39107" name="Rectangle 61"/>
                  <p:cNvSpPr>
                    <a:spLocks/>
                  </p:cNvSpPr>
                  <p:nvPr/>
                </p:nvSpPr>
                <p:spPr bwMode="auto">
                  <a:xfrm>
                    <a:off x="0" y="0"/>
                    <a:ext cx="38" cy="34"/>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25" name="Group 62"/>
                <p:cNvGrpSpPr>
                  <a:grpSpLocks/>
                </p:cNvGrpSpPr>
                <p:nvPr/>
              </p:nvGrpSpPr>
              <p:grpSpPr bwMode="auto">
                <a:xfrm>
                  <a:off x="159" y="463"/>
                  <a:ext cx="170" cy="39"/>
                  <a:chOff x="0" y="0"/>
                  <a:chExt cx="169" cy="38"/>
                </a:xfrm>
              </p:grpSpPr>
              <p:sp>
                <p:nvSpPr>
                  <p:cNvPr id="39104" name="AutoShape 63"/>
                  <p:cNvSpPr>
                    <a:spLocks/>
                  </p:cNvSpPr>
                  <p:nvPr/>
                </p:nvSpPr>
                <p:spPr bwMode="auto">
                  <a:xfrm>
                    <a:off x="0" y="0"/>
                    <a:ext cx="169" cy="38"/>
                  </a:xfrm>
                  <a:custGeom>
                    <a:avLst/>
                    <a:gdLst>
                      <a:gd name="T0" fmla="*/ 0 w 21600"/>
                      <a:gd name="T1" fmla="*/ 2 h 21600"/>
                      <a:gd name="T2" fmla="*/ 0 w 21600"/>
                      <a:gd name="T3" fmla="*/ 38 h 21600"/>
                      <a:gd name="T4" fmla="*/ 169 w 21600"/>
                      <a:gd name="T5" fmla="*/ 38 h 21600"/>
                      <a:gd name="T6" fmla="*/ 167 w 21600"/>
                      <a:gd name="T7" fmla="*/ 0 h 21600"/>
                      <a:gd name="T8" fmla="*/ 0 w 21600"/>
                      <a:gd name="T9" fmla="*/ 2 h 21600"/>
                      <a:gd name="T10" fmla="*/ 0 w 21600"/>
                      <a:gd name="T11" fmla="*/ 2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0" y="957"/>
                        </a:moveTo>
                        <a:lnTo>
                          <a:pt x="0" y="21600"/>
                        </a:lnTo>
                        <a:lnTo>
                          <a:pt x="21600" y="21600"/>
                        </a:lnTo>
                        <a:lnTo>
                          <a:pt x="21316" y="0"/>
                        </a:lnTo>
                        <a:lnTo>
                          <a:pt x="0" y="957"/>
                        </a:lnTo>
                        <a:close/>
                        <a:moveTo>
                          <a:pt x="0" y="957"/>
                        </a:moveTo>
                      </a:path>
                    </a:pathLst>
                  </a:custGeom>
                  <a:solidFill>
                    <a:srgbClr val="0000FF"/>
                  </a:solidFill>
                  <a:ln w="12700">
                    <a:noFill/>
                    <a:miter lim="800000"/>
                    <a:headEnd/>
                    <a:tailEnd/>
                  </a:ln>
                </p:spPr>
                <p:txBody>
                  <a:bodyPr lIns="0" tIns="0" rIns="0" bIns="0"/>
                  <a:lstStyle/>
                  <a:p>
                    <a:endParaRPr lang="en-US"/>
                  </a:p>
                </p:txBody>
              </p:sp>
              <p:sp>
                <p:nvSpPr>
                  <p:cNvPr id="39105" name="Rectangle 64"/>
                  <p:cNvSpPr>
                    <a:spLocks/>
                  </p:cNvSpPr>
                  <p:nvPr/>
                </p:nvSpPr>
                <p:spPr bwMode="auto">
                  <a:xfrm>
                    <a:off x="0" y="0"/>
                    <a:ext cx="169" cy="38"/>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26" name="Group 65"/>
                <p:cNvGrpSpPr>
                  <a:grpSpLocks/>
                </p:cNvGrpSpPr>
                <p:nvPr/>
              </p:nvGrpSpPr>
              <p:grpSpPr bwMode="auto">
                <a:xfrm>
                  <a:off x="190" y="180"/>
                  <a:ext cx="99" cy="60"/>
                  <a:chOff x="0" y="0"/>
                  <a:chExt cx="99" cy="59"/>
                </a:xfrm>
              </p:grpSpPr>
              <p:sp>
                <p:nvSpPr>
                  <p:cNvPr id="39102" name="AutoShape 66"/>
                  <p:cNvSpPr>
                    <a:spLocks/>
                  </p:cNvSpPr>
                  <p:nvPr/>
                </p:nvSpPr>
                <p:spPr bwMode="auto">
                  <a:xfrm>
                    <a:off x="0" y="0"/>
                    <a:ext cx="99" cy="59"/>
                  </a:xfrm>
                  <a:custGeom>
                    <a:avLst/>
                    <a:gdLst>
                      <a:gd name="T0" fmla="*/ 0 w 21600"/>
                      <a:gd name="T1" fmla="*/ 0 h 21600"/>
                      <a:gd name="T2" fmla="*/ 0 w 21600"/>
                      <a:gd name="T3" fmla="*/ 57 h 21600"/>
                      <a:gd name="T4" fmla="*/ 99 w 21600"/>
                      <a:gd name="T5" fmla="*/ 59 h 21600"/>
                      <a:gd name="T6" fmla="*/ 85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0" y="0"/>
                        </a:moveTo>
                        <a:lnTo>
                          <a:pt x="0" y="20711"/>
                        </a:lnTo>
                        <a:lnTo>
                          <a:pt x="21600" y="21600"/>
                        </a:lnTo>
                        <a:lnTo>
                          <a:pt x="18645" y="0"/>
                        </a:lnTo>
                        <a:lnTo>
                          <a:pt x="0" y="0"/>
                        </a:lnTo>
                        <a:close/>
                        <a:moveTo>
                          <a:pt x="0" y="0"/>
                        </a:moveTo>
                      </a:path>
                    </a:pathLst>
                  </a:custGeom>
                  <a:solidFill>
                    <a:srgbClr val="0000FF"/>
                  </a:solidFill>
                  <a:ln w="12700">
                    <a:noFill/>
                    <a:miter lim="800000"/>
                    <a:headEnd/>
                    <a:tailEnd/>
                  </a:ln>
                </p:spPr>
                <p:txBody>
                  <a:bodyPr lIns="0" tIns="0" rIns="0" bIns="0"/>
                  <a:lstStyle/>
                  <a:p>
                    <a:endParaRPr lang="en-US"/>
                  </a:p>
                </p:txBody>
              </p:sp>
              <p:sp>
                <p:nvSpPr>
                  <p:cNvPr id="39103" name="Rectangle 67"/>
                  <p:cNvSpPr>
                    <a:spLocks/>
                  </p:cNvSpPr>
                  <p:nvPr/>
                </p:nvSpPr>
                <p:spPr bwMode="auto">
                  <a:xfrm>
                    <a:off x="0" y="0"/>
                    <a:ext cx="99" cy="59"/>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27" name="Group 68"/>
                <p:cNvGrpSpPr>
                  <a:grpSpLocks/>
                </p:cNvGrpSpPr>
                <p:nvPr/>
              </p:nvGrpSpPr>
              <p:grpSpPr bwMode="auto">
                <a:xfrm>
                  <a:off x="130" y="0"/>
                  <a:ext cx="204" cy="211"/>
                  <a:chOff x="0" y="0"/>
                  <a:chExt cx="204" cy="211"/>
                </a:xfrm>
              </p:grpSpPr>
              <p:sp>
                <p:nvSpPr>
                  <p:cNvPr id="39100" name="AutoShape 69"/>
                  <p:cNvSpPr>
                    <a:spLocks/>
                  </p:cNvSpPr>
                  <p:nvPr/>
                </p:nvSpPr>
                <p:spPr bwMode="auto">
                  <a:xfrm>
                    <a:off x="0" y="0"/>
                    <a:ext cx="204" cy="211"/>
                  </a:xfrm>
                  <a:custGeom>
                    <a:avLst/>
                    <a:gdLst>
                      <a:gd name="T0" fmla="*/ 197 w 21600"/>
                      <a:gd name="T1" fmla="*/ 66 h 21600"/>
                      <a:gd name="T2" fmla="*/ 201 w 21600"/>
                      <a:gd name="T3" fmla="*/ 75 h 21600"/>
                      <a:gd name="T4" fmla="*/ 203 w 21600"/>
                      <a:gd name="T5" fmla="*/ 90 h 21600"/>
                      <a:gd name="T6" fmla="*/ 203 w 21600"/>
                      <a:gd name="T7" fmla="*/ 110 h 21600"/>
                      <a:gd name="T8" fmla="*/ 202 w 21600"/>
                      <a:gd name="T9" fmla="*/ 130 h 21600"/>
                      <a:gd name="T10" fmla="*/ 199 w 21600"/>
                      <a:gd name="T11" fmla="*/ 145 h 21600"/>
                      <a:gd name="T12" fmla="*/ 192 w 21600"/>
                      <a:gd name="T13" fmla="*/ 158 h 21600"/>
                      <a:gd name="T14" fmla="*/ 180 w 21600"/>
                      <a:gd name="T15" fmla="*/ 172 h 21600"/>
                      <a:gd name="T16" fmla="*/ 170 w 21600"/>
                      <a:gd name="T17" fmla="*/ 182 h 21600"/>
                      <a:gd name="T18" fmla="*/ 160 w 21600"/>
                      <a:gd name="T19" fmla="*/ 193 h 21600"/>
                      <a:gd name="T20" fmla="*/ 149 w 21600"/>
                      <a:gd name="T21" fmla="*/ 202 h 21600"/>
                      <a:gd name="T22" fmla="*/ 136 w 21600"/>
                      <a:gd name="T23" fmla="*/ 208 h 21600"/>
                      <a:gd name="T24" fmla="*/ 117 w 21600"/>
                      <a:gd name="T25" fmla="*/ 211 h 21600"/>
                      <a:gd name="T26" fmla="*/ 97 w 21600"/>
                      <a:gd name="T27" fmla="*/ 210 h 21600"/>
                      <a:gd name="T28" fmla="*/ 78 w 21600"/>
                      <a:gd name="T29" fmla="*/ 208 h 21600"/>
                      <a:gd name="T30" fmla="*/ 62 w 21600"/>
                      <a:gd name="T31" fmla="*/ 200 h 21600"/>
                      <a:gd name="T32" fmla="*/ 47 w 21600"/>
                      <a:gd name="T33" fmla="*/ 190 h 21600"/>
                      <a:gd name="T34" fmla="*/ 34 w 21600"/>
                      <a:gd name="T35" fmla="*/ 177 h 21600"/>
                      <a:gd name="T36" fmla="*/ 23 w 21600"/>
                      <a:gd name="T37" fmla="*/ 163 h 21600"/>
                      <a:gd name="T38" fmla="*/ 14 w 21600"/>
                      <a:gd name="T39" fmla="*/ 146 h 21600"/>
                      <a:gd name="T40" fmla="*/ 7 w 21600"/>
                      <a:gd name="T41" fmla="*/ 130 h 21600"/>
                      <a:gd name="T42" fmla="*/ 2 w 21600"/>
                      <a:gd name="T43" fmla="*/ 112 h 21600"/>
                      <a:gd name="T44" fmla="*/ 0 w 21600"/>
                      <a:gd name="T45" fmla="*/ 93 h 21600"/>
                      <a:gd name="T46" fmla="*/ 4 w 21600"/>
                      <a:gd name="T47" fmla="*/ 75 h 21600"/>
                      <a:gd name="T48" fmla="*/ 8 w 21600"/>
                      <a:gd name="T49" fmla="*/ 56 h 21600"/>
                      <a:gd name="T50" fmla="*/ 11 w 21600"/>
                      <a:gd name="T51" fmla="*/ 47 h 21600"/>
                      <a:gd name="T52" fmla="*/ 16 w 21600"/>
                      <a:gd name="T53" fmla="*/ 38 h 21600"/>
                      <a:gd name="T54" fmla="*/ 22 w 21600"/>
                      <a:gd name="T55" fmla="*/ 31 h 21600"/>
                      <a:gd name="T56" fmla="*/ 31 w 21600"/>
                      <a:gd name="T57" fmla="*/ 26 h 21600"/>
                      <a:gd name="T58" fmla="*/ 41 w 21600"/>
                      <a:gd name="T59" fmla="*/ 17 h 21600"/>
                      <a:gd name="T60" fmla="*/ 53 w 21600"/>
                      <a:gd name="T61" fmla="*/ 11 h 21600"/>
                      <a:gd name="T62" fmla="*/ 65 w 21600"/>
                      <a:gd name="T63" fmla="*/ 5 h 21600"/>
                      <a:gd name="T64" fmla="*/ 78 w 21600"/>
                      <a:gd name="T65" fmla="*/ 2 h 21600"/>
                      <a:gd name="T66" fmla="*/ 91 w 21600"/>
                      <a:gd name="T67" fmla="*/ 0 h 21600"/>
                      <a:gd name="T68" fmla="*/ 104 w 21600"/>
                      <a:gd name="T69" fmla="*/ 0 h 21600"/>
                      <a:gd name="T70" fmla="*/ 117 w 21600"/>
                      <a:gd name="T71" fmla="*/ 1 h 21600"/>
                      <a:gd name="T72" fmla="*/ 129 w 21600"/>
                      <a:gd name="T73" fmla="*/ 5 h 21600"/>
                      <a:gd name="T74" fmla="*/ 140 w 21600"/>
                      <a:gd name="T75" fmla="*/ 9 h 21600"/>
                      <a:gd name="T76" fmla="*/ 159 w 21600"/>
                      <a:gd name="T77" fmla="*/ 20 h 21600"/>
                      <a:gd name="T78" fmla="*/ 176 w 21600"/>
                      <a:gd name="T79" fmla="*/ 35 h 21600"/>
                      <a:gd name="T80" fmla="*/ 189 w 21600"/>
                      <a:gd name="T81" fmla="*/ 52 h 21600"/>
                      <a:gd name="T82" fmla="*/ 195 w 21600"/>
                      <a:gd name="T83" fmla="*/ 62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1600"/>
                      <a:gd name="T127" fmla="*/ 0 h 21600"/>
                      <a:gd name="T128" fmla="*/ 21600 w 21600"/>
                      <a:gd name="T129" fmla="*/ 21600 h 2160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1600" h="21600">
                        <a:moveTo>
                          <a:pt x="20630" y="6301"/>
                        </a:moveTo>
                        <a:lnTo>
                          <a:pt x="20892" y="6730"/>
                        </a:lnTo>
                        <a:lnTo>
                          <a:pt x="21076" y="7234"/>
                        </a:lnTo>
                        <a:lnTo>
                          <a:pt x="21285" y="7712"/>
                        </a:lnTo>
                        <a:lnTo>
                          <a:pt x="21390" y="8217"/>
                        </a:lnTo>
                        <a:lnTo>
                          <a:pt x="21521" y="9200"/>
                        </a:lnTo>
                        <a:lnTo>
                          <a:pt x="21600" y="10233"/>
                        </a:lnTo>
                        <a:lnTo>
                          <a:pt x="21521" y="11266"/>
                        </a:lnTo>
                        <a:lnTo>
                          <a:pt x="21469" y="12300"/>
                        </a:lnTo>
                        <a:lnTo>
                          <a:pt x="21338" y="13358"/>
                        </a:lnTo>
                        <a:lnTo>
                          <a:pt x="21207" y="14392"/>
                        </a:lnTo>
                        <a:lnTo>
                          <a:pt x="21076" y="14870"/>
                        </a:lnTo>
                        <a:lnTo>
                          <a:pt x="20840" y="15299"/>
                        </a:lnTo>
                        <a:lnTo>
                          <a:pt x="20316" y="16156"/>
                        </a:lnTo>
                        <a:lnTo>
                          <a:pt x="19739" y="16962"/>
                        </a:lnTo>
                        <a:lnTo>
                          <a:pt x="19110" y="17618"/>
                        </a:lnTo>
                        <a:lnTo>
                          <a:pt x="18428" y="18374"/>
                        </a:lnTo>
                        <a:lnTo>
                          <a:pt x="18035" y="18676"/>
                        </a:lnTo>
                        <a:lnTo>
                          <a:pt x="17720" y="19029"/>
                        </a:lnTo>
                        <a:lnTo>
                          <a:pt x="16960" y="19710"/>
                        </a:lnTo>
                        <a:lnTo>
                          <a:pt x="16252" y="20516"/>
                        </a:lnTo>
                        <a:lnTo>
                          <a:pt x="15807" y="20693"/>
                        </a:lnTo>
                        <a:lnTo>
                          <a:pt x="15361" y="20869"/>
                        </a:lnTo>
                        <a:lnTo>
                          <a:pt x="14417" y="21247"/>
                        </a:lnTo>
                        <a:lnTo>
                          <a:pt x="13395" y="21424"/>
                        </a:lnTo>
                        <a:lnTo>
                          <a:pt x="12399" y="21550"/>
                        </a:lnTo>
                        <a:lnTo>
                          <a:pt x="11298" y="21600"/>
                        </a:lnTo>
                        <a:lnTo>
                          <a:pt x="10223" y="21474"/>
                        </a:lnTo>
                        <a:lnTo>
                          <a:pt x="9280" y="21373"/>
                        </a:lnTo>
                        <a:lnTo>
                          <a:pt x="8257" y="21247"/>
                        </a:lnTo>
                        <a:lnTo>
                          <a:pt x="7366" y="20869"/>
                        </a:lnTo>
                        <a:lnTo>
                          <a:pt x="6553" y="20441"/>
                        </a:lnTo>
                        <a:lnTo>
                          <a:pt x="5715" y="19962"/>
                        </a:lnTo>
                        <a:lnTo>
                          <a:pt x="4954" y="19407"/>
                        </a:lnTo>
                        <a:lnTo>
                          <a:pt x="4273" y="18802"/>
                        </a:lnTo>
                        <a:lnTo>
                          <a:pt x="3565" y="18122"/>
                        </a:lnTo>
                        <a:lnTo>
                          <a:pt x="2936" y="17441"/>
                        </a:lnTo>
                        <a:lnTo>
                          <a:pt x="2412" y="16660"/>
                        </a:lnTo>
                        <a:lnTo>
                          <a:pt x="1914" y="15853"/>
                        </a:lnTo>
                        <a:lnTo>
                          <a:pt x="1468" y="14996"/>
                        </a:lnTo>
                        <a:lnTo>
                          <a:pt x="1022" y="14140"/>
                        </a:lnTo>
                        <a:lnTo>
                          <a:pt x="708" y="13283"/>
                        </a:lnTo>
                        <a:lnTo>
                          <a:pt x="446" y="12375"/>
                        </a:lnTo>
                        <a:lnTo>
                          <a:pt x="262" y="11443"/>
                        </a:lnTo>
                        <a:lnTo>
                          <a:pt x="131" y="10460"/>
                        </a:lnTo>
                        <a:lnTo>
                          <a:pt x="0" y="9552"/>
                        </a:lnTo>
                        <a:lnTo>
                          <a:pt x="262" y="8645"/>
                        </a:lnTo>
                        <a:lnTo>
                          <a:pt x="446" y="7662"/>
                        </a:lnTo>
                        <a:lnTo>
                          <a:pt x="629" y="6629"/>
                        </a:lnTo>
                        <a:lnTo>
                          <a:pt x="891" y="5696"/>
                        </a:lnTo>
                        <a:lnTo>
                          <a:pt x="1022" y="5217"/>
                        </a:lnTo>
                        <a:lnTo>
                          <a:pt x="1206" y="4789"/>
                        </a:lnTo>
                        <a:lnTo>
                          <a:pt x="1468" y="4285"/>
                        </a:lnTo>
                        <a:lnTo>
                          <a:pt x="1651" y="3932"/>
                        </a:lnTo>
                        <a:lnTo>
                          <a:pt x="1966" y="3554"/>
                        </a:lnTo>
                        <a:lnTo>
                          <a:pt x="2359" y="3201"/>
                        </a:lnTo>
                        <a:lnTo>
                          <a:pt x="2805" y="2898"/>
                        </a:lnTo>
                        <a:lnTo>
                          <a:pt x="3250" y="2646"/>
                        </a:lnTo>
                        <a:lnTo>
                          <a:pt x="3827" y="2218"/>
                        </a:lnTo>
                        <a:lnTo>
                          <a:pt x="4378" y="1789"/>
                        </a:lnTo>
                        <a:lnTo>
                          <a:pt x="4954" y="1411"/>
                        </a:lnTo>
                        <a:lnTo>
                          <a:pt x="5583" y="1109"/>
                        </a:lnTo>
                        <a:lnTo>
                          <a:pt x="6239" y="807"/>
                        </a:lnTo>
                        <a:lnTo>
                          <a:pt x="6920" y="554"/>
                        </a:lnTo>
                        <a:lnTo>
                          <a:pt x="7550" y="378"/>
                        </a:lnTo>
                        <a:lnTo>
                          <a:pt x="8257" y="252"/>
                        </a:lnTo>
                        <a:lnTo>
                          <a:pt x="8965" y="126"/>
                        </a:lnTo>
                        <a:lnTo>
                          <a:pt x="9647" y="0"/>
                        </a:lnTo>
                        <a:lnTo>
                          <a:pt x="10354" y="0"/>
                        </a:lnTo>
                        <a:lnTo>
                          <a:pt x="11062" y="0"/>
                        </a:lnTo>
                        <a:lnTo>
                          <a:pt x="11744" y="76"/>
                        </a:lnTo>
                        <a:lnTo>
                          <a:pt x="12399" y="126"/>
                        </a:lnTo>
                        <a:lnTo>
                          <a:pt x="13081" y="328"/>
                        </a:lnTo>
                        <a:lnTo>
                          <a:pt x="13710" y="504"/>
                        </a:lnTo>
                        <a:lnTo>
                          <a:pt x="14286" y="681"/>
                        </a:lnTo>
                        <a:lnTo>
                          <a:pt x="14863" y="933"/>
                        </a:lnTo>
                        <a:lnTo>
                          <a:pt x="15938" y="1487"/>
                        </a:lnTo>
                        <a:lnTo>
                          <a:pt x="16882" y="2092"/>
                        </a:lnTo>
                        <a:lnTo>
                          <a:pt x="17773" y="2823"/>
                        </a:lnTo>
                        <a:lnTo>
                          <a:pt x="18612" y="3629"/>
                        </a:lnTo>
                        <a:lnTo>
                          <a:pt x="19293" y="4486"/>
                        </a:lnTo>
                        <a:lnTo>
                          <a:pt x="20001" y="5343"/>
                        </a:lnTo>
                        <a:lnTo>
                          <a:pt x="20630" y="6301"/>
                        </a:lnTo>
                        <a:close/>
                        <a:moveTo>
                          <a:pt x="20630" y="6301"/>
                        </a:moveTo>
                      </a:path>
                    </a:pathLst>
                  </a:custGeom>
                  <a:solidFill>
                    <a:srgbClr val="0000FF"/>
                  </a:solidFill>
                  <a:ln w="12700">
                    <a:noFill/>
                    <a:miter lim="800000"/>
                    <a:headEnd/>
                    <a:tailEnd/>
                  </a:ln>
                </p:spPr>
                <p:txBody>
                  <a:bodyPr lIns="0" tIns="0" rIns="0" bIns="0"/>
                  <a:lstStyle/>
                  <a:p>
                    <a:endParaRPr lang="en-US"/>
                  </a:p>
                </p:txBody>
              </p:sp>
              <p:sp>
                <p:nvSpPr>
                  <p:cNvPr id="39101" name="Rectangle 70"/>
                  <p:cNvSpPr>
                    <a:spLocks/>
                  </p:cNvSpPr>
                  <p:nvPr/>
                </p:nvSpPr>
                <p:spPr bwMode="auto">
                  <a:xfrm>
                    <a:off x="0" y="0"/>
                    <a:ext cx="204" cy="211"/>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28" name="Group 71"/>
                <p:cNvGrpSpPr>
                  <a:grpSpLocks/>
                </p:cNvGrpSpPr>
                <p:nvPr/>
              </p:nvGrpSpPr>
              <p:grpSpPr bwMode="auto">
                <a:xfrm>
                  <a:off x="6" y="236"/>
                  <a:ext cx="486" cy="374"/>
                  <a:chOff x="0" y="0"/>
                  <a:chExt cx="486" cy="374"/>
                </a:xfrm>
              </p:grpSpPr>
              <p:sp>
                <p:nvSpPr>
                  <p:cNvPr id="39098" name="AutoShape 72"/>
                  <p:cNvSpPr>
                    <a:spLocks/>
                  </p:cNvSpPr>
                  <p:nvPr/>
                </p:nvSpPr>
                <p:spPr bwMode="auto">
                  <a:xfrm>
                    <a:off x="0" y="0"/>
                    <a:ext cx="486" cy="374"/>
                  </a:xfrm>
                  <a:custGeom>
                    <a:avLst/>
                    <a:gdLst>
                      <a:gd name="T0" fmla="*/ 389 w 21600"/>
                      <a:gd name="T1" fmla="*/ 0 h 21600"/>
                      <a:gd name="T2" fmla="*/ 392 w 21600"/>
                      <a:gd name="T3" fmla="*/ 11 h 21600"/>
                      <a:gd name="T4" fmla="*/ 394 w 21600"/>
                      <a:gd name="T5" fmla="*/ 23 h 21600"/>
                      <a:gd name="T6" fmla="*/ 398 w 21600"/>
                      <a:gd name="T7" fmla="*/ 35 h 21600"/>
                      <a:gd name="T8" fmla="*/ 402 w 21600"/>
                      <a:gd name="T9" fmla="*/ 48 h 21600"/>
                      <a:gd name="T10" fmla="*/ 405 w 21600"/>
                      <a:gd name="T11" fmla="*/ 62 h 21600"/>
                      <a:gd name="T12" fmla="*/ 409 w 21600"/>
                      <a:gd name="T13" fmla="*/ 75 h 21600"/>
                      <a:gd name="T14" fmla="*/ 417 w 21600"/>
                      <a:gd name="T15" fmla="*/ 104 h 21600"/>
                      <a:gd name="T16" fmla="*/ 433 w 21600"/>
                      <a:gd name="T17" fmla="*/ 161 h 21600"/>
                      <a:gd name="T18" fmla="*/ 441 w 21600"/>
                      <a:gd name="T19" fmla="*/ 190 h 21600"/>
                      <a:gd name="T20" fmla="*/ 449 w 21600"/>
                      <a:gd name="T21" fmla="*/ 217 h 21600"/>
                      <a:gd name="T22" fmla="*/ 453 w 21600"/>
                      <a:gd name="T23" fmla="*/ 230 h 21600"/>
                      <a:gd name="T24" fmla="*/ 457 w 21600"/>
                      <a:gd name="T25" fmla="*/ 244 h 21600"/>
                      <a:gd name="T26" fmla="*/ 460 w 21600"/>
                      <a:gd name="T27" fmla="*/ 256 h 21600"/>
                      <a:gd name="T28" fmla="*/ 463 w 21600"/>
                      <a:gd name="T29" fmla="*/ 268 h 21600"/>
                      <a:gd name="T30" fmla="*/ 467 w 21600"/>
                      <a:gd name="T31" fmla="*/ 279 h 21600"/>
                      <a:gd name="T32" fmla="*/ 470 w 21600"/>
                      <a:gd name="T33" fmla="*/ 290 h 21600"/>
                      <a:gd name="T34" fmla="*/ 473 w 21600"/>
                      <a:gd name="T35" fmla="*/ 300 h 21600"/>
                      <a:gd name="T36" fmla="*/ 475 w 21600"/>
                      <a:gd name="T37" fmla="*/ 309 h 21600"/>
                      <a:gd name="T38" fmla="*/ 478 w 21600"/>
                      <a:gd name="T39" fmla="*/ 318 h 21600"/>
                      <a:gd name="T40" fmla="*/ 480 w 21600"/>
                      <a:gd name="T41" fmla="*/ 325 h 21600"/>
                      <a:gd name="T42" fmla="*/ 482 w 21600"/>
                      <a:gd name="T43" fmla="*/ 331 h 21600"/>
                      <a:gd name="T44" fmla="*/ 484 w 21600"/>
                      <a:gd name="T45" fmla="*/ 338 h 21600"/>
                      <a:gd name="T46" fmla="*/ 485 w 21600"/>
                      <a:gd name="T47" fmla="*/ 342 h 21600"/>
                      <a:gd name="T48" fmla="*/ 485 w 21600"/>
                      <a:gd name="T49" fmla="*/ 345 h 21600"/>
                      <a:gd name="T50" fmla="*/ 486 w 21600"/>
                      <a:gd name="T51" fmla="*/ 346 h 21600"/>
                      <a:gd name="T52" fmla="*/ 486 w 21600"/>
                      <a:gd name="T53" fmla="*/ 347 h 21600"/>
                      <a:gd name="T54" fmla="*/ 486 w 21600"/>
                      <a:gd name="T55" fmla="*/ 348 h 21600"/>
                      <a:gd name="T56" fmla="*/ 425 w 21600"/>
                      <a:gd name="T57" fmla="*/ 356 h 21600"/>
                      <a:gd name="T58" fmla="*/ 357 w 21600"/>
                      <a:gd name="T59" fmla="*/ 114 h 21600"/>
                      <a:gd name="T60" fmla="*/ 327 w 21600"/>
                      <a:gd name="T61" fmla="*/ 241 h 21600"/>
                      <a:gd name="T62" fmla="*/ 151 w 21600"/>
                      <a:gd name="T63" fmla="*/ 241 h 21600"/>
                      <a:gd name="T64" fmla="*/ 138 w 21600"/>
                      <a:gd name="T65" fmla="*/ 114 h 21600"/>
                      <a:gd name="T66" fmla="*/ 74 w 21600"/>
                      <a:gd name="T67" fmla="*/ 374 h 21600"/>
                      <a:gd name="T68" fmla="*/ 0 w 21600"/>
                      <a:gd name="T69" fmla="*/ 374 h 21600"/>
                      <a:gd name="T70" fmla="*/ 96 w 21600"/>
                      <a:gd name="T71" fmla="*/ 0 h 21600"/>
                      <a:gd name="T72" fmla="*/ 389 w 21600"/>
                      <a:gd name="T73" fmla="*/ 0 h 21600"/>
                      <a:gd name="T74" fmla="*/ 389 w 21600"/>
                      <a:gd name="T75" fmla="*/ 0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600"/>
                      <a:gd name="T115" fmla="*/ 0 h 21600"/>
                      <a:gd name="T116" fmla="*/ 21600 w 21600"/>
                      <a:gd name="T117" fmla="*/ 21600 h 216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600" h="21600">
                        <a:moveTo>
                          <a:pt x="17269" y="0"/>
                        </a:moveTo>
                        <a:lnTo>
                          <a:pt x="17401" y="655"/>
                        </a:lnTo>
                        <a:lnTo>
                          <a:pt x="17533" y="1338"/>
                        </a:lnTo>
                        <a:lnTo>
                          <a:pt x="17699" y="2036"/>
                        </a:lnTo>
                        <a:lnTo>
                          <a:pt x="17864" y="2791"/>
                        </a:lnTo>
                        <a:lnTo>
                          <a:pt x="17996" y="3560"/>
                        </a:lnTo>
                        <a:lnTo>
                          <a:pt x="18184" y="4357"/>
                        </a:lnTo>
                        <a:lnTo>
                          <a:pt x="18525" y="5980"/>
                        </a:lnTo>
                        <a:lnTo>
                          <a:pt x="19242" y="9298"/>
                        </a:lnTo>
                        <a:lnTo>
                          <a:pt x="19594" y="10950"/>
                        </a:lnTo>
                        <a:lnTo>
                          <a:pt x="19936" y="12544"/>
                        </a:lnTo>
                        <a:lnTo>
                          <a:pt x="20123" y="13299"/>
                        </a:lnTo>
                        <a:lnTo>
                          <a:pt x="20289" y="14068"/>
                        </a:lnTo>
                        <a:lnTo>
                          <a:pt x="20443" y="14794"/>
                        </a:lnTo>
                        <a:lnTo>
                          <a:pt x="20586" y="15477"/>
                        </a:lnTo>
                        <a:lnTo>
                          <a:pt x="20740" y="16132"/>
                        </a:lnTo>
                        <a:lnTo>
                          <a:pt x="20873" y="16759"/>
                        </a:lnTo>
                        <a:lnTo>
                          <a:pt x="21005" y="17343"/>
                        </a:lnTo>
                        <a:lnTo>
                          <a:pt x="21115" y="17869"/>
                        </a:lnTo>
                        <a:lnTo>
                          <a:pt x="21225" y="18354"/>
                        </a:lnTo>
                        <a:lnTo>
                          <a:pt x="21324" y="18795"/>
                        </a:lnTo>
                        <a:lnTo>
                          <a:pt x="21413" y="19137"/>
                        </a:lnTo>
                        <a:lnTo>
                          <a:pt x="21490" y="19493"/>
                        </a:lnTo>
                        <a:lnTo>
                          <a:pt x="21545" y="19735"/>
                        </a:lnTo>
                        <a:lnTo>
                          <a:pt x="21567" y="19906"/>
                        </a:lnTo>
                        <a:lnTo>
                          <a:pt x="21600" y="20005"/>
                        </a:lnTo>
                        <a:lnTo>
                          <a:pt x="21600" y="20048"/>
                        </a:lnTo>
                        <a:lnTo>
                          <a:pt x="21600" y="20076"/>
                        </a:lnTo>
                        <a:lnTo>
                          <a:pt x="18900" y="20589"/>
                        </a:lnTo>
                        <a:lnTo>
                          <a:pt x="15858" y="6592"/>
                        </a:lnTo>
                        <a:lnTo>
                          <a:pt x="14547" y="13925"/>
                        </a:lnTo>
                        <a:lnTo>
                          <a:pt x="6700" y="13925"/>
                        </a:lnTo>
                        <a:lnTo>
                          <a:pt x="6116" y="6592"/>
                        </a:lnTo>
                        <a:lnTo>
                          <a:pt x="3284" y="21600"/>
                        </a:lnTo>
                        <a:lnTo>
                          <a:pt x="0" y="21600"/>
                        </a:lnTo>
                        <a:lnTo>
                          <a:pt x="4276" y="0"/>
                        </a:lnTo>
                        <a:lnTo>
                          <a:pt x="17269" y="0"/>
                        </a:lnTo>
                        <a:close/>
                        <a:moveTo>
                          <a:pt x="17269" y="0"/>
                        </a:moveTo>
                      </a:path>
                    </a:pathLst>
                  </a:custGeom>
                  <a:solidFill>
                    <a:srgbClr val="0000FF"/>
                  </a:solidFill>
                  <a:ln w="12700">
                    <a:noFill/>
                    <a:miter lim="800000"/>
                    <a:headEnd/>
                    <a:tailEnd/>
                  </a:ln>
                </p:spPr>
                <p:txBody>
                  <a:bodyPr lIns="0" tIns="0" rIns="0" bIns="0"/>
                  <a:lstStyle/>
                  <a:p>
                    <a:endParaRPr lang="en-US"/>
                  </a:p>
                </p:txBody>
              </p:sp>
              <p:sp>
                <p:nvSpPr>
                  <p:cNvPr id="39099" name="Rectangle 73"/>
                  <p:cNvSpPr>
                    <a:spLocks/>
                  </p:cNvSpPr>
                  <p:nvPr/>
                </p:nvSpPr>
                <p:spPr bwMode="auto">
                  <a:xfrm>
                    <a:off x="0" y="0"/>
                    <a:ext cx="486" cy="374"/>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29" name="Group 74"/>
                <p:cNvGrpSpPr>
                  <a:grpSpLocks/>
                </p:cNvGrpSpPr>
                <p:nvPr/>
              </p:nvGrpSpPr>
              <p:grpSpPr bwMode="auto">
                <a:xfrm>
                  <a:off x="85" y="501"/>
                  <a:ext cx="347" cy="260"/>
                  <a:chOff x="0" y="0"/>
                  <a:chExt cx="346" cy="259"/>
                </a:xfrm>
              </p:grpSpPr>
              <p:sp>
                <p:nvSpPr>
                  <p:cNvPr id="39096" name="AutoShape 75"/>
                  <p:cNvSpPr>
                    <a:spLocks/>
                  </p:cNvSpPr>
                  <p:nvPr/>
                </p:nvSpPr>
                <p:spPr bwMode="auto">
                  <a:xfrm>
                    <a:off x="0" y="0"/>
                    <a:ext cx="346" cy="259"/>
                  </a:xfrm>
                  <a:custGeom>
                    <a:avLst/>
                    <a:gdLst>
                      <a:gd name="T0" fmla="*/ 346 w 21600"/>
                      <a:gd name="T1" fmla="*/ 257 h 21600"/>
                      <a:gd name="T2" fmla="*/ 0 w 21600"/>
                      <a:gd name="T3" fmla="*/ 259 h 21600"/>
                      <a:gd name="T4" fmla="*/ 0 w 21600"/>
                      <a:gd name="T5" fmla="*/ 257 h 21600"/>
                      <a:gd name="T6" fmla="*/ 1 w 21600"/>
                      <a:gd name="T7" fmla="*/ 255 h 21600"/>
                      <a:gd name="T8" fmla="*/ 2 w 21600"/>
                      <a:gd name="T9" fmla="*/ 252 h 21600"/>
                      <a:gd name="T10" fmla="*/ 3 w 21600"/>
                      <a:gd name="T11" fmla="*/ 248 h 21600"/>
                      <a:gd name="T12" fmla="*/ 4 w 21600"/>
                      <a:gd name="T13" fmla="*/ 243 h 21600"/>
                      <a:gd name="T14" fmla="*/ 5 w 21600"/>
                      <a:gd name="T15" fmla="*/ 238 h 21600"/>
                      <a:gd name="T16" fmla="*/ 7 w 21600"/>
                      <a:gd name="T17" fmla="*/ 231 h 21600"/>
                      <a:gd name="T18" fmla="*/ 9 w 21600"/>
                      <a:gd name="T19" fmla="*/ 225 h 21600"/>
                      <a:gd name="T20" fmla="*/ 11 w 21600"/>
                      <a:gd name="T21" fmla="*/ 217 h 21600"/>
                      <a:gd name="T22" fmla="*/ 13 w 21600"/>
                      <a:gd name="T23" fmla="*/ 209 h 21600"/>
                      <a:gd name="T24" fmla="*/ 15 w 21600"/>
                      <a:gd name="T25" fmla="*/ 201 h 21600"/>
                      <a:gd name="T26" fmla="*/ 17 w 21600"/>
                      <a:gd name="T27" fmla="*/ 192 h 21600"/>
                      <a:gd name="T28" fmla="*/ 20 w 21600"/>
                      <a:gd name="T29" fmla="*/ 183 h 21600"/>
                      <a:gd name="T30" fmla="*/ 25 w 21600"/>
                      <a:gd name="T31" fmla="*/ 163 h 21600"/>
                      <a:gd name="T32" fmla="*/ 31 w 21600"/>
                      <a:gd name="T33" fmla="*/ 143 h 21600"/>
                      <a:gd name="T34" fmla="*/ 36 w 21600"/>
                      <a:gd name="T35" fmla="*/ 121 h 21600"/>
                      <a:gd name="T36" fmla="*/ 48 w 21600"/>
                      <a:gd name="T37" fmla="*/ 79 h 21600"/>
                      <a:gd name="T38" fmla="*/ 54 w 21600"/>
                      <a:gd name="T39" fmla="*/ 59 h 21600"/>
                      <a:gd name="T40" fmla="*/ 60 w 21600"/>
                      <a:gd name="T41" fmla="*/ 38 h 21600"/>
                      <a:gd name="T42" fmla="*/ 63 w 21600"/>
                      <a:gd name="T43" fmla="*/ 29 h 21600"/>
                      <a:gd name="T44" fmla="*/ 66 w 21600"/>
                      <a:gd name="T45" fmla="*/ 20 h 21600"/>
                      <a:gd name="T46" fmla="*/ 68 w 21600"/>
                      <a:gd name="T47" fmla="*/ 11 h 21600"/>
                      <a:gd name="T48" fmla="*/ 71 w 21600"/>
                      <a:gd name="T49" fmla="*/ 3 h 21600"/>
                      <a:gd name="T50" fmla="*/ 249 w 21600"/>
                      <a:gd name="T51" fmla="*/ 0 h 21600"/>
                      <a:gd name="T52" fmla="*/ 346 w 21600"/>
                      <a:gd name="T53" fmla="*/ 257 h 21600"/>
                      <a:gd name="T54" fmla="*/ 346 w 21600"/>
                      <a:gd name="T55" fmla="*/ 257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1600"/>
                      <a:gd name="T85" fmla="*/ 0 h 21600"/>
                      <a:gd name="T86" fmla="*/ 21600 w 21600"/>
                      <a:gd name="T87" fmla="*/ 21600 h 2160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1600" h="21600">
                        <a:moveTo>
                          <a:pt x="21600" y="21415"/>
                        </a:moveTo>
                        <a:lnTo>
                          <a:pt x="0" y="21600"/>
                        </a:lnTo>
                        <a:lnTo>
                          <a:pt x="31" y="21456"/>
                        </a:lnTo>
                        <a:lnTo>
                          <a:pt x="77" y="21251"/>
                        </a:lnTo>
                        <a:lnTo>
                          <a:pt x="108" y="21005"/>
                        </a:lnTo>
                        <a:lnTo>
                          <a:pt x="186" y="20656"/>
                        </a:lnTo>
                        <a:lnTo>
                          <a:pt x="263" y="20267"/>
                        </a:lnTo>
                        <a:lnTo>
                          <a:pt x="340" y="19815"/>
                        </a:lnTo>
                        <a:lnTo>
                          <a:pt x="448" y="19262"/>
                        </a:lnTo>
                        <a:lnTo>
                          <a:pt x="557" y="18728"/>
                        </a:lnTo>
                        <a:lnTo>
                          <a:pt x="680" y="18072"/>
                        </a:lnTo>
                        <a:lnTo>
                          <a:pt x="819" y="17415"/>
                        </a:lnTo>
                        <a:lnTo>
                          <a:pt x="943" y="16738"/>
                        </a:lnTo>
                        <a:lnTo>
                          <a:pt x="1082" y="15979"/>
                        </a:lnTo>
                        <a:lnTo>
                          <a:pt x="1237" y="15241"/>
                        </a:lnTo>
                        <a:lnTo>
                          <a:pt x="1577" y="13600"/>
                        </a:lnTo>
                        <a:lnTo>
                          <a:pt x="1917" y="11897"/>
                        </a:lnTo>
                        <a:lnTo>
                          <a:pt x="2242" y="10113"/>
                        </a:lnTo>
                        <a:lnTo>
                          <a:pt x="3000" y="6564"/>
                        </a:lnTo>
                        <a:lnTo>
                          <a:pt x="3371" y="4882"/>
                        </a:lnTo>
                        <a:lnTo>
                          <a:pt x="3742" y="3179"/>
                        </a:lnTo>
                        <a:lnTo>
                          <a:pt x="3927" y="2441"/>
                        </a:lnTo>
                        <a:lnTo>
                          <a:pt x="4113" y="1641"/>
                        </a:lnTo>
                        <a:lnTo>
                          <a:pt x="4267" y="944"/>
                        </a:lnTo>
                        <a:lnTo>
                          <a:pt x="4453" y="246"/>
                        </a:lnTo>
                        <a:lnTo>
                          <a:pt x="15539" y="0"/>
                        </a:lnTo>
                        <a:lnTo>
                          <a:pt x="21600" y="21415"/>
                        </a:lnTo>
                        <a:close/>
                        <a:moveTo>
                          <a:pt x="21600" y="21415"/>
                        </a:moveTo>
                      </a:path>
                    </a:pathLst>
                  </a:custGeom>
                  <a:solidFill>
                    <a:srgbClr val="0000FF"/>
                  </a:solidFill>
                  <a:ln w="12700">
                    <a:noFill/>
                    <a:miter lim="800000"/>
                    <a:headEnd/>
                    <a:tailEnd/>
                  </a:ln>
                </p:spPr>
                <p:txBody>
                  <a:bodyPr lIns="0" tIns="0" rIns="0" bIns="0"/>
                  <a:lstStyle/>
                  <a:p>
                    <a:endParaRPr lang="en-US"/>
                  </a:p>
                </p:txBody>
              </p:sp>
              <p:sp>
                <p:nvSpPr>
                  <p:cNvPr id="39097" name="Rectangle 76"/>
                  <p:cNvSpPr>
                    <a:spLocks/>
                  </p:cNvSpPr>
                  <p:nvPr/>
                </p:nvSpPr>
                <p:spPr bwMode="auto">
                  <a:xfrm>
                    <a:off x="0" y="0"/>
                    <a:ext cx="346" cy="259"/>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0" name="Group 77"/>
                <p:cNvGrpSpPr>
                  <a:grpSpLocks/>
                </p:cNvGrpSpPr>
                <p:nvPr/>
              </p:nvGrpSpPr>
              <p:grpSpPr bwMode="auto">
                <a:xfrm>
                  <a:off x="17" y="624"/>
                  <a:ext cx="37" cy="59"/>
                  <a:chOff x="0" y="0"/>
                  <a:chExt cx="36" cy="59"/>
                </a:xfrm>
              </p:grpSpPr>
              <p:sp>
                <p:nvSpPr>
                  <p:cNvPr id="39094" name="AutoShape 78"/>
                  <p:cNvSpPr>
                    <a:spLocks/>
                  </p:cNvSpPr>
                  <p:nvPr/>
                </p:nvSpPr>
                <p:spPr bwMode="auto">
                  <a:xfrm>
                    <a:off x="0" y="0"/>
                    <a:ext cx="36" cy="59"/>
                  </a:xfrm>
                  <a:custGeom>
                    <a:avLst/>
                    <a:gdLst>
                      <a:gd name="T0" fmla="*/ 36 w 21600"/>
                      <a:gd name="T1" fmla="*/ 0 h 21600"/>
                      <a:gd name="T2" fmla="*/ 32 w 21600"/>
                      <a:gd name="T3" fmla="*/ 59 h 21600"/>
                      <a:gd name="T4" fmla="*/ 5 w 21600"/>
                      <a:gd name="T5" fmla="*/ 53 h 21600"/>
                      <a:gd name="T6" fmla="*/ 0 w 21600"/>
                      <a:gd name="T7" fmla="*/ 2 h 21600"/>
                      <a:gd name="T8" fmla="*/ 36 w 21600"/>
                      <a:gd name="T9" fmla="*/ 0 h 21600"/>
                      <a:gd name="T10" fmla="*/ 36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0"/>
                        </a:moveTo>
                        <a:lnTo>
                          <a:pt x="19119" y="21600"/>
                        </a:lnTo>
                        <a:lnTo>
                          <a:pt x="2773" y="19440"/>
                        </a:lnTo>
                        <a:lnTo>
                          <a:pt x="0" y="900"/>
                        </a:lnTo>
                        <a:lnTo>
                          <a:pt x="21600" y="0"/>
                        </a:lnTo>
                        <a:close/>
                        <a:moveTo>
                          <a:pt x="21600" y="0"/>
                        </a:moveTo>
                      </a:path>
                    </a:pathLst>
                  </a:custGeom>
                  <a:solidFill>
                    <a:srgbClr val="0000FF"/>
                  </a:solidFill>
                  <a:ln w="12700">
                    <a:noFill/>
                    <a:miter lim="800000"/>
                    <a:headEnd/>
                    <a:tailEnd/>
                  </a:ln>
                </p:spPr>
                <p:txBody>
                  <a:bodyPr lIns="0" tIns="0" rIns="0" bIns="0"/>
                  <a:lstStyle/>
                  <a:p>
                    <a:endParaRPr lang="en-US"/>
                  </a:p>
                </p:txBody>
              </p:sp>
              <p:sp>
                <p:nvSpPr>
                  <p:cNvPr id="39095" name="Rectangle 79"/>
                  <p:cNvSpPr>
                    <a:spLocks/>
                  </p:cNvSpPr>
                  <p:nvPr/>
                </p:nvSpPr>
                <p:spPr bwMode="auto">
                  <a:xfrm>
                    <a:off x="0" y="0"/>
                    <a:ext cx="36" cy="59"/>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1" name="Group 80"/>
                <p:cNvGrpSpPr>
                  <a:grpSpLocks/>
                </p:cNvGrpSpPr>
                <p:nvPr/>
              </p:nvGrpSpPr>
              <p:grpSpPr bwMode="auto">
                <a:xfrm>
                  <a:off x="278" y="776"/>
                  <a:ext cx="68" cy="324"/>
                  <a:chOff x="0" y="0"/>
                  <a:chExt cx="67" cy="324"/>
                </a:xfrm>
              </p:grpSpPr>
              <p:sp>
                <p:nvSpPr>
                  <p:cNvPr id="39092" name="AutoShape 81"/>
                  <p:cNvSpPr>
                    <a:spLocks/>
                  </p:cNvSpPr>
                  <p:nvPr/>
                </p:nvSpPr>
                <p:spPr bwMode="auto">
                  <a:xfrm>
                    <a:off x="0" y="0"/>
                    <a:ext cx="67" cy="324"/>
                  </a:xfrm>
                  <a:custGeom>
                    <a:avLst/>
                    <a:gdLst>
                      <a:gd name="T0" fmla="*/ 67 w 21600"/>
                      <a:gd name="T1" fmla="*/ 323 h 21600"/>
                      <a:gd name="T2" fmla="*/ 4 w 21600"/>
                      <a:gd name="T3" fmla="*/ 324 h 21600"/>
                      <a:gd name="T4" fmla="*/ 0 w 21600"/>
                      <a:gd name="T5" fmla="*/ 2 h 21600"/>
                      <a:gd name="T6" fmla="*/ 67 w 21600"/>
                      <a:gd name="T7" fmla="*/ 0 h 21600"/>
                      <a:gd name="T8" fmla="*/ 67 w 21600"/>
                      <a:gd name="T9" fmla="*/ 323 h 21600"/>
                      <a:gd name="T10" fmla="*/ 67 w 21600"/>
                      <a:gd name="T11" fmla="*/ 323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21551"/>
                        </a:moveTo>
                        <a:lnTo>
                          <a:pt x="1340" y="21600"/>
                        </a:lnTo>
                        <a:lnTo>
                          <a:pt x="0" y="164"/>
                        </a:lnTo>
                        <a:lnTo>
                          <a:pt x="21600" y="0"/>
                        </a:lnTo>
                        <a:lnTo>
                          <a:pt x="21600" y="21551"/>
                        </a:lnTo>
                        <a:close/>
                        <a:moveTo>
                          <a:pt x="21600" y="21551"/>
                        </a:moveTo>
                      </a:path>
                    </a:pathLst>
                  </a:custGeom>
                  <a:solidFill>
                    <a:srgbClr val="0000FF"/>
                  </a:solidFill>
                  <a:ln w="12700">
                    <a:noFill/>
                    <a:miter lim="800000"/>
                    <a:headEnd/>
                    <a:tailEnd/>
                  </a:ln>
                </p:spPr>
                <p:txBody>
                  <a:bodyPr lIns="0" tIns="0" rIns="0" bIns="0"/>
                  <a:lstStyle/>
                  <a:p>
                    <a:endParaRPr lang="en-US"/>
                  </a:p>
                </p:txBody>
              </p:sp>
              <p:sp>
                <p:nvSpPr>
                  <p:cNvPr id="39093" name="Rectangle 82"/>
                  <p:cNvSpPr>
                    <a:spLocks/>
                  </p:cNvSpPr>
                  <p:nvPr/>
                </p:nvSpPr>
                <p:spPr bwMode="auto">
                  <a:xfrm>
                    <a:off x="0" y="0"/>
                    <a:ext cx="67" cy="324"/>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8976" name="Group 83"/>
                <p:cNvGrpSpPr>
                  <a:grpSpLocks/>
                </p:cNvGrpSpPr>
                <p:nvPr/>
              </p:nvGrpSpPr>
              <p:grpSpPr bwMode="auto">
                <a:xfrm>
                  <a:off x="185" y="778"/>
                  <a:ext cx="71" cy="326"/>
                  <a:chOff x="0" y="0"/>
                  <a:chExt cx="71" cy="325"/>
                </a:xfrm>
              </p:grpSpPr>
              <p:sp>
                <p:nvSpPr>
                  <p:cNvPr id="39090" name="AutoShape 84"/>
                  <p:cNvSpPr>
                    <a:spLocks/>
                  </p:cNvSpPr>
                  <p:nvPr/>
                </p:nvSpPr>
                <p:spPr bwMode="auto">
                  <a:xfrm>
                    <a:off x="0" y="0"/>
                    <a:ext cx="71" cy="325"/>
                  </a:xfrm>
                  <a:custGeom>
                    <a:avLst/>
                    <a:gdLst>
                      <a:gd name="T0" fmla="*/ 71 w 21600"/>
                      <a:gd name="T1" fmla="*/ 325 h 21600"/>
                      <a:gd name="T2" fmla="*/ 0 w 21600"/>
                      <a:gd name="T3" fmla="*/ 325 h 21600"/>
                      <a:gd name="T4" fmla="*/ 0 w 21600"/>
                      <a:gd name="T5" fmla="*/ 0 h 21600"/>
                      <a:gd name="T6" fmla="*/ 71 w 21600"/>
                      <a:gd name="T7" fmla="*/ 0 h 21600"/>
                      <a:gd name="T8" fmla="*/ 71 w 21600"/>
                      <a:gd name="T9" fmla="*/ 325 h 21600"/>
                      <a:gd name="T10" fmla="*/ 71 w 21600"/>
                      <a:gd name="T11" fmla="*/ 325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21567"/>
                        </a:moveTo>
                        <a:lnTo>
                          <a:pt x="0" y="21600"/>
                        </a:lnTo>
                        <a:lnTo>
                          <a:pt x="0" y="0"/>
                        </a:lnTo>
                        <a:lnTo>
                          <a:pt x="21600" y="0"/>
                        </a:lnTo>
                        <a:lnTo>
                          <a:pt x="21600" y="21567"/>
                        </a:lnTo>
                        <a:close/>
                        <a:moveTo>
                          <a:pt x="21600" y="21567"/>
                        </a:moveTo>
                      </a:path>
                    </a:pathLst>
                  </a:custGeom>
                  <a:solidFill>
                    <a:srgbClr val="0000FF"/>
                  </a:solidFill>
                  <a:ln w="12700">
                    <a:noFill/>
                    <a:miter lim="800000"/>
                    <a:headEnd/>
                    <a:tailEnd/>
                  </a:ln>
                </p:spPr>
                <p:txBody>
                  <a:bodyPr lIns="0" tIns="0" rIns="0" bIns="0"/>
                  <a:lstStyle/>
                  <a:p>
                    <a:endParaRPr lang="en-US"/>
                  </a:p>
                </p:txBody>
              </p:sp>
              <p:sp>
                <p:nvSpPr>
                  <p:cNvPr id="39091" name="Rectangle 85"/>
                  <p:cNvSpPr>
                    <a:spLocks/>
                  </p:cNvSpPr>
                  <p:nvPr/>
                </p:nvSpPr>
                <p:spPr bwMode="auto">
                  <a:xfrm>
                    <a:off x="0" y="0"/>
                    <a:ext cx="71" cy="325"/>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8977" name="Group 86"/>
                <p:cNvGrpSpPr>
                  <a:grpSpLocks/>
                </p:cNvGrpSpPr>
                <p:nvPr/>
              </p:nvGrpSpPr>
              <p:grpSpPr bwMode="auto">
                <a:xfrm flipH="1">
                  <a:off x="6" y="236"/>
                  <a:ext cx="486" cy="374"/>
                  <a:chOff x="0" y="0"/>
                  <a:chExt cx="486" cy="374"/>
                </a:xfrm>
              </p:grpSpPr>
              <p:sp>
                <p:nvSpPr>
                  <p:cNvPr id="39088" name="AutoShape 87"/>
                  <p:cNvSpPr>
                    <a:spLocks/>
                  </p:cNvSpPr>
                  <p:nvPr/>
                </p:nvSpPr>
                <p:spPr bwMode="auto">
                  <a:xfrm>
                    <a:off x="0" y="0"/>
                    <a:ext cx="486" cy="374"/>
                  </a:xfrm>
                  <a:custGeom>
                    <a:avLst/>
                    <a:gdLst>
                      <a:gd name="T0" fmla="*/ 389 w 21600"/>
                      <a:gd name="T1" fmla="*/ 0 h 21600"/>
                      <a:gd name="T2" fmla="*/ 392 w 21600"/>
                      <a:gd name="T3" fmla="*/ 11 h 21600"/>
                      <a:gd name="T4" fmla="*/ 394 w 21600"/>
                      <a:gd name="T5" fmla="*/ 23 h 21600"/>
                      <a:gd name="T6" fmla="*/ 398 w 21600"/>
                      <a:gd name="T7" fmla="*/ 35 h 21600"/>
                      <a:gd name="T8" fmla="*/ 402 w 21600"/>
                      <a:gd name="T9" fmla="*/ 48 h 21600"/>
                      <a:gd name="T10" fmla="*/ 405 w 21600"/>
                      <a:gd name="T11" fmla="*/ 62 h 21600"/>
                      <a:gd name="T12" fmla="*/ 409 w 21600"/>
                      <a:gd name="T13" fmla="*/ 75 h 21600"/>
                      <a:gd name="T14" fmla="*/ 417 w 21600"/>
                      <a:gd name="T15" fmla="*/ 104 h 21600"/>
                      <a:gd name="T16" fmla="*/ 433 w 21600"/>
                      <a:gd name="T17" fmla="*/ 161 h 21600"/>
                      <a:gd name="T18" fmla="*/ 441 w 21600"/>
                      <a:gd name="T19" fmla="*/ 190 h 21600"/>
                      <a:gd name="T20" fmla="*/ 449 w 21600"/>
                      <a:gd name="T21" fmla="*/ 217 h 21600"/>
                      <a:gd name="T22" fmla="*/ 453 w 21600"/>
                      <a:gd name="T23" fmla="*/ 230 h 21600"/>
                      <a:gd name="T24" fmla="*/ 457 w 21600"/>
                      <a:gd name="T25" fmla="*/ 244 h 21600"/>
                      <a:gd name="T26" fmla="*/ 460 w 21600"/>
                      <a:gd name="T27" fmla="*/ 256 h 21600"/>
                      <a:gd name="T28" fmla="*/ 463 w 21600"/>
                      <a:gd name="T29" fmla="*/ 268 h 21600"/>
                      <a:gd name="T30" fmla="*/ 467 w 21600"/>
                      <a:gd name="T31" fmla="*/ 279 h 21600"/>
                      <a:gd name="T32" fmla="*/ 470 w 21600"/>
                      <a:gd name="T33" fmla="*/ 290 h 21600"/>
                      <a:gd name="T34" fmla="*/ 473 w 21600"/>
                      <a:gd name="T35" fmla="*/ 300 h 21600"/>
                      <a:gd name="T36" fmla="*/ 475 w 21600"/>
                      <a:gd name="T37" fmla="*/ 309 h 21600"/>
                      <a:gd name="T38" fmla="*/ 478 w 21600"/>
                      <a:gd name="T39" fmla="*/ 318 h 21600"/>
                      <a:gd name="T40" fmla="*/ 480 w 21600"/>
                      <a:gd name="T41" fmla="*/ 325 h 21600"/>
                      <a:gd name="T42" fmla="*/ 482 w 21600"/>
                      <a:gd name="T43" fmla="*/ 331 h 21600"/>
                      <a:gd name="T44" fmla="*/ 484 w 21600"/>
                      <a:gd name="T45" fmla="*/ 338 h 21600"/>
                      <a:gd name="T46" fmla="*/ 485 w 21600"/>
                      <a:gd name="T47" fmla="*/ 342 h 21600"/>
                      <a:gd name="T48" fmla="*/ 485 w 21600"/>
                      <a:gd name="T49" fmla="*/ 345 h 21600"/>
                      <a:gd name="T50" fmla="*/ 486 w 21600"/>
                      <a:gd name="T51" fmla="*/ 346 h 21600"/>
                      <a:gd name="T52" fmla="*/ 486 w 21600"/>
                      <a:gd name="T53" fmla="*/ 347 h 21600"/>
                      <a:gd name="T54" fmla="*/ 486 w 21600"/>
                      <a:gd name="T55" fmla="*/ 348 h 21600"/>
                      <a:gd name="T56" fmla="*/ 425 w 21600"/>
                      <a:gd name="T57" fmla="*/ 356 h 21600"/>
                      <a:gd name="T58" fmla="*/ 357 w 21600"/>
                      <a:gd name="T59" fmla="*/ 114 h 21600"/>
                      <a:gd name="T60" fmla="*/ 327 w 21600"/>
                      <a:gd name="T61" fmla="*/ 241 h 21600"/>
                      <a:gd name="T62" fmla="*/ 151 w 21600"/>
                      <a:gd name="T63" fmla="*/ 241 h 21600"/>
                      <a:gd name="T64" fmla="*/ 138 w 21600"/>
                      <a:gd name="T65" fmla="*/ 114 h 21600"/>
                      <a:gd name="T66" fmla="*/ 74 w 21600"/>
                      <a:gd name="T67" fmla="*/ 374 h 21600"/>
                      <a:gd name="T68" fmla="*/ 0 w 21600"/>
                      <a:gd name="T69" fmla="*/ 374 h 21600"/>
                      <a:gd name="T70" fmla="*/ 96 w 21600"/>
                      <a:gd name="T71" fmla="*/ 0 h 21600"/>
                      <a:gd name="T72" fmla="*/ 389 w 21600"/>
                      <a:gd name="T73" fmla="*/ 0 h 21600"/>
                      <a:gd name="T74" fmla="*/ 389 w 21600"/>
                      <a:gd name="T75" fmla="*/ 0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600"/>
                      <a:gd name="T115" fmla="*/ 0 h 21600"/>
                      <a:gd name="T116" fmla="*/ 21600 w 21600"/>
                      <a:gd name="T117" fmla="*/ 21600 h 216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600" h="21600">
                        <a:moveTo>
                          <a:pt x="17269" y="0"/>
                        </a:moveTo>
                        <a:lnTo>
                          <a:pt x="17401" y="655"/>
                        </a:lnTo>
                        <a:lnTo>
                          <a:pt x="17533" y="1338"/>
                        </a:lnTo>
                        <a:lnTo>
                          <a:pt x="17699" y="2036"/>
                        </a:lnTo>
                        <a:lnTo>
                          <a:pt x="17864" y="2791"/>
                        </a:lnTo>
                        <a:lnTo>
                          <a:pt x="17996" y="3560"/>
                        </a:lnTo>
                        <a:lnTo>
                          <a:pt x="18184" y="4357"/>
                        </a:lnTo>
                        <a:lnTo>
                          <a:pt x="18525" y="5980"/>
                        </a:lnTo>
                        <a:lnTo>
                          <a:pt x="19242" y="9298"/>
                        </a:lnTo>
                        <a:lnTo>
                          <a:pt x="19594" y="10950"/>
                        </a:lnTo>
                        <a:lnTo>
                          <a:pt x="19936" y="12544"/>
                        </a:lnTo>
                        <a:lnTo>
                          <a:pt x="20123" y="13299"/>
                        </a:lnTo>
                        <a:lnTo>
                          <a:pt x="20289" y="14068"/>
                        </a:lnTo>
                        <a:lnTo>
                          <a:pt x="20443" y="14794"/>
                        </a:lnTo>
                        <a:lnTo>
                          <a:pt x="20586" y="15477"/>
                        </a:lnTo>
                        <a:lnTo>
                          <a:pt x="20740" y="16132"/>
                        </a:lnTo>
                        <a:lnTo>
                          <a:pt x="20873" y="16759"/>
                        </a:lnTo>
                        <a:lnTo>
                          <a:pt x="21005" y="17343"/>
                        </a:lnTo>
                        <a:lnTo>
                          <a:pt x="21115" y="17869"/>
                        </a:lnTo>
                        <a:lnTo>
                          <a:pt x="21225" y="18354"/>
                        </a:lnTo>
                        <a:lnTo>
                          <a:pt x="21324" y="18795"/>
                        </a:lnTo>
                        <a:lnTo>
                          <a:pt x="21413" y="19137"/>
                        </a:lnTo>
                        <a:lnTo>
                          <a:pt x="21490" y="19493"/>
                        </a:lnTo>
                        <a:lnTo>
                          <a:pt x="21545" y="19735"/>
                        </a:lnTo>
                        <a:lnTo>
                          <a:pt x="21567" y="19906"/>
                        </a:lnTo>
                        <a:lnTo>
                          <a:pt x="21600" y="20005"/>
                        </a:lnTo>
                        <a:lnTo>
                          <a:pt x="21600" y="20048"/>
                        </a:lnTo>
                        <a:lnTo>
                          <a:pt x="21600" y="20076"/>
                        </a:lnTo>
                        <a:lnTo>
                          <a:pt x="18900" y="20589"/>
                        </a:lnTo>
                        <a:lnTo>
                          <a:pt x="15858" y="6592"/>
                        </a:lnTo>
                        <a:lnTo>
                          <a:pt x="14547" y="13925"/>
                        </a:lnTo>
                        <a:lnTo>
                          <a:pt x="6700" y="13925"/>
                        </a:lnTo>
                        <a:lnTo>
                          <a:pt x="6116" y="6592"/>
                        </a:lnTo>
                        <a:lnTo>
                          <a:pt x="3284" y="21600"/>
                        </a:lnTo>
                        <a:lnTo>
                          <a:pt x="0" y="21600"/>
                        </a:lnTo>
                        <a:lnTo>
                          <a:pt x="4276" y="0"/>
                        </a:lnTo>
                        <a:lnTo>
                          <a:pt x="17269" y="0"/>
                        </a:lnTo>
                        <a:close/>
                        <a:moveTo>
                          <a:pt x="17269" y="0"/>
                        </a:moveTo>
                      </a:path>
                    </a:pathLst>
                  </a:custGeom>
                  <a:solidFill>
                    <a:srgbClr val="0000FF"/>
                  </a:solidFill>
                  <a:ln w="12700">
                    <a:noFill/>
                    <a:miter lim="800000"/>
                    <a:headEnd/>
                    <a:tailEnd/>
                  </a:ln>
                </p:spPr>
                <p:txBody>
                  <a:bodyPr lIns="0" tIns="0" rIns="0" bIns="0"/>
                  <a:lstStyle/>
                  <a:p>
                    <a:endParaRPr lang="en-US"/>
                  </a:p>
                </p:txBody>
              </p:sp>
              <p:sp>
                <p:nvSpPr>
                  <p:cNvPr id="39089" name="Rectangle 88"/>
                  <p:cNvSpPr>
                    <a:spLocks/>
                  </p:cNvSpPr>
                  <p:nvPr/>
                </p:nvSpPr>
                <p:spPr bwMode="auto">
                  <a:xfrm flipH="1">
                    <a:off x="0" y="0"/>
                    <a:ext cx="486" cy="374"/>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8978" name="Group 89"/>
                <p:cNvGrpSpPr>
                  <a:grpSpLocks/>
                </p:cNvGrpSpPr>
                <p:nvPr/>
              </p:nvGrpSpPr>
              <p:grpSpPr bwMode="auto">
                <a:xfrm>
                  <a:off x="430" y="628"/>
                  <a:ext cx="36" cy="59"/>
                  <a:chOff x="0" y="0"/>
                  <a:chExt cx="36" cy="59"/>
                </a:xfrm>
              </p:grpSpPr>
              <p:sp>
                <p:nvSpPr>
                  <p:cNvPr id="39086" name="AutoShape 90"/>
                  <p:cNvSpPr>
                    <a:spLocks/>
                  </p:cNvSpPr>
                  <p:nvPr/>
                </p:nvSpPr>
                <p:spPr bwMode="auto">
                  <a:xfrm>
                    <a:off x="0" y="0"/>
                    <a:ext cx="36" cy="59"/>
                  </a:xfrm>
                  <a:custGeom>
                    <a:avLst/>
                    <a:gdLst>
                      <a:gd name="T0" fmla="*/ 36 w 21600"/>
                      <a:gd name="T1" fmla="*/ 0 h 21600"/>
                      <a:gd name="T2" fmla="*/ 32 w 21600"/>
                      <a:gd name="T3" fmla="*/ 59 h 21600"/>
                      <a:gd name="T4" fmla="*/ 5 w 21600"/>
                      <a:gd name="T5" fmla="*/ 53 h 21600"/>
                      <a:gd name="T6" fmla="*/ 0 w 21600"/>
                      <a:gd name="T7" fmla="*/ 2 h 21600"/>
                      <a:gd name="T8" fmla="*/ 36 w 21600"/>
                      <a:gd name="T9" fmla="*/ 0 h 21600"/>
                      <a:gd name="T10" fmla="*/ 36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0"/>
                        </a:moveTo>
                        <a:lnTo>
                          <a:pt x="19119" y="21600"/>
                        </a:lnTo>
                        <a:lnTo>
                          <a:pt x="2773" y="19440"/>
                        </a:lnTo>
                        <a:lnTo>
                          <a:pt x="0" y="900"/>
                        </a:lnTo>
                        <a:lnTo>
                          <a:pt x="21600" y="0"/>
                        </a:lnTo>
                        <a:close/>
                        <a:moveTo>
                          <a:pt x="21600" y="0"/>
                        </a:moveTo>
                      </a:path>
                    </a:pathLst>
                  </a:custGeom>
                  <a:solidFill>
                    <a:srgbClr val="0000FF"/>
                  </a:solidFill>
                  <a:ln w="12700">
                    <a:noFill/>
                    <a:miter lim="800000"/>
                    <a:headEnd/>
                    <a:tailEnd/>
                  </a:ln>
                </p:spPr>
                <p:txBody>
                  <a:bodyPr lIns="0" tIns="0" rIns="0" bIns="0"/>
                  <a:lstStyle/>
                  <a:p>
                    <a:endParaRPr lang="en-US"/>
                  </a:p>
                </p:txBody>
              </p:sp>
              <p:sp>
                <p:nvSpPr>
                  <p:cNvPr id="39087" name="Rectangle 91"/>
                  <p:cNvSpPr>
                    <a:spLocks/>
                  </p:cNvSpPr>
                  <p:nvPr/>
                </p:nvSpPr>
                <p:spPr bwMode="auto">
                  <a:xfrm>
                    <a:off x="0" y="0"/>
                    <a:ext cx="36" cy="59"/>
                  </a:xfrm>
                  <a:prstGeom prst="rect">
                    <a:avLst/>
                  </a:prstGeom>
                  <a:noFill/>
                  <a:ln w="12700">
                    <a:noFill/>
                    <a:miter lim="800000"/>
                    <a:headEnd/>
                    <a:tailEnd/>
                  </a:ln>
                </p:spPr>
                <p:txBody>
                  <a:bodyPr lIns="0" tIns="0" rIns="0" bIns="0"/>
                  <a:lstStyle/>
                  <a:p>
                    <a:endParaRPr lang="en-US">
                      <a:latin typeface="Georgia" pitchFamily="18" charset="0"/>
                    </a:endParaRPr>
                  </a:p>
                </p:txBody>
              </p:sp>
            </p:grpSp>
          </p:grpSp>
          <p:grpSp>
            <p:nvGrpSpPr>
              <p:cNvPr id="39001" name="Group 92"/>
              <p:cNvGrpSpPr>
                <a:grpSpLocks/>
              </p:cNvGrpSpPr>
              <p:nvPr/>
            </p:nvGrpSpPr>
            <p:grpSpPr bwMode="auto">
              <a:xfrm>
                <a:off x="487" y="129"/>
                <a:ext cx="527" cy="1094"/>
                <a:chOff x="0" y="0"/>
                <a:chExt cx="526" cy="1094"/>
              </a:xfrm>
            </p:grpSpPr>
            <p:grpSp>
              <p:nvGrpSpPr>
                <p:cNvPr id="39002" name="Group 93"/>
                <p:cNvGrpSpPr>
                  <a:grpSpLocks/>
                </p:cNvGrpSpPr>
                <p:nvPr/>
              </p:nvGrpSpPr>
              <p:grpSpPr bwMode="auto">
                <a:xfrm>
                  <a:off x="211" y="182"/>
                  <a:ext cx="65" cy="53"/>
                  <a:chOff x="0" y="0"/>
                  <a:chExt cx="64" cy="53"/>
                </a:xfrm>
              </p:grpSpPr>
              <p:sp>
                <p:nvSpPr>
                  <p:cNvPr id="39071" name="AutoShape 94"/>
                  <p:cNvSpPr>
                    <a:spLocks/>
                  </p:cNvSpPr>
                  <p:nvPr/>
                </p:nvSpPr>
                <p:spPr bwMode="auto">
                  <a:xfrm>
                    <a:off x="0" y="0"/>
                    <a:ext cx="64" cy="53"/>
                  </a:xfrm>
                  <a:custGeom>
                    <a:avLst/>
                    <a:gdLst>
                      <a:gd name="T0" fmla="*/ 9 w 21600"/>
                      <a:gd name="T1" fmla="*/ 2 h 21600"/>
                      <a:gd name="T2" fmla="*/ 0 w 21600"/>
                      <a:gd name="T3" fmla="*/ 48 h 21600"/>
                      <a:gd name="T4" fmla="*/ 64 w 21600"/>
                      <a:gd name="T5" fmla="*/ 53 h 21600"/>
                      <a:gd name="T6" fmla="*/ 57 w 21600"/>
                      <a:gd name="T7" fmla="*/ 0 h 21600"/>
                      <a:gd name="T8" fmla="*/ 9 w 21600"/>
                      <a:gd name="T9" fmla="*/ 2 h 21600"/>
                      <a:gd name="T10" fmla="*/ 9 w 21600"/>
                      <a:gd name="T11" fmla="*/ 2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979" y="1000"/>
                        </a:moveTo>
                        <a:lnTo>
                          <a:pt x="0" y="19700"/>
                        </a:lnTo>
                        <a:lnTo>
                          <a:pt x="21600" y="21600"/>
                        </a:lnTo>
                        <a:lnTo>
                          <a:pt x="19366" y="0"/>
                        </a:lnTo>
                        <a:lnTo>
                          <a:pt x="2979" y="1000"/>
                        </a:lnTo>
                        <a:close/>
                        <a:moveTo>
                          <a:pt x="2979" y="1000"/>
                        </a:moveTo>
                      </a:path>
                    </a:pathLst>
                  </a:custGeom>
                  <a:solidFill>
                    <a:srgbClr val="0000FF"/>
                  </a:solidFill>
                  <a:ln w="12700">
                    <a:noFill/>
                    <a:miter lim="800000"/>
                    <a:headEnd/>
                    <a:tailEnd/>
                  </a:ln>
                </p:spPr>
                <p:txBody>
                  <a:bodyPr lIns="0" tIns="0" rIns="0" bIns="0"/>
                  <a:lstStyle/>
                  <a:p>
                    <a:endParaRPr lang="en-US"/>
                  </a:p>
                </p:txBody>
              </p:sp>
              <p:sp>
                <p:nvSpPr>
                  <p:cNvPr id="39072" name="Rectangle 95"/>
                  <p:cNvSpPr>
                    <a:spLocks/>
                  </p:cNvSpPr>
                  <p:nvPr/>
                </p:nvSpPr>
                <p:spPr bwMode="auto">
                  <a:xfrm>
                    <a:off x="0" y="0"/>
                    <a:ext cx="64" cy="53"/>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03" name="Group 96"/>
                <p:cNvGrpSpPr>
                  <a:grpSpLocks/>
                </p:cNvGrpSpPr>
                <p:nvPr/>
              </p:nvGrpSpPr>
              <p:grpSpPr bwMode="auto">
                <a:xfrm>
                  <a:off x="146" y="636"/>
                  <a:ext cx="225" cy="71"/>
                  <a:chOff x="0" y="0"/>
                  <a:chExt cx="225" cy="71"/>
                </a:xfrm>
              </p:grpSpPr>
              <p:sp>
                <p:nvSpPr>
                  <p:cNvPr id="39069" name="AutoShape 97"/>
                  <p:cNvSpPr>
                    <a:spLocks/>
                  </p:cNvSpPr>
                  <p:nvPr/>
                </p:nvSpPr>
                <p:spPr bwMode="auto">
                  <a:xfrm>
                    <a:off x="0" y="0"/>
                    <a:ext cx="225" cy="71"/>
                  </a:xfrm>
                  <a:custGeom>
                    <a:avLst/>
                    <a:gdLst>
                      <a:gd name="T0" fmla="*/ 4 w 21600"/>
                      <a:gd name="T1" fmla="*/ 18 h 21600"/>
                      <a:gd name="T2" fmla="*/ 0 w 21600"/>
                      <a:gd name="T3" fmla="*/ 71 h 21600"/>
                      <a:gd name="T4" fmla="*/ 225 w 21600"/>
                      <a:gd name="T5" fmla="*/ 64 h 21600"/>
                      <a:gd name="T6" fmla="*/ 215 w 21600"/>
                      <a:gd name="T7" fmla="*/ 0 h 21600"/>
                      <a:gd name="T8" fmla="*/ 4 w 21600"/>
                      <a:gd name="T9" fmla="*/ 18 h 21600"/>
                      <a:gd name="T10" fmla="*/ 4 w 21600"/>
                      <a:gd name="T11" fmla="*/ 18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404" y="5456"/>
                        </a:moveTo>
                        <a:lnTo>
                          <a:pt x="0" y="21600"/>
                        </a:lnTo>
                        <a:lnTo>
                          <a:pt x="21600" y="19582"/>
                        </a:lnTo>
                        <a:lnTo>
                          <a:pt x="20672" y="0"/>
                        </a:lnTo>
                        <a:lnTo>
                          <a:pt x="404" y="5456"/>
                        </a:lnTo>
                        <a:close/>
                        <a:moveTo>
                          <a:pt x="404" y="5456"/>
                        </a:moveTo>
                      </a:path>
                    </a:pathLst>
                  </a:custGeom>
                  <a:solidFill>
                    <a:srgbClr val="0000FF"/>
                  </a:solidFill>
                  <a:ln w="12700">
                    <a:noFill/>
                    <a:miter lim="800000"/>
                    <a:headEnd/>
                    <a:tailEnd/>
                  </a:ln>
                </p:spPr>
                <p:txBody>
                  <a:bodyPr lIns="0" tIns="0" rIns="0" bIns="0"/>
                  <a:lstStyle/>
                  <a:p>
                    <a:endParaRPr lang="en-US"/>
                  </a:p>
                </p:txBody>
              </p:sp>
              <p:sp>
                <p:nvSpPr>
                  <p:cNvPr id="39070" name="Rectangle 98"/>
                  <p:cNvSpPr>
                    <a:spLocks/>
                  </p:cNvSpPr>
                  <p:nvPr/>
                </p:nvSpPr>
                <p:spPr bwMode="auto">
                  <a:xfrm>
                    <a:off x="0" y="0"/>
                    <a:ext cx="225" cy="71"/>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04" name="Group 99"/>
                <p:cNvGrpSpPr>
                  <a:grpSpLocks/>
                </p:cNvGrpSpPr>
                <p:nvPr/>
              </p:nvGrpSpPr>
              <p:grpSpPr bwMode="auto">
                <a:xfrm>
                  <a:off x="21" y="575"/>
                  <a:ext cx="47" cy="58"/>
                  <a:chOff x="0" y="0"/>
                  <a:chExt cx="46" cy="57"/>
                </a:xfrm>
              </p:grpSpPr>
              <p:sp>
                <p:nvSpPr>
                  <p:cNvPr id="39067" name="AutoShape 100"/>
                  <p:cNvSpPr>
                    <a:spLocks/>
                  </p:cNvSpPr>
                  <p:nvPr/>
                </p:nvSpPr>
                <p:spPr bwMode="auto">
                  <a:xfrm>
                    <a:off x="0" y="0"/>
                    <a:ext cx="46" cy="57"/>
                  </a:xfrm>
                  <a:custGeom>
                    <a:avLst/>
                    <a:gdLst>
                      <a:gd name="T0" fmla="*/ 2 w 21600"/>
                      <a:gd name="T1" fmla="*/ 0 h 21600"/>
                      <a:gd name="T2" fmla="*/ 0 w 21600"/>
                      <a:gd name="T3" fmla="*/ 52 h 21600"/>
                      <a:gd name="T4" fmla="*/ 27 w 21600"/>
                      <a:gd name="T5" fmla="*/ 57 h 21600"/>
                      <a:gd name="T6" fmla="*/ 46 w 21600"/>
                      <a:gd name="T7" fmla="*/ 13 h 21600"/>
                      <a:gd name="T8" fmla="*/ 2 w 21600"/>
                      <a:gd name="T9" fmla="*/ 0 h 21600"/>
                      <a:gd name="T10" fmla="*/ 2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143" y="0"/>
                        </a:moveTo>
                        <a:lnTo>
                          <a:pt x="0" y="19854"/>
                        </a:lnTo>
                        <a:lnTo>
                          <a:pt x="12686" y="21600"/>
                        </a:lnTo>
                        <a:lnTo>
                          <a:pt x="21600" y="5055"/>
                        </a:lnTo>
                        <a:lnTo>
                          <a:pt x="1143" y="0"/>
                        </a:lnTo>
                        <a:close/>
                        <a:moveTo>
                          <a:pt x="1143" y="0"/>
                        </a:moveTo>
                      </a:path>
                    </a:pathLst>
                  </a:custGeom>
                  <a:solidFill>
                    <a:srgbClr val="0000FF"/>
                  </a:solidFill>
                  <a:ln w="12700">
                    <a:noFill/>
                    <a:miter lim="800000"/>
                    <a:headEnd/>
                    <a:tailEnd/>
                  </a:ln>
                </p:spPr>
                <p:txBody>
                  <a:bodyPr lIns="0" tIns="0" rIns="0" bIns="0"/>
                  <a:lstStyle/>
                  <a:p>
                    <a:endParaRPr lang="en-US"/>
                  </a:p>
                </p:txBody>
              </p:sp>
              <p:sp>
                <p:nvSpPr>
                  <p:cNvPr id="39068" name="Rectangle 101"/>
                  <p:cNvSpPr>
                    <a:spLocks/>
                  </p:cNvSpPr>
                  <p:nvPr/>
                </p:nvSpPr>
                <p:spPr bwMode="auto">
                  <a:xfrm>
                    <a:off x="0" y="0"/>
                    <a:ext cx="46" cy="57"/>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05" name="Group 102"/>
                <p:cNvGrpSpPr>
                  <a:grpSpLocks/>
                </p:cNvGrpSpPr>
                <p:nvPr/>
              </p:nvGrpSpPr>
              <p:grpSpPr bwMode="auto">
                <a:xfrm>
                  <a:off x="2" y="679"/>
                  <a:ext cx="59" cy="49"/>
                  <a:chOff x="0" y="0"/>
                  <a:chExt cx="58" cy="48"/>
                </a:xfrm>
              </p:grpSpPr>
              <p:sp>
                <p:nvSpPr>
                  <p:cNvPr id="39065" name="AutoShape 103"/>
                  <p:cNvSpPr>
                    <a:spLocks/>
                  </p:cNvSpPr>
                  <p:nvPr/>
                </p:nvSpPr>
                <p:spPr bwMode="auto">
                  <a:xfrm>
                    <a:off x="0" y="0"/>
                    <a:ext cx="58" cy="48"/>
                  </a:xfrm>
                  <a:custGeom>
                    <a:avLst/>
                    <a:gdLst>
                      <a:gd name="T0" fmla="*/ 12 w 21600"/>
                      <a:gd name="T1" fmla="*/ 0 h 21600"/>
                      <a:gd name="T2" fmla="*/ 0 w 21600"/>
                      <a:gd name="T3" fmla="*/ 46 h 21600"/>
                      <a:gd name="T4" fmla="*/ 58 w 21600"/>
                      <a:gd name="T5" fmla="*/ 48 h 21600"/>
                      <a:gd name="T6" fmla="*/ 48 w 21600"/>
                      <a:gd name="T7" fmla="*/ 2 h 21600"/>
                      <a:gd name="T8" fmla="*/ 12 w 21600"/>
                      <a:gd name="T9" fmla="*/ 0 h 21600"/>
                      <a:gd name="T10" fmla="*/ 12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4412" y="0"/>
                        </a:moveTo>
                        <a:lnTo>
                          <a:pt x="0" y="20504"/>
                        </a:lnTo>
                        <a:lnTo>
                          <a:pt x="21600" y="21600"/>
                        </a:lnTo>
                        <a:lnTo>
                          <a:pt x="18015" y="1096"/>
                        </a:lnTo>
                        <a:lnTo>
                          <a:pt x="4412" y="0"/>
                        </a:lnTo>
                        <a:close/>
                        <a:moveTo>
                          <a:pt x="4412" y="0"/>
                        </a:moveTo>
                      </a:path>
                    </a:pathLst>
                  </a:custGeom>
                  <a:solidFill>
                    <a:srgbClr val="0000FF"/>
                  </a:solidFill>
                  <a:ln w="12700">
                    <a:noFill/>
                    <a:miter lim="800000"/>
                    <a:headEnd/>
                    <a:tailEnd/>
                  </a:ln>
                </p:spPr>
                <p:txBody>
                  <a:bodyPr lIns="0" tIns="0" rIns="0" bIns="0"/>
                  <a:lstStyle/>
                  <a:p>
                    <a:endParaRPr lang="en-US"/>
                  </a:p>
                </p:txBody>
              </p:sp>
              <p:sp>
                <p:nvSpPr>
                  <p:cNvPr id="39066" name="Rectangle 104"/>
                  <p:cNvSpPr>
                    <a:spLocks/>
                  </p:cNvSpPr>
                  <p:nvPr/>
                </p:nvSpPr>
                <p:spPr bwMode="auto">
                  <a:xfrm>
                    <a:off x="0" y="0"/>
                    <a:ext cx="58" cy="48"/>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06" name="Group 105"/>
                <p:cNvGrpSpPr>
                  <a:grpSpLocks/>
                </p:cNvGrpSpPr>
                <p:nvPr/>
              </p:nvGrpSpPr>
              <p:grpSpPr bwMode="auto">
                <a:xfrm>
                  <a:off x="131" y="0"/>
                  <a:ext cx="209" cy="212"/>
                  <a:chOff x="0" y="0"/>
                  <a:chExt cx="209" cy="212"/>
                </a:xfrm>
              </p:grpSpPr>
              <p:sp>
                <p:nvSpPr>
                  <p:cNvPr id="39063" name="AutoShape 106"/>
                  <p:cNvSpPr>
                    <a:spLocks/>
                  </p:cNvSpPr>
                  <p:nvPr/>
                </p:nvSpPr>
                <p:spPr bwMode="auto">
                  <a:xfrm>
                    <a:off x="0" y="0"/>
                    <a:ext cx="209" cy="212"/>
                  </a:xfrm>
                  <a:custGeom>
                    <a:avLst/>
                    <a:gdLst>
                      <a:gd name="T0" fmla="*/ 205 w 21600"/>
                      <a:gd name="T1" fmla="*/ 61 h 21600"/>
                      <a:gd name="T2" fmla="*/ 209 w 21600"/>
                      <a:gd name="T3" fmla="*/ 81 h 21600"/>
                      <a:gd name="T4" fmla="*/ 209 w 21600"/>
                      <a:gd name="T5" fmla="*/ 100 h 21600"/>
                      <a:gd name="T6" fmla="*/ 206 w 21600"/>
                      <a:gd name="T7" fmla="*/ 120 h 21600"/>
                      <a:gd name="T8" fmla="*/ 201 w 21600"/>
                      <a:gd name="T9" fmla="*/ 138 h 21600"/>
                      <a:gd name="T10" fmla="*/ 193 w 21600"/>
                      <a:gd name="T11" fmla="*/ 156 h 21600"/>
                      <a:gd name="T12" fmla="*/ 183 w 21600"/>
                      <a:gd name="T13" fmla="*/ 172 h 21600"/>
                      <a:gd name="T14" fmla="*/ 172 w 21600"/>
                      <a:gd name="T15" fmla="*/ 186 h 21600"/>
                      <a:gd name="T16" fmla="*/ 157 w 21600"/>
                      <a:gd name="T17" fmla="*/ 198 h 21600"/>
                      <a:gd name="T18" fmla="*/ 139 w 21600"/>
                      <a:gd name="T19" fmla="*/ 206 h 21600"/>
                      <a:gd name="T20" fmla="*/ 119 w 21600"/>
                      <a:gd name="T21" fmla="*/ 211 h 21600"/>
                      <a:gd name="T22" fmla="*/ 103 w 21600"/>
                      <a:gd name="T23" fmla="*/ 212 h 21600"/>
                      <a:gd name="T24" fmla="*/ 92 w 21600"/>
                      <a:gd name="T25" fmla="*/ 211 h 21600"/>
                      <a:gd name="T26" fmla="*/ 79 w 21600"/>
                      <a:gd name="T27" fmla="*/ 208 h 21600"/>
                      <a:gd name="T28" fmla="*/ 64 w 21600"/>
                      <a:gd name="T29" fmla="*/ 202 h 21600"/>
                      <a:gd name="T30" fmla="*/ 49 w 21600"/>
                      <a:gd name="T31" fmla="*/ 194 h 21600"/>
                      <a:gd name="T32" fmla="*/ 37 w 21600"/>
                      <a:gd name="T33" fmla="*/ 183 h 21600"/>
                      <a:gd name="T34" fmla="*/ 25 w 21600"/>
                      <a:gd name="T35" fmla="*/ 171 h 21600"/>
                      <a:gd name="T36" fmla="*/ 16 w 21600"/>
                      <a:gd name="T37" fmla="*/ 158 h 21600"/>
                      <a:gd name="T38" fmla="*/ 8 w 21600"/>
                      <a:gd name="T39" fmla="*/ 143 h 21600"/>
                      <a:gd name="T40" fmla="*/ 3 w 21600"/>
                      <a:gd name="T41" fmla="*/ 128 h 21600"/>
                      <a:gd name="T42" fmla="*/ 0 w 21600"/>
                      <a:gd name="T43" fmla="*/ 111 h 21600"/>
                      <a:gd name="T44" fmla="*/ 1 w 21600"/>
                      <a:gd name="T45" fmla="*/ 94 h 21600"/>
                      <a:gd name="T46" fmla="*/ 4 w 21600"/>
                      <a:gd name="T47" fmla="*/ 78 h 21600"/>
                      <a:gd name="T48" fmla="*/ 8 w 21600"/>
                      <a:gd name="T49" fmla="*/ 63 h 21600"/>
                      <a:gd name="T50" fmla="*/ 16 w 21600"/>
                      <a:gd name="T51" fmla="*/ 50 h 21600"/>
                      <a:gd name="T52" fmla="*/ 25 w 21600"/>
                      <a:gd name="T53" fmla="*/ 37 h 21600"/>
                      <a:gd name="T54" fmla="*/ 35 w 21600"/>
                      <a:gd name="T55" fmla="*/ 25 h 21600"/>
                      <a:gd name="T56" fmla="*/ 47 w 21600"/>
                      <a:gd name="T57" fmla="*/ 15 h 21600"/>
                      <a:gd name="T58" fmla="*/ 58 w 21600"/>
                      <a:gd name="T59" fmla="*/ 8 h 21600"/>
                      <a:gd name="T60" fmla="*/ 68 w 21600"/>
                      <a:gd name="T61" fmla="*/ 4 h 21600"/>
                      <a:gd name="T62" fmla="*/ 79 w 21600"/>
                      <a:gd name="T63" fmla="*/ 1 h 21600"/>
                      <a:gd name="T64" fmla="*/ 96 w 21600"/>
                      <a:gd name="T65" fmla="*/ 0 h 21600"/>
                      <a:gd name="T66" fmla="*/ 119 w 21600"/>
                      <a:gd name="T67" fmla="*/ 1 h 21600"/>
                      <a:gd name="T68" fmla="*/ 142 w 21600"/>
                      <a:gd name="T69" fmla="*/ 5 h 21600"/>
                      <a:gd name="T70" fmla="*/ 159 w 21600"/>
                      <a:gd name="T71" fmla="*/ 13 h 21600"/>
                      <a:gd name="T72" fmla="*/ 175 w 21600"/>
                      <a:gd name="T73" fmla="*/ 25 h 21600"/>
                      <a:gd name="T74" fmla="*/ 189 w 21600"/>
                      <a:gd name="T75" fmla="*/ 37 h 21600"/>
                      <a:gd name="T76" fmla="*/ 202 w 21600"/>
                      <a:gd name="T77" fmla="*/ 52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1600"/>
                      <a:gd name="T118" fmla="*/ 0 h 21600"/>
                      <a:gd name="T119" fmla="*/ 21600 w 21600"/>
                      <a:gd name="T120" fmla="*/ 21600 h 216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1600" h="21600">
                        <a:moveTo>
                          <a:pt x="20857" y="5287"/>
                        </a:moveTo>
                        <a:lnTo>
                          <a:pt x="21164" y="6265"/>
                        </a:lnTo>
                        <a:lnTo>
                          <a:pt x="21421" y="7242"/>
                        </a:lnTo>
                        <a:lnTo>
                          <a:pt x="21549" y="8219"/>
                        </a:lnTo>
                        <a:lnTo>
                          <a:pt x="21600" y="9196"/>
                        </a:lnTo>
                        <a:lnTo>
                          <a:pt x="21549" y="10224"/>
                        </a:lnTo>
                        <a:lnTo>
                          <a:pt x="21472" y="11201"/>
                        </a:lnTo>
                        <a:lnTo>
                          <a:pt x="21293" y="12178"/>
                        </a:lnTo>
                        <a:lnTo>
                          <a:pt x="21036" y="13130"/>
                        </a:lnTo>
                        <a:lnTo>
                          <a:pt x="20729" y="14058"/>
                        </a:lnTo>
                        <a:lnTo>
                          <a:pt x="20370" y="14960"/>
                        </a:lnTo>
                        <a:lnTo>
                          <a:pt x="19935" y="15887"/>
                        </a:lnTo>
                        <a:lnTo>
                          <a:pt x="19422" y="16739"/>
                        </a:lnTo>
                        <a:lnTo>
                          <a:pt x="18935" y="17516"/>
                        </a:lnTo>
                        <a:lnTo>
                          <a:pt x="18320" y="18317"/>
                        </a:lnTo>
                        <a:lnTo>
                          <a:pt x="17757" y="18969"/>
                        </a:lnTo>
                        <a:lnTo>
                          <a:pt x="17065" y="19721"/>
                        </a:lnTo>
                        <a:lnTo>
                          <a:pt x="16270" y="20147"/>
                        </a:lnTo>
                        <a:lnTo>
                          <a:pt x="15348" y="20623"/>
                        </a:lnTo>
                        <a:lnTo>
                          <a:pt x="14349" y="20974"/>
                        </a:lnTo>
                        <a:lnTo>
                          <a:pt x="13349" y="21299"/>
                        </a:lnTo>
                        <a:lnTo>
                          <a:pt x="12299" y="21475"/>
                        </a:lnTo>
                        <a:lnTo>
                          <a:pt x="11172" y="21600"/>
                        </a:lnTo>
                        <a:lnTo>
                          <a:pt x="10685" y="21600"/>
                        </a:lnTo>
                        <a:lnTo>
                          <a:pt x="10121" y="21525"/>
                        </a:lnTo>
                        <a:lnTo>
                          <a:pt x="9557" y="21475"/>
                        </a:lnTo>
                        <a:lnTo>
                          <a:pt x="9070" y="21349"/>
                        </a:lnTo>
                        <a:lnTo>
                          <a:pt x="8199" y="21174"/>
                        </a:lnTo>
                        <a:lnTo>
                          <a:pt x="7405" y="20923"/>
                        </a:lnTo>
                        <a:lnTo>
                          <a:pt x="6585" y="20548"/>
                        </a:lnTo>
                        <a:lnTo>
                          <a:pt x="5842" y="20197"/>
                        </a:lnTo>
                        <a:lnTo>
                          <a:pt x="5099" y="19721"/>
                        </a:lnTo>
                        <a:lnTo>
                          <a:pt x="4407" y="19219"/>
                        </a:lnTo>
                        <a:lnTo>
                          <a:pt x="3792" y="18668"/>
                        </a:lnTo>
                        <a:lnTo>
                          <a:pt x="3177" y="18067"/>
                        </a:lnTo>
                        <a:lnTo>
                          <a:pt x="2614" y="17390"/>
                        </a:lnTo>
                        <a:lnTo>
                          <a:pt x="2127" y="16739"/>
                        </a:lnTo>
                        <a:lnTo>
                          <a:pt x="1691" y="16062"/>
                        </a:lnTo>
                        <a:lnTo>
                          <a:pt x="1256" y="15336"/>
                        </a:lnTo>
                        <a:lnTo>
                          <a:pt x="871" y="14534"/>
                        </a:lnTo>
                        <a:lnTo>
                          <a:pt x="564" y="13807"/>
                        </a:lnTo>
                        <a:lnTo>
                          <a:pt x="333" y="13030"/>
                        </a:lnTo>
                        <a:lnTo>
                          <a:pt x="128" y="12228"/>
                        </a:lnTo>
                        <a:lnTo>
                          <a:pt x="0" y="11326"/>
                        </a:lnTo>
                        <a:lnTo>
                          <a:pt x="0" y="10474"/>
                        </a:lnTo>
                        <a:lnTo>
                          <a:pt x="77" y="9622"/>
                        </a:lnTo>
                        <a:lnTo>
                          <a:pt x="205" y="8820"/>
                        </a:lnTo>
                        <a:lnTo>
                          <a:pt x="384" y="7968"/>
                        </a:lnTo>
                        <a:lnTo>
                          <a:pt x="564" y="7242"/>
                        </a:lnTo>
                        <a:lnTo>
                          <a:pt x="871" y="6440"/>
                        </a:lnTo>
                        <a:lnTo>
                          <a:pt x="1256" y="5713"/>
                        </a:lnTo>
                        <a:lnTo>
                          <a:pt x="1614" y="5062"/>
                        </a:lnTo>
                        <a:lnTo>
                          <a:pt x="2050" y="4385"/>
                        </a:lnTo>
                        <a:lnTo>
                          <a:pt x="2562" y="3784"/>
                        </a:lnTo>
                        <a:lnTo>
                          <a:pt x="3049" y="3157"/>
                        </a:lnTo>
                        <a:lnTo>
                          <a:pt x="3613" y="2556"/>
                        </a:lnTo>
                        <a:lnTo>
                          <a:pt x="4228" y="2080"/>
                        </a:lnTo>
                        <a:lnTo>
                          <a:pt x="4843" y="1529"/>
                        </a:lnTo>
                        <a:lnTo>
                          <a:pt x="5483" y="1103"/>
                        </a:lnTo>
                        <a:lnTo>
                          <a:pt x="5970" y="802"/>
                        </a:lnTo>
                        <a:lnTo>
                          <a:pt x="6534" y="551"/>
                        </a:lnTo>
                        <a:lnTo>
                          <a:pt x="7072" y="426"/>
                        </a:lnTo>
                        <a:lnTo>
                          <a:pt x="7636" y="251"/>
                        </a:lnTo>
                        <a:lnTo>
                          <a:pt x="8199" y="125"/>
                        </a:lnTo>
                        <a:lnTo>
                          <a:pt x="8763" y="75"/>
                        </a:lnTo>
                        <a:lnTo>
                          <a:pt x="9942" y="0"/>
                        </a:lnTo>
                        <a:lnTo>
                          <a:pt x="11120" y="0"/>
                        </a:lnTo>
                        <a:lnTo>
                          <a:pt x="12350" y="125"/>
                        </a:lnTo>
                        <a:lnTo>
                          <a:pt x="13478" y="301"/>
                        </a:lnTo>
                        <a:lnTo>
                          <a:pt x="14656" y="501"/>
                        </a:lnTo>
                        <a:lnTo>
                          <a:pt x="15579" y="927"/>
                        </a:lnTo>
                        <a:lnTo>
                          <a:pt x="16450" y="1353"/>
                        </a:lnTo>
                        <a:lnTo>
                          <a:pt x="17321" y="1879"/>
                        </a:lnTo>
                        <a:lnTo>
                          <a:pt x="18064" y="2506"/>
                        </a:lnTo>
                        <a:lnTo>
                          <a:pt x="18807" y="3107"/>
                        </a:lnTo>
                        <a:lnTo>
                          <a:pt x="19499" y="3784"/>
                        </a:lnTo>
                        <a:lnTo>
                          <a:pt x="20165" y="4510"/>
                        </a:lnTo>
                        <a:lnTo>
                          <a:pt x="20857" y="5287"/>
                        </a:lnTo>
                        <a:close/>
                        <a:moveTo>
                          <a:pt x="20857" y="5287"/>
                        </a:moveTo>
                      </a:path>
                    </a:pathLst>
                  </a:custGeom>
                  <a:solidFill>
                    <a:srgbClr val="0000FF"/>
                  </a:solidFill>
                  <a:ln w="12700">
                    <a:noFill/>
                    <a:miter lim="800000"/>
                    <a:headEnd/>
                    <a:tailEnd/>
                  </a:ln>
                </p:spPr>
                <p:txBody>
                  <a:bodyPr lIns="0" tIns="0" rIns="0" bIns="0"/>
                  <a:lstStyle/>
                  <a:p>
                    <a:endParaRPr lang="en-US"/>
                  </a:p>
                </p:txBody>
              </p:sp>
              <p:sp>
                <p:nvSpPr>
                  <p:cNvPr id="39064" name="Rectangle 107"/>
                  <p:cNvSpPr>
                    <a:spLocks/>
                  </p:cNvSpPr>
                  <p:nvPr/>
                </p:nvSpPr>
                <p:spPr bwMode="auto">
                  <a:xfrm>
                    <a:off x="0" y="0"/>
                    <a:ext cx="209" cy="212"/>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07" name="Group 108"/>
                <p:cNvGrpSpPr>
                  <a:grpSpLocks/>
                </p:cNvGrpSpPr>
                <p:nvPr/>
              </p:nvGrpSpPr>
              <p:grpSpPr bwMode="auto">
                <a:xfrm>
                  <a:off x="7" y="227"/>
                  <a:ext cx="519" cy="443"/>
                  <a:chOff x="0" y="0"/>
                  <a:chExt cx="519" cy="442"/>
                </a:xfrm>
              </p:grpSpPr>
              <p:sp>
                <p:nvSpPr>
                  <p:cNvPr id="39061" name="AutoShape 109"/>
                  <p:cNvSpPr>
                    <a:spLocks/>
                  </p:cNvSpPr>
                  <p:nvPr/>
                </p:nvSpPr>
                <p:spPr bwMode="auto">
                  <a:xfrm>
                    <a:off x="0" y="0"/>
                    <a:ext cx="519" cy="442"/>
                  </a:xfrm>
                  <a:custGeom>
                    <a:avLst/>
                    <a:gdLst>
                      <a:gd name="T0" fmla="*/ 383 w 21600"/>
                      <a:gd name="T1" fmla="*/ 5 h 21600"/>
                      <a:gd name="T2" fmla="*/ 519 w 21600"/>
                      <a:gd name="T3" fmla="*/ 319 h 21600"/>
                      <a:gd name="T4" fmla="*/ 464 w 21600"/>
                      <a:gd name="T5" fmla="*/ 346 h 21600"/>
                      <a:gd name="T6" fmla="*/ 394 w 21600"/>
                      <a:gd name="T7" fmla="*/ 199 h 21600"/>
                      <a:gd name="T8" fmla="*/ 394 w 21600"/>
                      <a:gd name="T9" fmla="*/ 442 h 21600"/>
                      <a:gd name="T10" fmla="*/ 109 w 21600"/>
                      <a:gd name="T11" fmla="*/ 442 h 21600"/>
                      <a:gd name="T12" fmla="*/ 122 w 21600"/>
                      <a:gd name="T13" fmla="*/ 184 h 21600"/>
                      <a:gd name="T14" fmla="*/ 65 w 21600"/>
                      <a:gd name="T15" fmla="*/ 371 h 21600"/>
                      <a:gd name="T16" fmla="*/ 0 w 21600"/>
                      <a:gd name="T17" fmla="*/ 360 h 21600"/>
                      <a:gd name="T18" fmla="*/ 0 w 21600"/>
                      <a:gd name="T19" fmla="*/ 359 h 21600"/>
                      <a:gd name="T20" fmla="*/ 1 w 21600"/>
                      <a:gd name="T21" fmla="*/ 358 h 21600"/>
                      <a:gd name="T22" fmla="*/ 1 w 21600"/>
                      <a:gd name="T23" fmla="*/ 354 h 21600"/>
                      <a:gd name="T24" fmla="*/ 2 w 21600"/>
                      <a:gd name="T25" fmla="*/ 350 h 21600"/>
                      <a:gd name="T26" fmla="*/ 4 w 21600"/>
                      <a:gd name="T27" fmla="*/ 344 h 21600"/>
                      <a:gd name="T28" fmla="*/ 5 w 21600"/>
                      <a:gd name="T29" fmla="*/ 337 h 21600"/>
                      <a:gd name="T30" fmla="*/ 7 w 21600"/>
                      <a:gd name="T31" fmla="*/ 330 h 21600"/>
                      <a:gd name="T32" fmla="*/ 9 w 21600"/>
                      <a:gd name="T33" fmla="*/ 321 h 21600"/>
                      <a:gd name="T34" fmla="*/ 11 w 21600"/>
                      <a:gd name="T35" fmla="*/ 312 h 21600"/>
                      <a:gd name="T36" fmla="*/ 13 w 21600"/>
                      <a:gd name="T37" fmla="*/ 302 h 21600"/>
                      <a:gd name="T38" fmla="*/ 16 w 21600"/>
                      <a:gd name="T39" fmla="*/ 291 h 21600"/>
                      <a:gd name="T40" fmla="*/ 19 w 21600"/>
                      <a:gd name="T41" fmla="*/ 279 h 21600"/>
                      <a:gd name="T42" fmla="*/ 21 w 21600"/>
                      <a:gd name="T43" fmla="*/ 267 h 21600"/>
                      <a:gd name="T44" fmla="*/ 24 w 21600"/>
                      <a:gd name="T45" fmla="*/ 254 h 21600"/>
                      <a:gd name="T46" fmla="*/ 27 w 21600"/>
                      <a:gd name="T47" fmla="*/ 240 h 21600"/>
                      <a:gd name="T48" fmla="*/ 30 w 21600"/>
                      <a:gd name="T49" fmla="*/ 227 h 21600"/>
                      <a:gd name="T50" fmla="*/ 37 w 21600"/>
                      <a:gd name="T51" fmla="*/ 199 h 21600"/>
                      <a:gd name="T52" fmla="*/ 43 w 21600"/>
                      <a:gd name="T53" fmla="*/ 169 h 21600"/>
                      <a:gd name="T54" fmla="*/ 56 w 21600"/>
                      <a:gd name="T55" fmla="*/ 110 h 21600"/>
                      <a:gd name="T56" fmla="*/ 63 w 21600"/>
                      <a:gd name="T57" fmla="*/ 82 h 21600"/>
                      <a:gd name="T58" fmla="*/ 66 w 21600"/>
                      <a:gd name="T59" fmla="*/ 68 h 21600"/>
                      <a:gd name="T60" fmla="*/ 70 w 21600"/>
                      <a:gd name="T61" fmla="*/ 54 h 21600"/>
                      <a:gd name="T62" fmla="*/ 73 w 21600"/>
                      <a:gd name="T63" fmla="*/ 41 h 21600"/>
                      <a:gd name="T64" fmla="*/ 75 w 21600"/>
                      <a:gd name="T65" fmla="*/ 29 h 21600"/>
                      <a:gd name="T66" fmla="*/ 78 w 21600"/>
                      <a:gd name="T67" fmla="*/ 16 h 21600"/>
                      <a:gd name="T68" fmla="*/ 81 w 21600"/>
                      <a:gd name="T69" fmla="*/ 5 h 21600"/>
                      <a:gd name="T70" fmla="*/ 118 w 21600"/>
                      <a:gd name="T71" fmla="*/ 4 h 21600"/>
                      <a:gd name="T72" fmla="*/ 155 w 21600"/>
                      <a:gd name="T73" fmla="*/ 3 h 21600"/>
                      <a:gd name="T74" fmla="*/ 232 w 21600"/>
                      <a:gd name="T75" fmla="*/ 1 h 21600"/>
                      <a:gd name="T76" fmla="*/ 270 w 21600"/>
                      <a:gd name="T77" fmla="*/ 0 h 21600"/>
                      <a:gd name="T78" fmla="*/ 308 w 21600"/>
                      <a:gd name="T79" fmla="*/ 0 h 21600"/>
                      <a:gd name="T80" fmla="*/ 327 w 21600"/>
                      <a:gd name="T81" fmla="*/ 1 h 21600"/>
                      <a:gd name="T82" fmla="*/ 346 w 21600"/>
                      <a:gd name="T83" fmla="*/ 2 h 21600"/>
                      <a:gd name="T84" fmla="*/ 364 w 21600"/>
                      <a:gd name="T85" fmla="*/ 3 h 21600"/>
                      <a:gd name="T86" fmla="*/ 383 w 21600"/>
                      <a:gd name="T87" fmla="*/ 5 h 21600"/>
                      <a:gd name="T88" fmla="*/ 383 w 21600"/>
                      <a:gd name="T89" fmla="*/ 5 h 216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1600"/>
                      <a:gd name="T136" fmla="*/ 0 h 21600"/>
                      <a:gd name="T137" fmla="*/ 21600 w 21600"/>
                      <a:gd name="T138" fmla="*/ 21600 h 2160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1600" h="21600">
                        <a:moveTo>
                          <a:pt x="15929" y="241"/>
                        </a:moveTo>
                        <a:lnTo>
                          <a:pt x="21600" y="15580"/>
                        </a:lnTo>
                        <a:lnTo>
                          <a:pt x="19301" y="16892"/>
                        </a:lnTo>
                        <a:lnTo>
                          <a:pt x="16404" y="9740"/>
                        </a:lnTo>
                        <a:lnTo>
                          <a:pt x="16404" y="21600"/>
                        </a:lnTo>
                        <a:lnTo>
                          <a:pt x="4547" y="21600"/>
                        </a:lnTo>
                        <a:lnTo>
                          <a:pt x="5073" y="8982"/>
                        </a:lnTo>
                        <a:lnTo>
                          <a:pt x="2701" y="18120"/>
                        </a:lnTo>
                        <a:lnTo>
                          <a:pt x="0" y="17603"/>
                        </a:lnTo>
                        <a:lnTo>
                          <a:pt x="0" y="17567"/>
                        </a:lnTo>
                        <a:lnTo>
                          <a:pt x="31" y="17482"/>
                        </a:lnTo>
                        <a:lnTo>
                          <a:pt x="52" y="17302"/>
                        </a:lnTo>
                        <a:lnTo>
                          <a:pt x="103" y="17097"/>
                        </a:lnTo>
                        <a:lnTo>
                          <a:pt x="155" y="16808"/>
                        </a:lnTo>
                        <a:lnTo>
                          <a:pt x="196" y="16483"/>
                        </a:lnTo>
                        <a:lnTo>
                          <a:pt x="299" y="16110"/>
                        </a:lnTo>
                        <a:lnTo>
                          <a:pt x="371" y="15700"/>
                        </a:lnTo>
                        <a:lnTo>
                          <a:pt x="454" y="15231"/>
                        </a:lnTo>
                        <a:lnTo>
                          <a:pt x="546" y="14737"/>
                        </a:lnTo>
                        <a:lnTo>
                          <a:pt x="650" y="14207"/>
                        </a:lnTo>
                        <a:lnTo>
                          <a:pt x="773" y="13629"/>
                        </a:lnTo>
                        <a:lnTo>
                          <a:pt x="876" y="13039"/>
                        </a:lnTo>
                        <a:lnTo>
                          <a:pt x="1000" y="12401"/>
                        </a:lnTo>
                        <a:lnTo>
                          <a:pt x="1124" y="11751"/>
                        </a:lnTo>
                        <a:lnTo>
                          <a:pt x="1248" y="11077"/>
                        </a:lnTo>
                        <a:lnTo>
                          <a:pt x="1526" y="9704"/>
                        </a:lnTo>
                        <a:lnTo>
                          <a:pt x="1794" y="8272"/>
                        </a:lnTo>
                        <a:lnTo>
                          <a:pt x="2351" y="5382"/>
                        </a:lnTo>
                        <a:lnTo>
                          <a:pt x="2619" y="3985"/>
                        </a:lnTo>
                        <a:lnTo>
                          <a:pt x="2753" y="3311"/>
                        </a:lnTo>
                        <a:lnTo>
                          <a:pt x="2897" y="2637"/>
                        </a:lnTo>
                        <a:lnTo>
                          <a:pt x="3021" y="2023"/>
                        </a:lnTo>
                        <a:lnTo>
                          <a:pt x="3124" y="1409"/>
                        </a:lnTo>
                        <a:lnTo>
                          <a:pt x="3248" y="795"/>
                        </a:lnTo>
                        <a:lnTo>
                          <a:pt x="3371" y="241"/>
                        </a:lnTo>
                        <a:lnTo>
                          <a:pt x="4897" y="205"/>
                        </a:lnTo>
                        <a:lnTo>
                          <a:pt x="6465" y="157"/>
                        </a:lnTo>
                        <a:lnTo>
                          <a:pt x="9640" y="36"/>
                        </a:lnTo>
                        <a:lnTo>
                          <a:pt x="11238" y="0"/>
                        </a:lnTo>
                        <a:lnTo>
                          <a:pt x="12836" y="0"/>
                        </a:lnTo>
                        <a:lnTo>
                          <a:pt x="13610" y="36"/>
                        </a:lnTo>
                        <a:lnTo>
                          <a:pt x="14383" y="96"/>
                        </a:lnTo>
                        <a:lnTo>
                          <a:pt x="15156" y="157"/>
                        </a:lnTo>
                        <a:lnTo>
                          <a:pt x="15929" y="241"/>
                        </a:lnTo>
                        <a:close/>
                        <a:moveTo>
                          <a:pt x="15929" y="241"/>
                        </a:moveTo>
                      </a:path>
                    </a:pathLst>
                  </a:custGeom>
                  <a:solidFill>
                    <a:srgbClr val="0000FF"/>
                  </a:solidFill>
                  <a:ln w="12700">
                    <a:noFill/>
                    <a:miter lim="800000"/>
                    <a:headEnd/>
                    <a:tailEnd/>
                  </a:ln>
                </p:spPr>
                <p:txBody>
                  <a:bodyPr lIns="0" tIns="0" rIns="0" bIns="0"/>
                  <a:lstStyle/>
                  <a:p>
                    <a:endParaRPr lang="en-US"/>
                  </a:p>
                </p:txBody>
              </p:sp>
              <p:sp>
                <p:nvSpPr>
                  <p:cNvPr id="39062" name="Rectangle 110"/>
                  <p:cNvSpPr>
                    <a:spLocks/>
                  </p:cNvSpPr>
                  <p:nvPr/>
                </p:nvSpPr>
                <p:spPr bwMode="auto">
                  <a:xfrm>
                    <a:off x="0" y="0"/>
                    <a:ext cx="519" cy="442"/>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08" name="Group 111"/>
                <p:cNvGrpSpPr>
                  <a:grpSpLocks/>
                </p:cNvGrpSpPr>
                <p:nvPr/>
              </p:nvGrpSpPr>
              <p:grpSpPr bwMode="auto">
                <a:xfrm>
                  <a:off x="12" y="609"/>
                  <a:ext cx="49" cy="86"/>
                  <a:chOff x="0" y="0"/>
                  <a:chExt cx="48" cy="86"/>
                </a:xfrm>
              </p:grpSpPr>
              <p:sp>
                <p:nvSpPr>
                  <p:cNvPr id="39059" name="AutoShape 112"/>
                  <p:cNvSpPr>
                    <a:spLocks/>
                  </p:cNvSpPr>
                  <p:nvPr/>
                </p:nvSpPr>
                <p:spPr bwMode="auto">
                  <a:xfrm>
                    <a:off x="0" y="0"/>
                    <a:ext cx="48" cy="86"/>
                  </a:xfrm>
                  <a:custGeom>
                    <a:avLst/>
                    <a:gdLst>
                      <a:gd name="T0" fmla="*/ 48 w 21600"/>
                      <a:gd name="T1" fmla="*/ 3 h 21600"/>
                      <a:gd name="T2" fmla="*/ 44 w 21600"/>
                      <a:gd name="T3" fmla="*/ 86 h 21600"/>
                      <a:gd name="T4" fmla="*/ 0 w 21600"/>
                      <a:gd name="T5" fmla="*/ 83 h 21600"/>
                      <a:gd name="T6" fmla="*/ 5 w 21600"/>
                      <a:gd name="T7" fmla="*/ 0 h 21600"/>
                      <a:gd name="T8" fmla="*/ 48 w 21600"/>
                      <a:gd name="T9" fmla="*/ 3 h 21600"/>
                      <a:gd name="T10" fmla="*/ 48 w 21600"/>
                      <a:gd name="T11" fmla="*/ 3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738"/>
                        </a:moveTo>
                        <a:lnTo>
                          <a:pt x="19707" y="21600"/>
                        </a:lnTo>
                        <a:lnTo>
                          <a:pt x="0" y="20862"/>
                        </a:lnTo>
                        <a:lnTo>
                          <a:pt x="2115" y="0"/>
                        </a:lnTo>
                        <a:lnTo>
                          <a:pt x="21600" y="738"/>
                        </a:lnTo>
                        <a:close/>
                        <a:moveTo>
                          <a:pt x="21600" y="738"/>
                        </a:moveTo>
                      </a:path>
                    </a:pathLst>
                  </a:custGeom>
                  <a:solidFill>
                    <a:srgbClr val="0000FF"/>
                  </a:solidFill>
                  <a:ln w="12700">
                    <a:noFill/>
                    <a:miter lim="800000"/>
                    <a:headEnd/>
                    <a:tailEnd/>
                  </a:ln>
                </p:spPr>
                <p:txBody>
                  <a:bodyPr lIns="0" tIns="0" rIns="0" bIns="0"/>
                  <a:lstStyle/>
                  <a:p>
                    <a:endParaRPr lang="en-US"/>
                  </a:p>
                </p:txBody>
              </p:sp>
              <p:sp>
                <p:nvSpPr>
                  <p:cNvPr id="39060" name="Rectangle 113"/>
                  <p:cNvSpPr>
                    <a:spLocks/>
                  </p:cNvSpPr>
                  <p:nvPr/>
                </p:nvSpPr>
                <p:spPr bwMode="auto">
                  <a:xfrm>
                    <a:off x="0" y="0"/>
                    <a:ext cx="48" cy="86"/>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09" name="Group 114"/>
                <p:cNvGrpSpPr>
                  <a:grpSpLocks/>
                </p:cNvGrpSpPr>
                <p:nvPr/>
              </p:nvGrpSpPr>
              <p:grpSpPr bwMode="auto">
                <a:xfrm>
                  <a:off x="273" y="698"/>
                  <a:ext cx="103" cy="396"/>
                  <a:chOff x="0" y="0"/>
                  <a:chExt cx="103" cy="396"/>
                </a:xfrm>
              </p:grpSpPr>
              <p:sp>
                <p:nvSpPr>
                  <p:cNvPr id="39057" name="AutoShape 115"/>
                  <p:cNvSpPr>
                    <a:spLocks/>
                  </p:cNvSpPr>
                  <p:nvPr/>
                </p:nvSpPr>
                <p:spPr bwMode="auto">
                  <a:xfrm>
                    <a:off x="0" y="0"/>
                    <a:ext cx="103" cy="396"/>
                  </a:xfrm>
                  <a:custGeom>
                    <a:avLst/>
                    <a:gdLst>
                      <a:gd name="T0" fmla="*/ 101 w 21600"/>
                      <a:gd name="T1" fmla="*/ 0 h 21600"/>
                      <a:gd name="T2" fmla="*/ 101 w 21600"/>
                      <a:gd name="T3" fmla="*/ 335 h 21600"/>
                      <a:gd name="T4" fmla="*/ 103 w 21600"/>
                      <a:gd name="T5" fmla="*/ 396 h 21600"/>
                      <a:gd name="T6" fmla="*/ 0 w 21600"/>
                      <a:gd name="T7" fmla="*/ 396 h 21600"/>
                      <a:gd name="T8" fmla="*/ 0 w 21600"/>
                      <a:gd name="T9" fmla="*/ 0 h 21600"/>
                      <a:gd name="T10" fmla="*/ 101 w 21600"/>
                      <a:gd name="T11" fmla="*/ 0 h 21600"/>
                      <a:gd name="T12" fmla="*/ 101 w 21600"/>
                      <a:gd name="T13" fmla="*/ 0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21081" y="0"/>
                        </a:moveTo>
                        <a:lnTo>
                          <a:pt x="21081" y="18267"/>
                        </a:lnTo>
                        <a:lnTo>
                          <a:pt x="21600" y="21600"/>
                        </a:lnTo>
                        <a:lnTo>
                          <a:pt x="0" y="21600"/>
                        </a:lnTo>
                        <a:lnTo>
                          <a:pt x="0" y="0"/>
                        </a:lnTo>
                        <a:lnTo>
                          <a:pt x="21081" y="0"/>
                        </a:lnTo>
                        <a:close/>
                        <a:moveTo>
                          <a:pt x="21081" y="0"/>
                        </a:moveTo>
                      </a:path>
                    </a:pathLst>
                  </a:custGeom>
                  <a:solidFill>
                    <a:srgbClr val="0000FF"/>
                  </a:solidFill>
                  <a:ln w="12700">
                    <a:noFill/>
                    <a:miter lim="800000"/>
                    <a:headEnd/>
                    <a:tailEnd/>
                  </a:ln>
                </p:spPr>
                <p:txBody>
                  <a:bodyPr lIns="0" tIns="0" rIns="0" bIns="0"/>
                  <a:lstStyle/>
                  <a:p>
                    <a:endParaRPr lang="en-US"/>
                  </a:p>
                </p:txBody>
              </p:sp>
              <p:sp>
                <p:nvSpPr>
                  <p:cNvPr id="39058" name="Rectangle 116"/>
                  <p:cNvSpPr>
                    <a:spLocks/>
                  </p:cNvSpPr>
                  <p:nvPr/>
                </p:nvSpPr>
                <p:spPr bwMode="auto">
                  <a:xfrm>
                    <a:off x="0" y="0"/>
                    <a:ext cx="103" cy="396"/>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10" name="Group 117"/>
                <p:cNvGrpSpPr>
                  <a:grpSpLocks/>
                </p:cNvGrpSpPr>
                <p:nvPr/>
              </p:nvGrpSpPr>
              <p:grpSpPr bwMode="auto">
                <a:xfrm>
                  <a:off x="146" y="698"/>
                  <a:ext cx="106" cy="396"/>
                  <a:chOff x="0" y="0"/>
                  <a:chExt cx="105" cy="396"/>
                </a:xfrm>
              </p:grpSpPr>
              <p:sp>
                <p:nvSpPr>
                  <p:cNvPr id="39055" name="AutoShape 118"/>
                  <p:cNvSpPr>
                    <a:spLocks/>
                  </p:cNvSpPr>
                  <p:nvPr/>
                </p:nvSpPr>
                <p:spPr bwMode="auto">
                  <a:xfrm>
                    <a:off x="0" y="0"/>
                    <a:ext cx="105" cy="396"/>
                  </a:xfrm>
                  <a:custGeom>
                    <a:avLst/>
                    <a:gdLst>
                      <a:gd name="T0" fmla="*/ 105 w 21600"/>
                      <a:gd name="T1" fmla="*/ 0 h 21600"/>
                      <a:gd name="T2" fmla="*/ 103 w 21600"/>
                      <a:gd name="T3" fmla="*/ 396 h 21600"/>
                      <a:gd name="T4" fmla="*/ 0 w 21600"/>
                      <a:gd name="T5" fmla="*/ 396 h 21600"/>
                      <a:gd name="T6" fmla="*/ 0 w 21600"/>
                      <a:gd name="T7" fmla="*/ 0 h 21600"/>
                      <a:gd name="T8" fmla="*/ 105 w 21600"/>
                      <a:gd name="T9" fmla="*/ 0 h 21600"/>
                      <a:gd name="T10" fmla="*/ 105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0"/>
                        </a:moveTo>
                        <a:lnTo>
                          <a:pt x="21144" y="21600"/>
                        </a:lnTo>
                        <a:lnTo>
                          <a:pt x="0" y="21600"/>
                        </a:lnTo>
                        <a:lnTo>
                          <a:pt x="0" y="0"/>
                        </a:lnTo>
                        <a:lnTo>
                          <a:pt x="21600" y="0"/>
                        </a:lnTo>
                        <a:close/>
                        <a:moveTo>
                          <a:pt x="21600" y="0"/>
                        </a:moveTo>
                      </a:path>
                    </a:pathLst>
                  </a:custGeom>
                  <a:solidFill>
                    <a:srgbClr val="0000FF"/>
                  </a:solidFill>
                  <a:ln w="12700">
                    <a:noFill/>
                    <a:miter lim="800000"/>
                    <a:headEnd/>
                    <a:tailEnd/>
                  </a:ln>
                </p:spPr>
                <p:txBody>
                  <a:bodyPr lIns="0" tIns="0" rIns="0" bIns="0"/>
                  <a:lstStyle/>
                  <a:p>
                    <a:endParaRPr lang="en-US"/>
                  </a:p>
                </p:txBody>
              </p:sp>
              <p:sp>
                <p:nvSpPr>
                  <p:cNvPr id="39056" name="Rectangle 119"/>
                  <p:cNvSpPr>
                    <a:spLocks/>
                  </p:cNvSpPr>
                  <p:nvPr/>
                </p:nvSpPr>
                <p:spPr bwMode="auto">
                  <a:xfrm>
                    <a:off x="0" y="0"/>
                    <a:ext cx="105" cy="396"/>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11" name="Group 120"/>
                <p:cNvGrpSpPr>
                  <a:grpSpLocks/>
                </p:cNvGrpSpPr>
                <p:nvPr/>
              </p:nvGrpSpPr>
              <p:grpSpPr bwMode="auto">
                <a:xfrm flipH="1">
                  <a:off x="0" y="223"/>
                  <a:ext cx="519" cy="443"/>
                  <a:chOff x="0" y="0"/>
                  <a:chExt cx="519" cy="442"/>
                </a:xfrm>
              </p:grpSpPr>
              <p:sp>
                <p:nvSpPr>
                  <p:cNvPr id="39053" name="AutoShape 121"/>
                  <p:cNvSpPr>
                    <a:spLocks/>
                  </p:cNvSpPr>
                  <p:nvPr/>
                </p:nvSpPr>
                <p:spPr bwMode="auto">
                  <a:xfrm>
                    <a:off x="0" y="0"/>
                    <a:ext cx="519" cy="442"/>
                  </a:xfrm>
                  <a:custGeom>
                    <a:avLst/>
                    <a:gdLst>
                      <a:gd name="T0" fmla="*/ 383 w 21600"/>
                      <a:gd name="T1" fmla="*/ 5 h 21600"/>
                      <a:gd name="T2" fmla="*/ 519 w 21600"/>
                      <a:gd name="T3" fmla="*/ 319 h 21600"/>
                      <a:gd name="T4" fmla="*/ 464 w 21600"/>
                      <a:gd name="T5" fmla="*/ 346 h 21600"/>
                      <a:gd name="T6" fmla="*/ 394 w 21600"/>
                      <a:gd name="T7" fmla="*/ 199 h 21600"/>
                      <a:gd name="T8" fmla="*/ 394 w 21600"/>
                      <a:gd name="T9" fmla="*/ 442 h 21600"/>
                      <a:gd name="T10" fmla="*/ 109 w 21600"/>
                      <a:gd name="T11" fmla="*/ 442 h 21600"/>
                      <a:gd name="T12" fmla="*/ 122 w 21600"/>
                      <a:gd name="T13" fmla="*/ 184 h 21600"/>
                      <a:gd name="T14" fmla="*/ 65 w 21600"/>
                      <a:gd name="T15" fmla="*/ 371 h 21600"/>
                      <a:gd name="T16" fmla="*/ 0 w 21600"/>
                      <a:gd name="T17" fmla="*/ 360 h 21600"/>
                      <a:gd name="T18" fmla="*/ 0 w 21600"/>
                      <a:gd name="T19" fmla="*/ 359 h 21600"/>
                      <a:gd name="T20" fmla="*/ 1 w 21600"/>
                      <a:gd name="T21" fmla="*/ 358 h 21600"/>
                      <a:gd name="T22" fmla="*/ 1 w 21600"/>
                      <a:gd name="T23" fmla="*/ 354 h 21600"/>
                      <a:gd name="T24" fmla="*/ 2 w 21600"/>
                      <a:gd name="T25" fmla="*/ 350 h 21600"/>
                      <a:gd name="T26" fmla="*/ 4 w 21600"/>
                      <a:gd name="T27" fmla="*/ 344 h 21600"/>
                      <a:gd name="T28" fmla="*/ 5 w 21600"/>
                      <a:gd name="T29" fmla="*/ 337 h 21600"/>
                      <a:gd name="T30" fmla="*/ 7 w 21600"/>
                      <a:gd name="T31" fmla="*/ 330 h 21600"/>
                      <a:gd name="T32" fmla="*/ 9 w 21600"/>
                      <a:gd name="T33" fmla="*/ 321 h 21600"/>
                      <a:gd name="T34" fmla="*/ 11 w 21600"/>
                      <a:gd name="T35" fmla="*/ 312 h 21600"/>
                      <a:gd name="T36" fmla="*/ 13 w 21600"/>
                      <a:gd name="T37" fmla="*/ 302 h 21600"/>
                      <a:gd name="T38" fmla="*/ 16 w 21600"/>
                      <a:gd name="T39" fmla="*/ 291 h 21600"/>
                      <a:gd name="T40" fmla="*/ 19 w 21600"/>
                      <a:gd name="T41" fmla="*/ 279 h 21600"/>
                      <a:gd name="T42" fmla="*/ 21 w 21600"/>
                      <a:gd name="T43" fmla="*/ 267 h 21600"/>
                      <a:gd name="T44" fmla="*/ 24 w 21600"/>
                      <a:gd name="T45" fmla="*/ 254 h 21600"/>
                      <a:gd name="T46" fmla="*/ 27 w 21600"/>
                      <a:gd name="T47" fmla="*/ 240 h 21600"/>
                      <a:gd name="T48" fmla="*/ 30 w 21600"/>
                      <a:gd name="T49" fmla="*/ 227 h 21600"/>
                      <a:gd name="T50" fmla="*/ 37 w 21600"/>
                      <a:gd name="T51" fmla="*/ 199 h 21600"/>
                      <a:gd name="T52" fmla="*/ 43 w 21600"/>
                      <a:gd name="T53" fmla="*/ 169 h 21600"/>
                      <a:gd name="T54" fmla="*/ 56 w 21600"/>
                      <a:gd name="T55" fmla="*/ 110 h 21600"/>
                      <a:gd name="T56" fmla="*/ 63 w 21600"/>
                      <a:gd name="T57" fmla="*/ 82 h 21600"/>
                      <a:gd name="T58" fmla="*/ 66 w 21600"/>
                      <a:gd name="T59" fmla="*/ 68 h 21600"/>
                      <a:gd name="T60" fmla="*/ 70 w 21600"/>
                      <a:gd name="T61" fmla="*/ 54 h 21600"/>
                      <a:gd name="T62" fmla="*/ 73 w 21600"/>
                      <a:gd name="T63" fmla="*/ 41 h 21600"/>
                      <a:gd name="T64" fmla="*/ 75 w 21600"/>
                      <a:gd name="T65" fmla="*/ 29 h 21600"/>
                      <a:gd name="T66" fmla="*/ 78 w 21600"/>
                      <a:gd name="T67" fmla="*/ 16 h 21600"/>
                      <a:gd name="T68" fmla="*/ 81 w 21600"/>
                      <a:gd name="T69" fmla="*/ 5 h 21600"/>
                      <a:gd name="T70" fmla="*/ 118 w 21600"/>
                      <a:gd name="T71" fmla="*/ 4 h 21600"/>
                      <a:gd name="T72" fmla="*/ 155 w 21600"/>
                      <a:gd name="T73" fmla="*/ 3 h 21600"/>
                      <a:gd name="T74" fmla="*/ 232 w 21600"/>
                      <a:gd name="T75" fmla="*/ 1 h 21600"/>
                      <a:gd name="T76" fmla="*/ 270 w 21600"/>
                      <a:gd name="T77" fmla="*/ 0 h 21600"/>
                      <a:gd name="T78" fmla="*/ 308 w 21600"/>
                      <a:gd name="T79" fmla="*/ 0 h 21600"/>
                      <a:gd name="T80" fmla="*/ 327 w 21600"/>
                      <a:gd name="T81" fmla="*/ 1 h 21600"/>
                      <a:gd name="T82" fmla="*/ 346 w 21600"/>
                      <a:gd name="T83" fmla="*/ 2 h 21600"/>
                      <a:gd name="T84" fmla="*/ 364 w 21600"/>
                      <a:gd name="T85" fmla="*/ 3 h 21600"/>
                      <a:gd name="T86" fmla="*/ 383 w 21600"/>
                      <a:gd name="T87" fmla="*/ 5 h 21600"/>
                      <a:gd name="T88" fmla="*/ 383 w 21600"/>
                      <a:gd name="T89" fmla="*/ 5 h 216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1600"/>
                      <a:gd name="T136" fmla="*/ 0 h 21600"/>
                      <a:gd name="T137" fmla="*/ 21600 w 21600"/>
                      <a:gd name="T138" fmla="*/ 21600 h 2160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1600" h="21600">
                        <a:moveTo>
                          <a:pt x="15929" y="241"/>
                        </a:moveTo>
                        <a:lnTo>
                          <a:pt x="21600" y="15580"/>
                        </a:lnTo>
                        <a:lnTo>
                          <a:pt x="19301" y="16892"/>
                        </a:lnTo>
                        <a:lnTo>
                          <a:pt x="16404" y="9740"/>
                        </a:lnTo>
                        <a:lnTo>
                          <a:pt x="16404" y="21600"/>
                        </a:lnTo>
                        <a:lnTo>
                          <a:pt x="4547" y="21600"/>
                        </a:lnTo>
                        <a:lnTo>
                          <a:pt x="5073" y="8982"/>
                        </a:lnTo>
                        <a:lnTo>
                          <a:pt x="2701" y="18120"/>
                        </a:lnTo>
                        <a:lnTo>
                          <a:pt x="0" y="17603"/>
                        </a:lnTo>
                        <a:lnTo>
                          <a:pt x="0" y="17567"/>
                        </a:lnTo>
                        <a:lnTo>
                          <a:pt x="31" y="17482"/>
                        </a:lnTo>
                        <a:lnTo>
                          <a:pt x="52" y="17302"/>
                        </a:lnTo>
                        <a:lnTo>
                          <a:pt x="103" y="17097"/>
                        </a:lnTo>
                        <a:lnTo>
                          <a:pt x="155" y="16808"/>
                        </a:lnTo>
                        <a:lnTo>
                          <a:pt x="196" y="16483"/>
                        </a:lnTo>
                        <a:lnTo>
                          <a:pt x="299" y="16110"/>
                        </a:lnTo>
                        <a:lnTo>
                          <a:pt x="371" y="15700"/>
                        </a:lnTo>
                        <a:lnTo>
                          <a:pt x="454" y="15231"/>
                        </a:lnTo>
                        <a:lnTo>
                          <a:pt x="546" y="14737"/>
                        </a:lnTo>
                        <a:lnTo>
                          <a:pt x="650" y="14207"/>
                        </a:lnTo>
                        <a:lnTo>
                          <a:pt x="773" y="13629"/>
                        </a:lnTo>
                        <a:lnTo>
                          <a:pt x="876" y="13039"/>
                        </a:lnTo>
                        <a:lnTo>
                          <a:pt x="1000" y="12401"/>
                        </a:lnTo>
                        <a:lnTo>
                          <a:pt x="1124" y="11751"/>
                        </a:lnTo>
                        <a:lnTo>
                          <a:pt x="1248" y="11077"/>
                        </a:lnTo>
                        <a:lnTo>
                          <a:pt x="1526" y="9704"/>
                        </a:lnTo>
                        <a:lnTo>
                          <a:pt x="1794" y="8272"/>
                        </a:lnTo>
                        <a:lnTo>
                          <a:pt x="2351" y="5382"/>
                        </a:lnTo>
                        <a:lnTo>
                          <a:pt x="2619" y="3985"/>
                        </a:lnTo>
                        <a:lnTo>
                          <a:pt x="2753" y="3311"/>
                        </a:lnTo>
                        <a:lnTo>
                          <a:pt x="2897" y="2637"/>
                        </a:lnTo>
                        <a:lnTo>
                          <a:pt x="3021" y="2023"/>
                        </a:lnTo>
                        <a:lnTo>
                          <a:pt x="3124" y="1409"/>
                        </a:lnTo>
                        <a:lnTo>
                          <a:pt x="3248" y="795"/>
                        </a:lnTo>
                        <a:lnTo>
                          <a:pt x="3371" y="241"/>
                        </a:lnTo>
                        <a:lnTo>
                          <a:pt x="4897" y="205"/>
                        </a:lnTo>
                        <a:lnTo>
                          <a:pt x="6465" y="157"/>
                        </a:lnTo>
                        <a:lnTo>
                          <a:pt x="9640" y="36"/>
                        </a:lnTo>
                        <a:lnTo>
                          <a:pt x="11238" y="0"/>
                        </a:lnTo>
                        <a:lnTo>
                          <a:pt x="12836" y="0"/>
                        </a:lnTo>
                        <a:lnTo>
                          <a:pt x="13610" y="36"/>
                        </a:lnTo>
                        <a:lnTo>
                          <a:pt x="14383" y="96"/>
                        </a:lnTo>
                        <a:lnTo>
                          <a:pt x="15156" y="157"/>
                        </a:lnTo>
                        <a:lnTo>
                          <a:pt x="15929" y="241"/>
                        </a:lnTo>
                        <a:close/>
                        <a:moveTo>
                          <a:pt x="15929" y="241"/>
                        </a:moveTo>
                      </a:path>
                    </a:pathLst>
                  </a:custGeom>
                  <a:solidFill>
                    <a:srgbClr val="0000FF"/>
                  </a:solidFill>
                  <a:ln w="12700">
                    <a:noFill/>
                    <a:miter lim="800000"/>
                    <a:headEnd/>
                    <a:tailEnd/>
                  </a:ln>
                </p:spPr>
                <p:txBody>
                  <a:bodyPr lIns="0" tIns="0" rIns="0" bIns="0"/>
                  <a:lstStyle/>
                  <a:p>
                    <a:endParaRPr lang="en-US"/>
                  </a:p>
                </p:txBody>
              </p:sp>
              <p:sp>
                <p:nvSpPr>
                  <p:cNvPr id="39054" name="Rectangle 122"/>
                  <p:cNvSpPr>
                    <a:spLocks/>
                  </p:cNvSpPr>
                  <p:nvPr/>
                </p:nvSpPr>
                <p:spPr bwMode="auto">
                  <a:xfrm flipH="1">
                    <a:off x="0" y="0"/>
                    <a:ext cx="519" cy="442"/>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12" name="Group 123"/>
                <p:cNvGrpSpPr>
                  <a:grpSpLocks/>
                </p:cNvGrpSpPr>
                <p:nvPr/>
              </p:nvGrpSpPr>
              <p:grpSpPr bwMode="auto">
                <a:xfrm>
                  <a:off x="462" y="612"/>
                  <a:ext cx="49" cy="87"/>
                  <a:chOff x="0" y="0"/>
                  <a:chExt cx="48" cy="86"/>
                </a:xfrm>
              </p:grpSpPr>
              <p:sp>
                <p:nvSpPr>
                  <p:cNvPr id="39051" name="AutoShape 124"/>
                  <p:cNvSpPr>
                    <a:spLocks/>
                  </p:cNvSpPr>
                  <p:nvPr/>
                </p:nvSpPr>
                <p:spPr bwMode="auto">
                  <a:xfrm>
                    <a:off x="0" y="0"/>
                    <a:ext cx="48" cy="86"/>
                  </a:xfrm>
                  <a:custGeom>
                    <a:avLst/>
                    <a:gdLst>
                      <a:gd name="T0" fmla="*/ 48 w 21600"/>
                      <a:gd name="T1" fmla="*/ 3 h 21600"/>
                      <a:gd name="T2" fmla="*/ 44 w 21600"/>
                      <a:gd name="T3" fmla="*/ 86 h 21600"/>
                      <a:gd name="T4" fmla="*/ 0 w 21600"/>
                      <a:gd name="T5" fmla="*/ 83 h 21600"/>
                      <a:gd name="T6" fmla="*/ 5 w 21600"/>
                      <a:gd name="T7" fmla="*/ 0 h 21600"/>
                      <a:gd name="T8" fmla="*/ 48 w 21600"/>
                      <a:gd name="T9" fmla="*/ 3 h 21600"/>
                      <a:gd name="T10" fmla="*/ 48 w 21600"/>
                      <a:gd name="T11" fmla="*/ 3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738"/>
                        </a:moveTo>
                        <a:lnTo>
                          <a:pt x="19707" y="21600"/>
                        </a:lnTo>
                        <a:lnTo>
                          <a:pt x="0" y="20862"/>
                        </a:lnTo>
                        <a:lnTo>
                          <a:pt x="2115" y="0"/>
                        </a:lnTo>
                        <a:lnTo>
                          <a:pt x="21600" y="738"/>
                        </a:lnTo>
                        <a:close/>
                        <a:moveTo>
                          <a:pt x="21600" y="738"/>
                        </a:moveTo>
                      </a:path>
                    </a:pathLst>
                  </a:custGeom>
                  <a:solidFill>
                    <a:srgbClr val="0000FF"/>
                  </a:solidFill>
                  <a:ln w="12700">
                    <a:noFill/>
                    <a:miter lim="800000"/>
                    <a:headEnd/>
                    <a:tailEnd/>
                  </a:ln>
                </p:spPr>
                <p:txBody>
                  <a:bodyPr lIns="0" tIns="0" rIns="0" bIns="0"/>
                  <a:lstStyle/>
                  <a:p>
                    <a:endParaRPr lang="en-US"/>
                  </a:p>
                </p:txBody>
              </p:sp>
              <p:sp>
                <p:nvSpPr>
                  <p:cNvPr id="39052" name="Rectangle 125"/>
                  <p:cNvSpPr>
                    <a:spLocks/>
                  </p:cNvSpPr>
                  <p:nvPr/>
                </p:nvSpPr>
                <p:spPr bwMode="auto">
                  <a:xfrm>
                    <a:off x="0" y="0"/>
                    <a:ext cx="48" cy="86"/>
                  </a:xfrm>
                  <a:prstGeom prst="rect">
                    <a:avLst/>
                  </a:prstGeom>
                  <a:noFill/>
                  <a:ln w="12700">
                    <a:noFill/>
                    <a:miter lim="800000"/>
                    <a:headEnd/>
                    <a:tailEnd/>
                  </a:ln>
                </p:spPr>
                <p:txBody>
                  <a:bodyPr lIns="0" tIns="0" rIns="0" bIns="0"/>
                  <a:lstStyle/>
                  <a:p>
                    <a:endParaRPr lang="en-US">
                      <a:latin typeface="Georgia" pitchFamily="18" charset="0"/>
                    </a:endParaRPr>
                  </a:p>
                </p:txBody>
              </p:sp>
            </p:grpSp>
          </p:grpSp>
          <p:grpSp>
            <p:nvGrpSpPr>
              <p:cNvPr id="39013" name="Group 126"/>
              <p:cNvGrpSpPr>
                <a:grpSpLocks/>
              </p:cNvGrpSpPr>
              <p:nvPr/>
            </p:nvGrpSpPr>
            <p:grpSpPr bwMode="auto">
              <a:xfrm>
                <a:off x="1586" y="177"/>
                <a:ext cx="492" cy="1105"/>
                <a:chOff x="0" y="0"/>
                <a:chExt cx="492" cy="1104"/>
              </a:xfrm>
            </p:grpSpPr>
            <p:grpSp>
              <p:nvGrpSpPr>
                <p:cNvPr id="39040" name="Group 127"/>
                <p:cNvGrpSpPr>
                  <a:grpSpLocks/>
                </p:cNvGrpSpPr>
                <p:nvPr/>
              </p:nvGrpSpPr>
              <p:grpSpPr bwMode="auto">
                <a:xfrm>
                  <a:off x="185" y="731"/>
                  <a:ext cx="162" cy="56"/>
                  <a:chOff x="0" y="0"/>
                  <a:chExt cx="162" cy="55"/>
                </a:xfrm>
              </p:grpSpPr>
              <p:sp>
                <p:nvSpPr>
                  <p:cNvPr id="39038" name="AutoShape 128"/>
                  <p:cNvSpPr>
                    <a:spLocks/>
                  </p:cNvSpPr>
                  <p:nvPr/>
                </p:nvSpPr>
                <p:spPr bwMode="auto">
                  <a:xfrm>
                    <a:off x="0" y="0"/>
                    <a:ext cx="162" cy="55"/>
                  </a:xfrm>
                  <a:custGeom>
                    <a:avLst/>
                    <a:gdLst>
                      <a:gd name="T0" fmla="*/ 9 w 21600"/>
                      <a:gd name="T1" fmla="*/ 0 h 21600"/>
                      <a:gd name="T2" fmla="*/ 0 w 21600"/>
                      <a:gd name="T3" fmla="*/ 55 h 21600"/>
                      <a:gd name="T4" fmla="*/ 162 w 21600"/>
                      <a:gd name="T5" fmla="*/ 48 h 21600"/>
                      <a:gd name="T6" fmla="*/ 160 w 21600"/>
                      <a:gd name="T7" fmla="*/ 7 h 21600"/>
                      <a:gd name="T8" fmla="*/ 9 w 21600"/>
                      <a:gd name="T9" fmla="*/ 0 h 21600"/>
                      <a:gd name="T10" fmla="*/ 9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189" y="0"/>
                        </a:moveTo>
                        <a:lnTo>
                          <a:pt x="0" y="21600"/>
                        </a:lnTo>
                        <a:lnTo>
                          <a:pt x="21600" y="19019"/>
                        </a:lnTo>
                        <a:lnTo>
                          <a:pt x="21270" y="2772"/>
                        </a:lnTo>
                        <a:lnTo>
                          <a:pt x="1189" y="0"/>
                        </a:lnTo>
                        <a:close/>
                        <a:moveTo>
                          <a:pt x="1189" y="0"/>
                        </a:moveTo>
                      </a:path>
                    </a:pathLst>
                  </a:custGeom>
                  <a:solidFill>
                    <a:srgbClr val="0000FF"/>
                  </a:solidFill>
                  <a:ln w="12700">
                    <a:noFill/>
                    <a:miter lim="800000"/>
                    <a:headEnd/>
                    <a:tailEnd/>
                  </a:ln>
                </p:spPr>
                <p:txBody>
                  <a:bodyPr lIns="0" tIns="0" rIns="0" bIns="0"/>
                  <a:lstStyle/>
                  <a:p>
                    <a:endParaRPr lang="en-US"/>
                  </a:p>
                </p:txBody>
              </p:sp>
              <p:sp>
                <p:nvSpPr>
                  <p:cNvPr id="39039" name="Rectangle 129"/>
                  <p:cNvSpPr>
                    <a:spLocks/>
                  </p:cNvSpPr>
                  <p:nvPr/>
                </p:nvSpPr>
                <p:spPr bwMode="auto">
                  <a:xfrm>
                    <a:off x="0" y="0"/>
                    <a:ext cx="162" cy="55"/>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41" name="Group 130"/>
                <p:cNvGrpSpPr>
                  <a:grpSpLocks/>
                </p:cNvGrpSpPr>
                <p:nvPr/>
              </p:nvGrpSpPr>
              <p:grpSpPr bwMode="auto">
                <a:xfrm>
                  <a:off x="0" y="666"/>
                  <a:ext cx="43" cy="52"/>
                  <a:chOff x="0" y="0"/>
                  <a:chExt cx="43" cy="51"/>
                </a:xfrm>
              </p:grpSpPr>
              <p:sp>
                <p:nvSpPr>
                  <p:cNvPr id="39036" name="AutoShape 131"/>
                  <p:cNvSpPr>
                    <a:spLocks/>
                  </p:cNvSpPr>
                  <p:nvPr/>
                </p:nvSpPr>
                <p:spPr bwMode="auto">
                  <a:xfrm>
                    <a:off x="0" y="0"/>
                    <a:ext cx="43" cy="51"/>
                  </a:xfrm>
                  <a:custGeom>
                    <a:avLst/>
                    <a:gdLst>
                      <a:gd name="T0" fmla="*/ 32 w 21600"/>
                      <a:gd name="T1" fmla="*/ 0 h 21600"/>
                      <a:gd name="T2" fmla="*/ 0 w 21600"/>
                      <a:gd name="T3" fmla="*/ 51 h 21600"/>
                      <a:gd name="T4" fmla="*/ 43 w 21600"/>
                      <a:gd name="T5" fmla="*/ 51 h 21600"/>
                      <a:gd name="T6" fmla="*/ 43 w 21600"/>
                      <a:gd name="T7" fmla="*/ 0 h 21600"/>
                      <a:gd name="T8" fmla="*/ 32 w 21600"/>
                      <a:gd name="T9" fmla="*/ 0 h 21600"/>
                      <a:gd name="T10" fmla="*/ 32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86" y="0"/>
                        </a:moveTo>
                        <a:lnTo>
                          <a:pt x="0" y="21600"/>
                        </a:lnTo>
                        <a:lnTo>
                          <a:pt x="21600" y="21600"/>
                        </a:lnTo>
                        <a:lnTo>
                          <a:pt x="21600" y="0"/>
                        </a:lnTo>
                        <a:lnTo>
                          <a:pt x="15986" y="0"/>
                        </a:lnTo>
                        <a:close/>
                        <a:moveTo>
                          <a:pt x="15986" y="0"/>
                        </a:moveTo>
                      </a:path>
                    </a:pathLst>
                  </a:custGeom>
                  <a:solidFill>
                    <a:srgbClr val="0000FF"/>
                  </a:solidFill>
                  <a:ln w="12700">
                    <a:noFill/>
                    <a:miter lim="800000"/>
                    <a:headEnd/>
                    <a:tailEnd/>
                  </a:ln>
                </p:spPr>
                <p:txBody>
                  <a:bodyPr lIns="0" tIns="0" rIns="0" bIns="0"/>
                  <a:lstStyle/>
                  <a:p>
                    <a:endParaRPr lang="en-US"/>
                  </a:p>
                </p:txBody>
              </p:sp>
              <p:sp>
                <p:nvSpPr>
                  <p:cNvPr id="39037" name="Rectangle 132"/>
                  <p:cNvSpPr>
                    <a:spLocks/>
                  </p:cNvSpPr>
                  <p:nvPr/>
                </p:nvSpPr>
                <p:spPr bwMode="auto">
                  <a:xfrm>
                    <a:off x="0" y="0"/>
                    <a:ext cx="43" cy="51"/>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42" name="Group 133"/>
                <p:cNvGrpSpPr>
                  <a:grpSpLocks/>
                </p:cNvGrpSpPr>
                <p:nvPr/>
              </p:nvGrpSpPr>
              <p:grpSpPr bwMode="auto">
                <a:xfrm>
                  <a:off x="18" y="592"/>
                  <a:ext cx="39" cy="35"/>
                  <a:chOff x="0" y="0"/>
                  <a:chExt cx="38" cy="34"/>
                </a:xfrm>
              </p:grpSpPr>
              <p:sp>
                <p:nvSpPr>
                  <p:cNvPr id="39034" name="AutoShape 134"/>
                  <p:cNvSpPr>
                    <a:spLocks/>
                  </p:cNvSpPr>
                  <p:nvPr/>
                </p:nvSpPr>
                <p:spPr bwMode="auto">
                  <a:xfrm>
                    <a:off x="0" y="0"/>
                    <a:ext cx="38" cy="34"/>
                  </a:xfrm>
                  <a:custGeom>
                    <a:avLst/>
                    <a:gdLst>
                      <a:gd name="T0" fmla="*/ 2 w 21600"/>
                      <a:gd name="T1" fmla="*/ 4 h 21600"/>
                      <a:gd name="T2" fmla="*/ 0 w 21600"/>
                      <a:gd name="T3" fmla="*/ 34 h 21600"/>
                      <a:gd name="T4" fmla="*/ 27 w 21600"/>
                      <a:gd name="T5" fmla="*/ 34 h 21600"/>
                      <a:gd name="T6" fmla="*/ 38 w 21600"/>
                      <a:gd name="T7" fmla="*/ 0 h 21600"/>
                      <a:gd name="T8" fmla="*/ 2 w 21600"/>
                      <a:gd name="T9" fmla="*/ 4 h 21600"/>
                      <a:gd name="T10" fmla="*/ 2 w 21600"/>
                      <a:gd name="T11" fmla="*/ 4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376" y="2604"/>
                        </a:moveTo>
                        <a:lnTo>
                          <a:pt x="0" y="21600"/>
                        </a:lnTo>
                        <a:lnTo>
                          <a:pt x="15271" y="21600"/>
                        </a:lnTo>
                        <a:lnTo>
                          <a:pt x="21600" y="0"/>
                        </a:lnTo>
                        <a:lnTo>
                          <a:pt x="1376" y="2604"/>
                        </a:lnTo>
                        <a:close/>
                        <a:moveTo>
                          <a:pt x="1376" y="2604"/>
                        </a:moveTo>
                      </a:path>
                    </a:pathLst>
                  </a:custGeom>
                  <a:solidFill>
                    <a:srgbClr val="0000FF"/>
                  </a:solidFill>
                  <a:ln w="12700">
                    <a:noFill/>
                    <a:miter lim="800000"/>
                    <a:headEnd/>
                    <a:tailEnd/>
                  </a:ln>
                </p:spPr>
                <p:txBody>
                  <a:bodyPr lIns="0" tIns="0" rIns="0" bIns="0"/>
                  <a:lstStyle/>
                  <a:p>
                    <a:endParaRPr lang="en-US"/>
                  </a:p>
                </p:txBody>
              </p:sp>
              <p:sp>
                <p:nvSpPr>
                  <p:cNvPr id="39035" name="Rectangle 135"/>
                  <p:cNvSpPr>
                    <a:spLocks/>
                  </p:cNvSpPr>
                  <p:nvPr/>
                </p:nvSpPr>
                <p:spPr bwMode="auto">
                  <a:xfrm>
                    <a:off x="0" y="0"/>
                    <a:ext cx="38" cy="34"/>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43" name="Group 136"/>
                <p:cNvGrpSpPr>
                  <a:grpSpLocks/>
                </p:cNvGrpSpPr>
                <p:nvPr/>
              </p:nvGrpSpPr>
              <p:grpSpPr bwMode="auto">
                <a:xfrm>
                  <a:off x="159" y="463"/>
                  <a:ext cx="170" cy="39"/>
                  <a:chOff x="0" y="0"/>
                  <a:chExt cx="169" cy="38"/>
                </a:xfrm>
              </p:grpSpPr>
              <p:sp>
                <p:nvSpPr>
                  <p:cNvPr id="39032" name="AutoShape 137"/>
                  <p:cNvSpPr>
                    <a:spLocks/>
                  </p:cNvSpPr>
                  <p:nvPr/>
                </p:nvSpPr>
                <p:spPr bwMode="auto">
                  <a:xfrm>
                    <a:off x="0" y="0"/>
                    <a:ext cx="169" cy="38"/>
                  </a:xfrm>
                  <a:custGeom>
                    <a:avLst/>
                    <a:gdLst>
                      <a:gd name="T0" fmla="*/ 0 w 21600"/>
                      <a:gd name="T1" fmla="*/ 2 h 21600"/>
                      <a:gd name="T2" fmla="*/ 0 w 21600"/>
                      <a:gd name="T3" fmla="*/ 38 h 21600"/>
                      <a:gd name="T4" fmla="*/ 169 w 21600"/>
                      <a:gd name="T5" fmla="*/ 38 h 21600"/>
                      <a:gd name="T6" fmla="*/ 167 w 21600"/>
                      <a:gd name="T7" fmla="*/ 0 h 21600"/>
                      <a:gd name="T8" fmla="*/ 0 w 21600"/>
                      <a:gd name="T9" fmla="*/ 2 h 21600"/>
                      <a:gd name="T10" fmla="*/ 0 w 21600"/>
                      <a:gd name="T11" fmla="*/ 2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0" y="957"/>
                        </a:moveTo>
                        <a:lnTo>
                          <a:pt x="0" y="21600"/>
                        </a:lnTo>
                        <a:lnTo>
                          <a:pt x="21600" y="21600"/>
                        </a:lnTo>
                        <a:lnTo>
                          <a:pt x="21316" y="0"/>
                        </a:lnTo>
                        <a:lnTo>
                          <a:pt x="0" y="957"/>
                        </a:lnTo>
                        <a:close/>
                        <a:moveTo>
                          <a:pt x="0" y="957"/>
                        </a:moveTo>
                      </a:path>
                    </a:pathLst>
                  </a:custGeom>
                  <a:solidFill>
                    <a:srgbClr val="0000FF"/>
                  </a:solidFill>
                  <a:ln w="12700">
                    <a:noFill/>
                    <a:miter lim="800000"/>
                    <a:headEnd/>
                    <a:tailEnd/>
                  </a:ln>
                </p:spPr>
                <p:txBody>
                  <a:bodyPr lIns="0" tIns="0" rIns="0" bIns="0"/>
                  <a:lstStyle/>
                  <a:p>
                    <a:endParaRPr lang="en-US"/>
                  </a:p>
                </p:txBody>
              </p:sp>
              <p:sp>
                <p:nvSpPr>
                  <p:cNvPr id="39033" name="Rectangle 138"/>
                  <p:cNvSpPr>
                    <a:spLocks/>
                  </p:cNvSpPr>
                  <p:nvPr/>
                </p:nvSpPr>
                <p:spPr bwMode="auto">
                  <a:xfrm>
                    <a:off x="0" y="0"/>
                    <a:ext cx="169" cy="38"/>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44" name="Group 139"/>
                <p:cNvGrpSpPr>
                  <a:grpSpLocks/>
                </p:cNvGrpSpPr>
                <p:nvPr/>
              </p:nvGrpSpPr>
              <p:grpSpPr bwMode="auto">
                <a:xfrm>
                  <a:off x="190" y="180"/>
                  <a:ext cx="99" cy="60"/>
                  <a:chOff x="0" y="0"/>
                  <a:chExt cx="99" cy="59"/>
                </a:xfrm>
              </p:grpSpPr>
              <p:sp>
                <p:nvSpPr>
                  <p:cNvPr id="39030" name="AutoShape 140"/>
                  <p:cNvSpPr>
                    <a:spLocks/>
                  </p:cNvSpPr>
                  <p:nvPr/>
                </p:nvSpPr>
                <p:spPr bwMode="auto">
                  <a:xfrm>
                    <a:off x="0" y="0"/>
                    <a:ext cx="99" cy="59"/>
                  </a:xfrm>
                  <a:custGeom>
                    <a:avLst/>
                    <a:gdLst>
                      <a:gd name="T0" fmla="*/ 0 w 21600"/>
                      <a:gd name="T1" fmla="*/ 0 h 21600"/>
                      <a:gd name="T2" fmla="*/ 0 w 21600"/>
                      <a:gd name="T3" fmla="*/ 57 h 21600"/>
                      <a:gd name="T4" fmla="*/ 99 w 21600"/>
                      <a:gd name="T5" fmla="*/ 59 h 21600"/>
                      <a:gd name="T6" fmla="*/ 85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0" y="0"/>
                        </a:moveTo>
                        <a:lnTo>
                          <a:pt x="0" y="20711"/>
                        </a:lnTo>
                        <a:lnTo>
                          <a:pt x="21600" y="21600"/>
                        </a:lnTo>
                        <a:lnTo>
                          <a:pt x="18645" y="0"/>
                        </a:lnTo>
                        <a:lnTo>
                          <a:pt x="0" y="0"/>
                        </a:lnTo>
                        <a:close/>
                        <a:moveTo>
                          <a:pt x="0" y="0"/>
                        </a:moveTo>
                      </a:path>
                    </a:pathLst>
                  </a:custGeom>
                  <a:solidFill>
                    <a:srgbClr val="0000FF"/>
                  </a:solidFill>
                  <a:ln w="12700">
                    <a:noFill/>
                    <a:miter lim="800000"/>
                    <a:headEnd/>
                    <a:tailEnd/>
                  </a:ln>
                </p:spPr>
                <p:txBody>
                  <a:bodyPr lIns="0" tIns="0" rIns="0" bIns="0"/>
                  <a:lstStyle/>
                  <a:p>
                    <a:endParaRPr lang="en-US"/>
                  </a:p>
                </p:txBody>
              </p:sp>
              <p:sp>
                <p:nvSpPr>
                  <p:cNvPr id="39031" name="Rectangle 141"/>
                  <p:cNvSpPr>
                    <a:spLocks/>
                  </p:cNvSpPr>
                  <p:nvPr/>
                </p:nvSpPr>
                <p:spPr bwMode="auto">
                  <a:xfrm>
                    <a:off x="0" y="0"/>
                    <a:ext cx="99" cy="59"/>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45" name="Group 142"/>
                <p:cNvGrpSpPr>
                  <a:grpSpLocks/>
                </p:cNvGrpSpPr>
                <p:nvPr/>
              </p:nvGrpSpPr>
              <p:grpSpPr bwMode="auto">
                <a:xfrm>
                  <a:off x="130" y="0"/>
                  <a:ext cx="204" cy="211"/>
                  <a:chOff x="0" y="0"/>
                  <a:chExt cx="204" cy="211"/>
                </a:xfrm>
              </p:grpSpPr>
              <p:sp>
                <p:nvSpPr>
                  <p:cNvPr id="39028" name="AutoShape 143"/>
                  <p:cNvSpPr>
                    <a:spLocks/>
                  </p:cNvSpPr>
                  <p:nvPr/>
                </p:nvSpPr>
                <p:spPr bwMode="auto">
                  <a:xfrm>
                    <a:off x="0" y="0"/>
                    <a:ext cx="204" cy="211"/>
                  </a:xfrm>
                  <a:custGeom>
                    <a:avLst/>
                    <a:gdLst>
                      <a:gd name="T0" fmla="*/ 197 w 21600"/>
                      <a:gd name="T1" fmla="*/ 66 h 21600"/>
                      <a:gd name="T2" fmla="*/ 201 w 21600"/>
                      <a:gd name="T3" fmla="*/ 75 h 21600"/>
                      <a:gd name="T4" fmla="*/ 203 w 21600"/>
                      <a:gd name="T5" fmla="*/ 90 h 21600"/>
                      <a:gd name="T6" fmla="*/ 203 w 21600"/>
                      <a:gd name="T7" fmla="*/ 110 h 21600"/>
                      <a:gd name="T8" fmla="*/ 202 w 21600"/>
                      <a:gd name="T9" fmla="*/ 130 h 21600"/>
                      <a:gd name="T10" fmla="*/ 199 w 21600"/>
                      <a:gd name="T11" fmla="*/ 145 h 21600"/>
                      <a:gd name="T12" fmla="*/ 192 w 21600"/>
                      <a:gd name="T13" fmla="*/ 158 h 21600"/>
                      <a:gd name="T14" fmla="*/ 180 w 21600"/>
                      <a:gd name="T15" fmla="*/ 172 h 21600"/>
                      <a:gd name="T16" fmla="*/ 170 w 21600"/>
                      <a:gd name="T17" fmla="*/ 182 h 21600"/>
                      <a:gd name="T18" fmla="*/ 160 w 21600"/>
                      <a:gd name="T19" fmla="*/ 193 h 21600"/>
                      <a:gd name="T20" fmla="*/ 149 w 21600"/>
                      <a:gd name="T21" fmla="*/ 202 h 21600"/>
                      <a:gd name="T22" fmla="*/ 136 w 21600"/>
                      <a:gd name="T23" fmla="*/ 208 h 21600"/>
                      <a:gd name="T24" fmla="*/ 117 w 21600"/>
                      <a:gd name="T25" fmla="*/ 211 h 21600"/>
                      <a:gd name="T26" fmla="*/ 97 w 21600"/>
                      <a:gd name="T27" fmla="*/ 210 h 21600"/>
                      <a:gd name="T28" fmla="*/ 78 w 21600"/>
                      <a:gd name="T29" fmla="*/ 208 h 21600"/>
                      <a:gd name="T30" fmla="*/ 62 w 21600"/>
                      <a:gd name="T31" fmla="*/ 200 h 21600"/>
                      <a:gd name="T32" fmla="*/ 47 w 21600"/>
                      <a:gd name="T33" fmla="*/ 190 h 21600"/>
                      <a:gd name="T34" fmla="*/ 34 w 21600"/>
                      <a:gd name="T35" fmla="*/ 177 h 21600"/>
                      <a:gd name="T36" fmla="*/ 23 w 21600"/>
                      <a:gd name="T37" fmla="*/ 163 h 21600"/>
                      <a:gd name="T38" fmla="*/ 14 w 21600"/>
                      <a:gd name="T39" fmla="*/ 146 h 21600"/>
                      <a:gd name="T40" fmla="*/ 7 w 21600"/>
                      <a:gd name="T41" fmla="*/ 130 h 21600"/>
                      <a:gd name="T42" fmla="*/ 2 w 21600"/>
                      <a:gd name="T43" fmla="*/ 112 h 21600"/>
                      <a:gd name="T44" fmla="*/ 0 w 21600"/>
                      <a:gd name="T45" fmla="*/ 93 h 21600"/>
                      <a:gd name="T46" fmla="*/ 4 w 21600"/>
                      <a:gd name="T47" fmla="*/ 75 h 21600"/>
                      <a:gd name="T48" fmla="*/ 8 w 21600"/>
                      <a:gd name="T49" fmla="*/ 56 h 21600"/>
                      <a:gd name="T50" fmla="*/ 11 w 21600"/>
                      <a:gd name="T51" fmla="*/ 47 h 21600"/>
                      <a:gd name="T52" fmla="*/ 16 w 21600"/>
                      <a:gd name="T53" fmla="*/ 38 h 21600"/>
                      <a:gd name="T54" fmla="*/ 22 w 21600"/>
                      <a:gd name="T55" fmla="*/ 31 h 21600"/>
                      <a:gd name="T56" fmla="*/ 31 w 21600"/>
                      <a:gd name="T57" fmla="*/ 26 h 21600"/>
                      <a:gd name="T58" fmla="*/ 41 w 21600"/>
                      <a:gd name="T59" fmla="*/ 17 h 21600"/>
                      <a:gd name="T60" fmla="*/ 53 w 21600"/>
                      <a:gd name="T61" fmla="*/ 11 h 21600"/>
                      <a:gd name="T62" fmla="*/ 65 w 21600"/>
                      <a:gd name="T63" fmla="*/ 5 h 21600"/>
                      <a:gd name="T64" fmla="*/ 78 w 21600"/>
                      <a:gd name="T65" fmla="*/ 2 h 21600"/>
                      <a:gd name="T66" fmla="*/ 91 w 21600"/>
                      <a:gd name="T67" fmla="*/ 0 h 21600"/>
                      <a:gd name="T68" fmla="*/ 104 w 21600"/>
                      <a:gd name="T69" fmla="*/ 0 h 21600"/>
                      <a:gd name="T70" fmla="*/ 117 w 21600"/>
                      <a:gd name="T71" fmla="*/ 1 h 21600"/>
                      <a:gd name="T72" fmla="*/ 129 w 21600"/>
                      <a:gd name="T73" fmla="*/ 5 h 21600"/>
                      <a:gd name="T74" fmla="*/ 140 w 21600"/>
                      <a:gd name="T75" fmla="*/ 9 h 21600"/>
                      <a:gd name="T76" fmla="*/ 159 w 21600"/>
                      <a:gd name="T77" fmla="*/ 20 h 21600"/>
                      <a:gd name="T78" fmla="*/ 176 w 21600"/>
                      <a:gd name="T79" fmla="*/ 35 h 21600"/>
                      <a:gd name="T80" fmla="*/ 189 w 21600"/>
                      <a:gd name="T81" fmla="*/ 52 h 21600"/>
                      <a:gd name="T82" fmla="*/ 195 w 21600"/>
                      <a:gd name="T83" fmla="*/ 62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1600"/>
                      <a:gd name="T127" fmla="*/ 0 h 21600"/>
                      <a:gd name="T128" fmla="*/ 21600 w 21600"/>
                      <a:gd name="T129" fmla="*/ 21600 h 2160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1600" h="21600">
                        <a:moveTo>
                          <a:pt x="20630" y="6301"/>
                        </a:moveTo>
                        <a:lnTo>
                          <a:pt x="20892" y="6730"/>
                        </a:lnTo>
                        <a:lnTo>
                          <a:pt x="21076" y="7234"/>
                        </a:lnTo>
                        <a:lnTo>
                          <a:pt x="21285" y="7712"/>
                        </a:lnTo>
                        <a:lnTo>
                          <a:pt x="21390" y="8217"/>
                        </a:lnTo>
                        <a:lnTo>
                          <a:pt x="21521" y="9200"/>
                        </a:lnTo>
                        <a:lnTo>
                          <a:pt x="21600" y="10233"/>
                        </a:lnTo>
                        <a:lnTo>
                          <a:pt x="21521" y="11266"/>
                        </a:lnTo>
                        <a:lnTo>
                          <a:pt x="21469" y="12300"/>
                        </a:lnTo>
                        <a:lnTo>
                          <a:pt x="21338" y="13358"/>
                        </a:lnTo>
                        <a:lnTo>
                          <a:pt x="21207" y="14392"/>
                        </a:lnTo>
                        <a:lnTo>
                          <a:pt x="21076" y="14870"/>
                        </a:lnTo>
                        <a:lnTo>
                          <a:pt x="20840" y="15299"/>
                        </a:lnTo>
                        <a:lnTo>
                          <a:pt x="20316" y="16156"/>
                        </a:lnTo>
                        <a:lnTo>
                          <a:pt x="19739" y="16962"/>
                        </a:lnTo>
                        <a:lnTo>
                          <a:pt x="19110" y="17618"/>
                        </a:lnTo>
                        <a:lnTo>
                          <a:pt x="18428" y="18374"/>
                        </a:lnTo>
                        <a:lnTo>
                          <a:pt x="18035" y="18676"/>
                        </a:lnTo>
                        <a:lnTo>
                          <a:pt x="17720" y="19029"/>
                        </a:lnTo>
                        <a:lnTo>
                          <a:pt x="16960" y="19710"/>
                        </a:lnTo>
                        <a:lnTo>
                          <a:pt x="16252" y="20516"/>
                        </a:lnTo>
                        <a:lnTo>
                          <a:pt x="15807" y="20693"/>
                        </a:lnTo>
                        <a:lnTo>
                          <a:pt x="15361" y="20869"/>
                        </a:lnTo>
                        <a:lnTo>
                          <a:pt x="14417" y="21247"/>
                        </a:lnTo>
                        <a:lnTo>
                          <a:pt x="13395" y="21424"/>
                        </a:lnTo>
                        <a:lnTo>
                          <a:pt x="12399" y="21550"/>
                        </a:lnTo>
                        <a:lnTo>
                          <a:pt x="11298" y="21600"/>
                        </a:lnTo>
                        <a:lnTo>
                          <a:pt x="10223" y="21474"/>
                        </a:lnTo>
                        <a:lnTo>
                          <a:pt x="9280" y="21373"/>
                        </a:lnTo>
                        <a:lnTo>
                          <a:pt x="8257" y="21247"/>
                        </a:lnTo>
                        <a:lnTo>
                          <a:pt x="7366" y="20869"/>
                        </a:lnTo>
                        <a:lnTo>
                          <a:pt x="6553" y="20441"/>
                        </a:lnTo>
                        <a:lnTo>
                          <a:pt x="5715" y="19962"/>
                        </a:lnTo>
                        <a:lnTo>
                          <a:pt x="4954" y="19407"/>
                        </a:lnTo>
                        <a:lnTo>
                          <a:pt x="4273" y="18802"/>
                        </a:lnTo>
                        <a:lnTo>
                          <a:pt x="3565" y="18122"/>
                        </a:lnTo>
                        <a:lnTo>
                          <a:pt x="2936" y="17441"/>
                        </a:lnTo>
                        <a:lnTo>
                          <a:pt x="2412" y="16660"/>
                        </a:lnTo>
                        <a:lnTo>
                          <a:pt x="1914" y="15853"/>
                        </a:lnTo>
                        <a:lnTo>
                          <a:pt x="1468" y="14996"/>
                        </a:lnTo>
                        <a:lnTo>
                          <a:pt x="1022" y="14140"/>
                        </a:lnTo>
                        <a:lnTo>
                          <a:pt x="708" y="13283"/>
                        </a:lnTo>
                        <a:lnTo>
                          <a:pt x="446" y="12375"/>
                        </a:lnTo>
                        <a:lnTo>
                          <a:pt x="262" y="11443"/>
                        </a:lnTo>
                        <a:lnTo>
                          <a:pt x="131" y="10460"/>
                        </a:lnTo>
                        <a:lnTo>
                          <a:pt x="0" y="9552"/>
                        </a:lnTo>
                        <a:lnTo>
                          <a:pt x="262" y="8645"/>
                        </a:lnTo>
                        <a:lnTo>
                          <a:pt x="446" y="7662"/>
                        </a:lnTo>
                        <a:lnTo>
                          <a:pt x="629" y="6629"/>
                        </a:lnTo>
                        <a:lnTo>
                          <a:pt x="891" y="5696"/>
                        </a:lnTo>
                        <a:lnTo>
                          <a:pt x="1022" y="5217"/>
                        </a:lnTo>
                        <a:lnTo>
                          <a:pt x="1206" y="4789"/>
                        </a:lnTo>
                        <a:lnTo>
                          <a:pt x="1468" y="4285"/>
                        </a:lnTo>
                        <a:lnTo>
                          <a:pt x="1651" y="3932"/>
                        </a:lnTo>
                        <a:lnTo>
                          <a:pt x="1966" y="3554"/>
                        </a:lnTo>
                        <a:lnTo>
                          <a:pt x="2359" y="3201"/>
                        </a:lnTo>
                        <a:lnTo>
                          <a:pt x="2805" y="2898"/>
                        </a:lnTo>
                        <a:lnTo>
                          <a:pt x="3250" y="2646"/>
                        </a:lnTo>
                        <a:lnTo>
                          <a:pt x="3827" y="2218"/>
                        </a:lnTo>
                        <a:lnTo>
                          <a:pt x="4378" y="1789"/>
                        </a:lnTo>
                        <a:lnTo>
                          <a:pt x="4954" y="1411"/>
                        </a:lnTo>
                        <a:lnTo>
                          <a:pt x="5583" y="1109"/>
                        </a:lnTo>
                        <a:lnTo>
                          <a:pt x="6239" y="807"/>
                        </a:lnTo>
                        <a:lnTo>
                          <a:pt x="6920" y="554"/>
                        </a:lnTo>
                        <a:lnTo>
                          <a:pt x="7550" y="378"/>
                        </a:lnTo>
                        <a:lnTo>
                          <a:pt x="8257" y="252"/>
                        </a:lnTo>
                        <a:lnTo>
                          <a:pt x="8965" y="126"/>
                        </a:lnTo>
                        <a:lnTo>
                          <a:pt x="9647" y="0"/>
                        </a:lnTo>
                        <a:lnTo>
                          <a:pt x="10354" y="0"/>
                        </a:lnTo>
                        <a:lnTo>
                          <a:pt x="11062" y="0"/>
                        </a:lnTo>
                        <a:lnTo>
                          <a:pt x="11744" y="76"/>
                        </a:lnTo>
                        <a:lnTo>
                          <a:pt x="12399" y="126"/>
                        </a:lnTo>
                        <a:lnTo>
                          <a:pt x="13081" y="328"/>
                        </a:lnTo>
                        <a:lnTo>
                          <a:pt x="13710" y="504"/>
                        </a:lnTo>
                        <a:lnTo>
                          <a:pt x="14286" y="681"/>
                        </a:lnTo>
                        <a:lnTo>
                          <a:pt x="14863" y="933"/>
                        </a:lnTo>
                        <a:lnTo>
                          <a:pt x="15938" y="1487"/>
                        </a:lnTo>
                        <a:lnTo>
                          <a:pt x="16882" y="2092"/>
                        </a:lnTo>
                        <a:lnTo>
                          <a:pt x="17773" y="2823"/>
                        </a:lnTo>
                        <a:lnTo>
                          <a:pt x="18612" y="3629"/>
                        </a:lnTo>
                        <a:lnTo>
                          <a:pt x="19293" y="4486"/>
                        </a:lnTo>
                        <a:lnTo>
                          <a:pt x="20001" y="5343"/>
                        </a:lnTo>
                        <a:lnTo>
                          <a:pt x="20630" y="6301"/>
                        </a:lnTo>
                        <a:close/>
                        <a:moveTo>
                          <a:pt x="20630" y="6301"/>
                        </a:moveTo>
                      </a:path>
                    </a:pathLst>
                  </a:custGeom>
                  <a:solidFill>
                    <a:srgbClr val="0000FF"/>
                  </a:solidFill>
                  <a:ln w="12700">
                    <a:noFill/>
                    <a:miter lim="800000"/>
                    <a:headEnd/>
                    <a:tailEnd/>
                  </a:ln>
                </p:spPr>
                <p:txBody>
                  <a:bodyPr lIns="0" tIns="0" rIns="0" bIns="0"/>
                  <a:lstStyle/>
                  <a:p>
                    <a:endParaRPr lang="en-US"/>
                  </a:p>
                </p:txBody>
              </p:sp>
              <p:sp>
                <p:nvSpPr>
                  <p:cNvPr id="39029" name="Rectangle 144"/>
                  <p:cNvSpPr>
                    <a:spLocks/>
                  </p:cNvSpPr>
                  <p:nvPr/>
                </p:nvSpPr>
                <p:spPr bwMode="auto">
                  <a:xfrm>
                    <a:off x="0" y="0"/>
                    <a:ext cx="204" cy="211"/>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46" name="Group 145"/>
                <p:cNvGrpSpPr>
                  <a:grpSpLocks/>
                </p:cNvGrpSpPr>
                <p:nvPr/>
              </p:nvGrpSpPr>
              <p:grpSpPr bwMode="auto">
                <a:xfrm>
                  <a:off x="6" y="236"/>
                  <a:ext cx="486" cy="374"/>
                  <a:chOff x="0" y="0"/>
                  <a:chExt cx="486" cy="374"/>
                </a:xfrm>
              </p:grpSpPr>
              <p:sp>
                <p:nvSpPr>
                  <p:cNvPr id="39026" name="AutoShape 146"/>
                  <p:cNvSpPr>
                    <a:spLocks/>
                  </p:cNvSpPr>
                  <p:nvPr/>
                </p:nvSpPr>
                <p:spPr bwMode="auto">
                  <a:xfrm>
                    <a:off x="0" y="0"/>
                    <a:ext cx="486" cy="374"/>
                  </a:xfrm>
                  <a:custGeom>
                    <a:avLst/>
                    <a:gdLst>
                      <a:gd name="T0" fmla="*/ 389 w 21600"/>
                      <a:gd name="T1" fmla="*/ 0 h 21600"/>
                      <a:gd name="T2" fmla="*/ 392 w 21600"/>
                      <a:gd name="T3" fmla="*/ 11 h 21600"/>
                      <a:gd name="T4" fmla="*/ 394 w 21600"/>
                      <a:gd name="T5" fmla="*/ 23 h 21600"/>
                      <a:gd name="T6" fmla="*/ 398 w 21600"/>
                      <a:gd name="T7" fmla="*/ 35 h 21600"/>
                      <a:gd name="T8" fmla="*/ 402 w 21600"/>
                      <a:gd name="T9" fmla="*/ 48 h 21600"/>
                      <a:gd name="T10" fmla="*/ 405 w 21600"/>
                      <a:gd name="T11" fmla="*/ 62 h 21600"/>
                      <a:gd name="T12" fmla="*/ 409 w 21600"/>
                      <a:gd name="T13" fmla="*/ 75 h 21600"/>
                      <a:gd name="T14" fmla="*/ 417 w 21600"/>
                      <a:gd name="T15" fmla="*/ 104 h 21600"/>
                      <a:gd name="T16" fmla="*/ 433 w 21600"/>
                      <a:gd name="T17" fmla="*/ 161 h 21600"/>
                      <a:gd name="T18" fmla="*/ 441 w 21600"/>
                      <a:gd name="T19" fmla="*/ 190 h 21600"/>
                      <a:gd name="T20" fmla="*/ 449 w 21600"/>
                      <a:gd name="T21" fmla="*/ 217 h 21600"/>
                      <a:gd name="T22" fmla="*/ 453 w 21600"/>
                      <a:gd name="T23" fmla="*/ 230 h 21600"/>
                      <a:gd name="T24" fmla="*/ 457 w 21600"/>
                      <a:gd name="T25" fmla="*/ 244 h 21600"/>
                      <a:gd name="T26" fmla="*/ 460 w 21600"/>
                      <a:gd name="T27" fmla="*/ 256 h 21600"/>
                      <a:gd name="T28" fmla="*/ 463 w 21600"/>
                      <a:gd name="T29" fmla="*/ 268 h 21600"/>
                      <a:gd name="T30" fmla="*/ 467 w 21600"/>
                      <a:gd name="T31" fmla="*/ 279 h 21600"/>
                      <a:gd name="T32" fmla="*/ 470 w 21600"/>
                      <a:gd name="T33" fmla="*/ 290 h 21600"/>
                      <a:gd name="T34" fmla="*/ 473 w 21600"/>
                      <a:gd name="T35" fmla="*/ 300 h 21600"/>
                      <a:gd name="T36" fmla="*/ 475 w 21600"/>
                      <a:gd name="T37" fmla="*/ 309 h 21600"/>
                      <a:gd name="T38" fmla="*/ 478 w 21600"/>
                      <a:gd name="T39" fmla="*/ 318 h 21600"/>
                      <a:gd name="T40" fmla="*/ 480 w 21600"/>
                      <a:gd name="T41" fmla="*/ 325 h 21600"/>
                      <a:gd name="T42" fmla="*/ 482 w 21600"/>
                      <a:gd name="T43" fmla="*/ 331 h 21600"/>
                      <a:gd name="T44" fmla="*/ 484 w 21600"/>
                      <a:gd name="T45" fmla="*/ 338 h 21600"/>
                      <a:gd name="T46" fmla="*/ 485 w 21600"/>
                      <a:gd name="T47" fmla="*/ 342 h 21600"/>
                      <a:gd name="T48" fmla="*/ 485 w 21600"/>
                      <a:gd name="T49" fmla="*/ 345 h 21600"/>
                      <a:gd name="T50" fmla="*/ 486 w 21600"/>
                      <a:gd name="T51" fmla="*/ 346 h 21600"/>
                      <a:gd name="T52" fmla="*/ 486 w 21600"/>
                      <a:gd name="T53" fmla="*/ 347 h 21600"/>
                      <a:gd name="T54" fmla="*/ 486 w 21600"/>
                      <a:gd name="T55" fmla="*/ 348 h 21600"/>
                      <a:gd name="T56" fmla="*/ 425 w 21600"/>
                      <a:gd name="T57" fmla="*/ 356 h 21600"/>
                      <a:gd name="T58" fmla="*/ 357 w 21600"/>
                      <a:gd name="T59" fmla="*/ 114 h 21600"/>
                      <a:gd name="T60" fmla="*/ 327 w 21600"/>
                      <a:gd name="T61" fmla="*/ 241 h 21600"/>
                      <a:gd name="T62" fmla="*/ 151 w 21600"/>
                      <a:gd name="T63" fmla="*/ 241 h 21600"/>
                      <a:gd name="T64" fmla="*/ 138 w 21600"/>
                      <a:gd name="T65" fmla="*/ 114 h 21600"/>
                      <a:gd name="T66" fmla="*/ 74 w 21600"/>
                      <a:gd name="T67" fmla="*/ 374 h 21600"/>
                      <a:gd name="T68" fmla="*/ 0 w 21600"/>
                      <a:gd name="T69" fmla="*/ 374 h 21600"/>
                      <a:gd name="T70" fmla="*/ 96 w 21600"/>
                      <a:gd name="T71" fmla="*/ 0 h 21600"/>
                      <a:gd name="T72" fmla="*/ 389 w 21600"/>
                      <a:gd name="T73" fmla="*/ 0 h 21600"/>
                      <a:gd name="T74" fmla="*/ 389 w 21600"/>
                      <a:gd name="T75" fmla="*/ 0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600"/>
                      <a:gd name="T115" fmla="*/ 0 h 21600"/>
                      <a:gd name="T116" fmla="*/ 21600 w 21600"/>
                      <a:gd name="T117" fmla="*/ 21600 h 216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600" h="21600">
                        <a:moveTo>
                          <a:pt x="17269" y="0"/>
                        </a:moveTo>
                        <a:lnTo>
                          <a:pt x="17401" y="655"/>
                        </a:lnTo>
                        <a:lnTo>
                          <a:pt x="17533" y="1338"/>
                        </a:lnTo>
                        <a:lnTo>
                          <a:pt x="17699" y="2036"/>
                        </a:lnTo>
                        <a:lnTo>
                          <a:pt x="17864" y="2791"/>
                        </a:lnTo>
                        <a:lnTo>
                          <a:pt x="17996" y="3560"/>
                        </a:lnTo>
                        <a:lnTo>
                          <a:pt x="18184" y="4357"/>
                        </a:lnTo>
                        <a:lnTo>
                          <a:pt x="18525" y="5980"/>
                        </a:lnTo>
                        <a:lnTo>
                          <a:pt x="19242" y="9298"/>
                        </a:lnTo>
                        <a:lnTo>
                          <a:pt x="19594" y="10950"/>
                        </a:lnTo>
                        <a:lnTo>
                          <a:pt x="19936" y="12544"/>
                        </a:lnTo>
                        <a:lnTo>
                          <a:pt x="20123" y="13299"/>
                        </a:lnTo>
                        <a:lnTo>
                          <a:pt x="20289" y="14068"/>
                        </a:lnTo>
                        <a:lnTo>
                          <a:pt x="20443" y="14794"/>
                        </a:lnTo>
                        <a:lnTo>
                          <a:pt x="20586" y="15477"/>
                        </a:lnTo>
                        <a:lnTo>
                          <a:pt x="20740" y="16132"/>
                        </a:lnTo>
                        <a:lnTo>
                          <a:pt x="20873" y="16759"/>
                        </a:lnTo>
                        <a:lnTo>
                          <a:pt x="21005" y="17343"/>
                        </a:lnTo>
                        <a:lnTo>
                          <a:pt x="21115" y="17869"/>
                        </a:lnTo>
                        <a:lnTo>
                          <a:pt x="21225" y="18354"/>
                        </a:lnTo>
                        <a:lnTo>
                          <a:pt x="21324" y="18795"/>
                        </a:lnTo>
                        <a:lnTo>
                          <a:pt x="21413" y="19137"/>
                        </a:lnTo>
                        <a:lnTo>
                          <a:pt x="21490" y="19493"/>
                        </a:lnTo>
                        <a:lnTo>
                          <a:pt x="21545" y="19735"/>
                        </a:lnTo>
                        <a:lnTo>
                          <a:pt x="21567" y="19906"/>
                        </a:lnTo>
                        <a:lnTo>
                          <a:pt x="21600" y="20005"/>
                        </a:lnTo>
                        <a:lnTo>
                          <a:pt x="21600" y="20048"/>
                        </a:lnTo>
                        <a:lnTo>
                          <a:pt x="21600" y="20076"/>
                        </a:lnTo>
                        <a:lnTo>
                          <a:pt x="18900" y="20589"/>
                        </a:lnTo>
                        <a:lnTo>
                          <a:pt x="15858" y="6592"/>
                        </a:lnTo>
                        <a:lnTo>
                          <a:pt x="14547" y="13925"/>
                        </a:lnTo>
                        <a:lnTo>
                          <a:pt x="6700" y="13925"/>
                        </a:lnTo>
                        <a:lnTo>
                          <a:pt x="6116" y="6592"/>
                        </a:lnTo>
                        <a:lnTo>
                          <a:pt x="3284" y="21600"/>
                        </a:lnTo>
                        <a:lnTo>
                          <a:pt x="0" y="21600"/>
                        </a:lnTo>
                        <a:lnTo>
                          <a:pt x="4276" y="0"/>
                        </a:lnTo>
                        <a:lnTo>
                          <a:pt x="17269" y="0"/>
                        </a:lnTo>
                        <a:close/>
                        <a:moveTo>
                          <a:pt x="17269" y="0"/>
                        </a:moveTo>
                      </a:path>
                    </a:pathLst>
                  </a:custGeom>
                  <a:solidFill>
                    <a:srgbClr val="0000FF"/>
                  </a:solidFill>
                  <a:ln w="12700">
                    <a:noFill/>
                    <a:miter lim="800000"/>
                    <a:headEnd/>
                    <a:tailEnd/>
                  </a:ln>
                </p:spPr>
                <p:txBody>
                  <a:bodyPr lIns="0" tIns="0" rIns="0" bIns="0"/>
                  <a:lstStyle/>
                  <a:p>
                    <a:endParaRPr lang="en-US"/>
                  </a:p>
                </p:txBody>
              </p:sp>
              <p:sp>
                <p:nvSpPr>
                  <p:cNvPr id="39027" name="Rectangle 147"/>
                  <p:cNvSpPr>
                    <a:spLocks/>
                  </p:cNvSpPr>
                  <p:nvPr/>
                </p:nvSpPr>
                <p:spPr bwMode="auto">
                  <a:xfrm>
                    <a:off x="0" y="0"/>
                    <a:ext cx="486" cy="374"/>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47" name="Group 148"/>
                <p:cNvGrpSpPr>
                  <a:grpSpLocks/>
                </p:cNvGrpSpPr>
                <p:nvPr/>
              </p:nvGrpSpPr>
              <p:grpSpPr bwMode="auto">
                <a:xfrm>
                  <a:off x="85" y="501"/>
                  <a:ext cx="347" cy="260"/>
                  <a:chOff x="0" y="0"/>
                  <a:chExt cx="346" cy="259"/>
                </a:xfrm>
              </p:grpSpPr>
              <p:sp>
                <p:nvSpPr>
                  <p:cNvPr id="39024" name="AutoShape 149"/>
                  <p:cNvSpPr>
                    <a:spLocks/>
                  </p:cNvSpPr>
                  <p:nvPr/>
                </p:nvSpPr>
                <p:spPr bwMode="auto">
                  <a:xfrm>
                    <a:off x="0" y="0"/>
                    <a:ext cx="346" cy="259"/>
                  </a:xfrm>
                  <a:custGeom>
                    <a:avLst/>
                    <a:gdLst>
                      <a:gd name="T0" fmla="*/ 346 w 21600"/>
                      <a:gd name="T1" fmla="*/ 257 h 21600"/>
                      <a:gd name="T2" fmla="*/ 0 w 21600"/>
                      <a:gd name="T3" fmla="*/ 259 h 21600"/>
                      <a:gd name="T4" fmla="*/ 0 w 21600"/>
                      <a:gd name="T5" fmla="*/ 257 h 21600"/>
                      <a:gd name="T6" fmla="*/ 1 w 21600"/>
                      <a:gd name="T7" fmla="*/ 255 h 21600"/>
                      <a:gd name="T8" fmla="*/ 2 w 21600"/>
                      <a:gd name="T9" fmla="*/ 252 h 21600"/>
                      <a:gd name="T10" fmla="*/ 3 w 21600"/>
                      <a:gd name="T11" fmla="*/ 248 h 21600"/>
                      <a:gd name="T12" fmla="*/ 4 w 21600"/>
                      <a:gd name="T13" fmla="*/ 243 h 21600"/>
                      <a:gd name="T14" fmla="*/ 5 w 21600"/>
                      <a:gd name="T15" fmla="*/ 238 h 21600"/>
                      <a:gd name="T16" fmla="*/ 7 w 21600"/>
                      <a:gd name="T17" fmla="*/ 231 h 21600"/>
                      <a:gd name="T18" fmla="*/ 9 w 21600"/>
                      <a:gd name="T19" fmla="*/ 225 h 21600"/>
                      <a:gd name="T20" fmla="*/ 11 w 21600"/>
                      <a:gd name="T21" fmla="*/ 217 h 21600"/>
                      <a:gd name="T22" fmla="*/ 13 w 21600"/>
                      <a:gd name="T23" fmla="*/ 209 h 21600"/>
                      <a:gd name="T24" fmla="*/ 15 w 21600"/>
                      <a:gd name="T25" fmla="*/ 201 h 21600"/>
                      <a:gd name="T26" fmla="*/ 17 w 21600"/>
                      <a:gd name="T27" fmla="*/ 192 h 21600"/>
                      <a:gd name="T28" fmla="*/ 20 w 21600"/>
                      <a:gd name="T29" fmla="*/ 183 h 21600"/>
                      <a:gd name="T30" fmla="*/ 25 w 21600"/>
                      <a:gd name="T31" fmla="*/ 163 h 21600"/>
                      <a:gd name="T32" fmla="*/ 31 w 21600"/>
                      <a:gd name="T33" fmla="*/ 143 h 21600"/>
                      <a:gd name="T34" fmla="*/ 36 w 21600"/>
                      <a:gd name="T35" fmla="*/ 121 h 21600"/>
                      <a:gd name="T36" fmla="*/ 48 w 21600"/>
                      <a:gd name="T37" fmla="*/ 79 h 21600"/>
                      <a:gd name="T38" fmla="*/ 54 w 21600"/>
                      <a:gd name="T39" fmla="*/ 59 h 21600"/>
                      <a:gd name="T40" fmla="*/ 60 w 21600"/>
                      <a:gd name="T41" fmla="*/ 38 h 21600"/>
                      <a:gd name="T42" fmla="*/ 63 w 21600"/>
                      <a:gd name="T43" fmla="*/ 29 h 21600"/>
                      <a:gd name="T44" fmla="*/ 66 w 21600"/>
                      <a:gd name="T45" fmla="*/ 20 h 21600"/>
                      <a:gd name="T46" fmla="*/ 68 w 21600"/>
                      <a:gd name="T47" fmla="*/ 11 h 21600"/>
                      <a:gd name="T48" fmla="*/ 71 w 21600"/>
                      <a:gd name="T49" fmla="*/ 3 h 21600"/>
                      <a:gd name="T50" fmla="*/ 249 w 21600"/>
                      <a:gd name="T51" fmla="*/ 0 h 21600"/>
                      <a:gd name="T52" fmla="*/ 346 w 21600"/>
                      <a:gd name="T53" fmla="*/ 257 h 21600"/>
                      <a:gd name="T54" fmla="*/ 346 w 21600"/>
                      <a:gd name="T55" fmla="*/ 257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1600"/>
                      <a:gd name="T85" fmla="*/ 0 h 21600"/>
                      <a:gd name="T86" fmla="*/ 21600 w 21600"/>
                      <a:gd name="T87" fmla="*/ 21600 h 2160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1600" h="21600">
                        <a:moveTo>
                          <a:pt x="21600" y="21415"/>
                        </a:moveTo>
                        <a:lnTo>
                          <a:pt x="0" y="21600"/>
                        </a:lnTo>
                        <a:lnTo>
                          <a:pt x="31" y="21456"/>
                        </a:lnTo>
                        <a:lnTo>
                          <a:pt x="77" y="21251"/>
                        </a:lnTo>
                        <a:lnTo>
                          <a:pt x="108" y="21005"/>
                        </a:lnTo>
                        <a:lnTo>
                          <a:pt x="186" y="20656"/>
                        </a:lnTo>
                        <a:lnTo>
                          <a:pt x="263" y="20267"/>
                        </a:lnTo>
                        <a:lnTo>
                          <a:pt x="340" y="19815"/>
                        </a:lnTo>
                        <a:lnTo>
                          <a:pt x="448" y="19262"/>
                        </a:lnTo>
                        <a:lnTo>
                          <a:pt x="557" y="18728"/>
                        </a:lnTo>
                        <a:lnTo>
                          <a:pt x="680" y="18072"/>
                        </a:lnTo>
                        <a:lnTo>
                          <a:pt x="819" y="17415"/>
                        </a:lnTo>
                        <a:lnTo>
                          <a:pt x="943" y="16738"/>
                        </a:lnTo>
                        <a:lnTo>
                          <a:pt x="1082" y="15979"/>
                        </a:lnTo>
                        <a:lnTo>
                          <a:pt x="1237" y="15241"/>
                        </a:lnTo>
                        <a:lnTo>
                          <a:pt x="1577" y="13600"/>
                        </a:lnTo>
                        <a:lnTo>
                          <a:pt x="1917" y="11897"/>
                        </a:lnTo>
                        <a:lnTo>
                          <a:pt x="2242" y="10113"/>
                        </a:lnTo>
                        <a:lnTo>
                          <a:pt x="3000" y="6564"/>
                        </a:lnTo>
                        <a:lnTo>
                          <a:pt x="3371" y="4882"/>
                        </a:lnTo>
                        <a:lnTo>
                          <a:pt x="3742" y="3179"/>
                        </a:lnTo>
                        <a:lnTo>
                          <a:pt x="3927" y="2441"/>
                        </a:lnTo>
                        <a:lnTo>
                          <a:pt x="4113" y="1641"/>
                        </a:lnTo>
                        <a:lnTo>
                          <a:pt x="4267" y="944"/>
                        </a:lnTo>
                        <a:lnTo>
                          <a:pt x="4453" y="246"/>
                        </a:lnTo>
                        <a:lnTo>
                          <a:pt x="15539" y="0"/>
                        </a:lnTo>
                        <a:lnTo>
                          <a:pt x="21600" y="21415"/>
                        </a:lnTo>
                        <a:close/>
                        <a:moveTo>
                          <a:pt x="21600" y="21415"/>
                        </a:moveTo>
                      </a:path>
                    </a:pathLst>
                  </a:custGeom>
                  <a:solidFill>
                    <a:srgbClr val="0000FF"/>
                  </a:solidFill>
                  <a:ln w="12700">
                    <a:noFill/>
                    <a:miter lim="800000"/>
                    <a:headEnd/>
                    <a:tailEnd/>
                  </a:ln>
                </p:spPr>
                <p:txBody>
                  <a:bodyPr lIns="0" tIns="0" rIns="0" bIns="0"/>
                  <a:lstStyle/>
                  <a:p>
                    <a:endParaRPr lang="en-US"/>
                  </a:p>
                </p:txBody>
              </p:sp>
              <p:sp>
                <p:nvSpPr>
                  <p:cNvPr id="39025" name="Rectangle 150"/>
                  <p:cNvSpPr>
                    <a:spLocks/>
                  </p:cNvSpPr>
                  <p:nvPr/>
                </p:nvSpPr>
                <p:spPr bwMode="auto">
                  <a:xfrm>
                    <a:off x="0" y="0"/>
                    <a:ext cx="346" cy="259"/>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48" name="Group 151"/>
                <p:cNvGrpSpPr>
                  <a:grpSpLocks/>
                </p:cNvGrpSpPr>
                <p:nvPr/>
              </p:nvGrpSpPr>
              <p:grpSpPr bwMode="auto">
                <a:xfrm>
                  <a:off x="17" y="624"/>
                  <a:ext cx="37" cy="59"/>
                  <a:chOff x="0" y="0"/>
                  <a:chExt cx="36" cy="59"/>
                </a:xfrm>
              </p:grpSpPr>
              <p:sp>
                <p:nvSpPr>
                  <p:cNvPr id="39022" name="AutoShape 152"/>
                  <p:cNvSpPr>
                    <a:spLocks/>
                  </p:cNvSpPr>
                  <p:nvPr/>
                </p:nvSpPr>
                <p:spPr bwMode="auto">
                  <a:xfrm>
                    <a:off x="0" y="0"/>
                    <a:ext cx="36" cy="59"/>
                  </a:xfrm>
                  <a:custGeom>
                    <a:avLst/>
                    <a:gdLst>
                      <a:gd name="T0" fmla="*/ 36 w 21600"/>
                      <a:gd name="T1" fmla="*/ 0 h 21600"/>
                      <a:gd name="T2" fmla="*/ 32 w 21600"/>
                      <a:gd name="T3" fmla="*/ 59 h 21600"/>
                      <a:gd name="T4" fmla="*/ 5 w 21600"/>
                      <a:gd name="T5" fmla="*/ 53 h 21600"/>
                      <a:gd name="T6" fmla="*/ 0 w 21600"/>
                      <a:gd name="T7" fmla="*/ 2 h 21600"/>
                      <a:gd name="T8" fmla="*/ 36 w 21600"/>
                      <a:gd name="T9" fmla="*/ 0 h 21600"/>
                      <a:gd name="T10" fmla="*/ 36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0"/>
                        </a:moveTo>
                        <a:lnTo>
                          <a:pt x="19119" y="21600"/>
                        </a:lnTo>
                        <a:lnTo>
                          <a:pt x="2773" y="19440"/>
                        </a:lnTo>
                        <a:lnTo>
                          <a:pt x="0" y="900"/>
                        </a:lnTo>
                        <a:lnTo>
                          <a:pt x="21600" y="0"/>
                        </a:lnTo>
                        <a:close/>
                        <a:moveTo>
                          <a:pt x="21600" y="0"/>
                        </a:moveTo>
                      </a:path>
                    </a:pathLst>
                  </a:custGeom>
                  <a:solidFill>
                    <a:srgbClr val="0000FF"/>
                  </a:solidFill>
                  <a:ln w="12700">
                    <a:noFill/>
                    <a:miter lim="800000"/>
                    <a:headEnd/>
                    <a:tailEnd/>
                  </a:ln>
                </p:spPr>
                <p:txBody>
                  <a:bodyPr lIns="0" tIns="0" rIns="0" bIns="0"/>
                  <a:lstStyle/>
                  <a:p>
                    <a:endParaRPr lang="en-US"/>
                  </a:p>
                </p:txBody>
              </p:sp>
              <p:sp>
                <p:nvSpPr>
                  <p:cNvPr id="39023" name="Rectangle 153"/>
                  <p:cNvSpPr>
                    <a:spLocks/>
                  </p:cNvSpPr>
                  <p:nvPr/>
                </p:nvSpPr>
                <p:spPr bwMode="auto">
                  <a:xfrm>
                    <a:off x="0" y="0"/>
                    <a:ext cx="36" cy="59"/>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49" name="Group 154"/>
                <p:cNvGrpSpPr>
                  <a:grpSpLocks/>
                </p:cNvGrpSpPr>
                <p:nvPr/>
              </p:nvGrpSpPr>
              <p:grpSpPr bwMode="auto">
                <a:xfrm>
                  <a:off x="278" y="776"/>
                  <a:ext cx="68" cy="324"/>
                  <a:chOff x="0" y="0"/>
                  <a:chExt cx="67" cy="324"/>
                </a:xfrm>
              </p:grpSpPr>
              <p:sp>
                <p:nvSpPr>
                  <p:cNvPr id="39020" name="AutoShape 155"/>
                  <p:cNvSpPr>
                    <a:spLocks/>
                  </p:cNvSpPr>
                  <p:nvPr/>
                </p:nvSpPr>
                <p:spPr bwMode="auto">
                  <a:xfrm>
                    <a:off x="0" y="0"/>
                    <a:ext cx="67" cy="324"/>
                  </a:xfrm>
                  <a:custGeom>
                    <a:avLst/>
                    <a:gdLst>
                      <a:gd name="T0" fmla="*/ 67 w 21600"/>
                      <a:gd name="T1" fmla="*/ 323 h 21600"/>
                      <a:gd name="T2" fmla="*/ 4 w 21600"/>
                      <a:gd name="T3" fmla="*/ 324 h 21600"/>
                      <a:gd name="T4" fmla="*/ 0 w 21600"/>
                      <a:gd name="T5" fmla="*/ 2 h 21600"/>
                      <a:gd name="T6" fmla="*/ 67 w 21600"/>
                      <a:gd name="T7" fmla="*/ 0 h 21600"/>
                      <a:gd name="T8" fmla="*/ 67 w 21600"/>
                      <a:gd name="T9" fmla="*/ 323 h 21600"/>
                      <a:gd name="T10" fmla="*/ 67 w 21600"/>
                      <a:gd name="T11" fmla="*/ 323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21551"/>
                        </a:moveTo>
                        <a:lnTo>
                          <a:pt x="1340" y="21600"/>
                        </a:lnTo>
                        <a:lnTo>
                          <a:pt x="0" y="164"/>
                        </a:lnTo>
                        <a:lnTo>
                          <a:pt x="21600" y="0"/>
                        </a:lnTo>
                        <a:lnTo>
                          <a:pt x="21600" y="21551"/>
                        </a:lnTo>
                        <a:close/>
                        <a:moveTo>
                          <a:pt x="21600" y="21551"/>
                        </a:moveTo>
                      </a:path>
                    </a:pathLst>
                  </a:custGeom>
                  <a:solidFill>
                    <a:srgbClr val="0000FF"/>
                  </a:solidFill>
                  <a:ln w="12700">
                    <a:noFill/>
                    <a:miter lim="800000"/>
                    <a:headEnd/>
                    <a:tailEnd/>
                  </a:ln>
                </p:spPr>
                <p:txBody>
                  <a:bodyPr lIns="0" tIns="0" rIns="0" bIns="0"/>
                  <a:lstStyle/>
                  <a:p>
                    <a:endParaRPr lang="en-US"/>
                  </a:p>
                </p:txBody>
              </p:sp>
              <p:sp>
                <p:nvSpPr>
                  <p:cNvPr id="39021" name="Rectangle 156"/>
                  <p:cNvSpPr>
                    <a:spLocks/>
                  </p:cNvSpPr>
                  <p:nvPr/>
                </p:nvSpPr>
                <p:spPr bwMode="auto">
                  <a:xfrm>
                    <a:off x="0" y="0"/>
                    <a:ext cx="67" cy="324"/>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50" name="Group 157"/>
                <p:cNvGrpSpPr>
                  <a:grpSpLocks/>
                </p:cNvGrpSpPr>
                <p:nvPr/>
              </p:nvGrpSpPr>
              <p:grpSpPr bwMode="auto">
                <a:xfrm>
                  <a:off x="185" y="778"/>
                  <a:ext cx="71" cy="326"/>
                  <a:chOff x="0" y="0"/>
                  <a:chExt cx="71" cy="325"/>
                </a:xfrm>
              </p:grpSpPr>
              <p:sp>
                <p:nvSpPr>
                  <p:cNvPr id="39018" name="AutoShape 158"/>
                  <p:cNvSpPr>
                    <a:spLocks/>
                  </p:cNvSpPr>
                  <p:nvPr/>
                </p:nvSpPr>
                <p:spPr bwMode="auto">
                  <a:xfrm>
                    <a:off x="0" y="0"/>
                    <a:ext cx="71" cy="325"/>
                  </a:xfrm>
                  <a:custGeom>
                    <a:avLst/>
                    <a:gdLst>
                      <a:gd name="T0" fmla="*/ 71 w 21600"/>
                      <a:gd name="T1" fmla="*/ 325 h 21600"/>
                      <a:gd name="T2" fmla="*/ 0 w 21600"/>
                      <a:gd name="T3" fmla="*/ 325 h 21600"/>
                      <a:gd name="T4" fmla="*/ 0 w 21600"/>
                      <a:gd name="T5" fmla="*/ 0 h 21600"/>
                      <a:gd name="T6" fmla="*/ 71 w 21600"/>
                      <a:gd name="T7" fmla="*/ 0 h 21600"/>
                      <a:gd name="T8" fmla="*/ 71 w 21600"/>
                      <a:gd name="T9" fmla="*/ 325 h 21600"/>
                      <a:gd name="T10" fmla="*/ 71 w 21600"/>
                      <a:gd name="T11" fmla="*/ 325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21567"/>
                        </a:moveTo>
                        <a:lnTo>
                          <a:pt x="0" y="21600"/>
                        </a:lnTo>
                        <a:lnTo>
                          <a:pt x="0" y="0"/>
                        </a:lnTo>
                        <a:lnTo>
                          <a:pt x="21600" y="0"/>
                        </a:lnTo>
                        <a:lnTo>
                          <a:pt x="21600" y="21567"/>
                        </a:lnTo>
                        <a:close/>
                        <a:moveTo>
                          <a:pt x="21600" y="21567"/>
                        </a:moveTo>
                      </a:path>
                    </a:pathLst>
                  </a:custGeom>
                  <a:solidFill>
                    <a:srgbClr val="0000FF"/>
                  </a:solidFill>
                  <a:ln w="12700">
                    <a:noFill/>
                    <a:miter lim="800000"/>
                    <a:headEnd/>
                    <a:tailEnd/>
                  </a:ln>
                </p:spPr>
                <p:txBody>
                  <a:bodyPr lIns="0" tIns="0" rIns="0" bIns="0"/>
                  <a:lstStyle/>
                  <a:p>
                    <a:endParaRPr lang="en-US"/>
                  </a:p>
                </p:txBody>
              </p:sp>
              <p:sp>
                <p:nvSpPr>
                  <p:cNvPr id="39019" name="Rectangle 159"/>
                  <p:cNvSpPr>
                    <a:spLocks/>
                  </p:cNvSpPr>
                  <p:nvPr/>
                </p:nvSpPr>
                <p:spPr bwMode="auto">
                  <a:xfrm>
                    <a:off x="0" y="0"/>
                    <a:ext cx="71" cy="325"/>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73" name="Group 160"/>
                <p:cNvGrpSpPr>
                  <a:grpSpLocks/>
                </p:cNvGrpSpPr>
                <p:nvPr/>
              </p:nvGrpSpPr>
              <p:grpSpPr bwMode="auto">
                <a:xfrm flipH="1">
                  <a:off x="6" y="236"/>
                  <a:ext cx="486" cy="374"/>
                  <a:chOff x="0" y="0"/>
                  <a:chExt cx="486" cy="374"/>
                </a:xfrm>
              </p:grpSpPr>
              <p:sp>
                <p:nvSpPr>
                  <p:cNvPr id="39016" name="AutoShape 161"/>
                  <p:cNvSpPr>
                    <a:spLocks/>
                  </p:cNvSpPr>
                  <p:nvPr/>
                </p:nvSpPr>
                <p:spPr bwMode="auto">
                  <a:xfrm>
                    <a:off x="0" y="0"/>
                    <a:ext cx="486" cy="374"/>
                  </a:xfrm>
                  <a:custGeom>
                    <a:avLst/>
                    <a:gdLst>
                      <a:gd name="T0" fmla="*/ 389 w 21600"/>
                      <a:gd name="T1" fmla="*/ 0 h 21600"/>
                      <a:gd name="T2" fmla="*/ 392 w 21600"/>
                      <a:gd name="T3" fmla="*/ 11 h 21600"/>
                      <a:gd name="T4" fmla="*/ 394 w 21600"/>
                      <a:gd name="T5" fmla="*/ 23 h 21600"/>
                      <a:gd name="T6" fmla="*/ 398 w 21600"/>
                      <a:gd name="T7" fmla="*/ 35 h 21600"/>
                      <a:gd name="T8" fmla="*/ 402 w 21600"/>
                      <a:gd name="T9" fmla="*/ 48 h 21600"/>
                      <a:gd name="T10" fmla="*/ 405 w 21600"/>
                      <a:gd name="T11" fmla="*/ 62 h 21600"/>
                      <a:gd name="T12" fmla="*/ 409 w 21600"/>
                      <a:gd name="T13" fmla="*/ 75 h 21600"/>
                      <a:gd name="T14" fmla="*/ 417 w 21600"/>
                      <a:gd name="T15" fmla="*/ 104 h 21600"/>
                      <a:gd name="T16" fmla="*/ 433 w 21600"/>
                      <a:gd name="T17" fmla="*/ 161 h 21600"/>
                      <a:gd name="T18" fmla="*/ 441 w 21600"/>
                      <a:gd name="T19" fmla="*/ 190 h 21600"/>
                      <a:gd name="T20" fmla="*/ 449 w 21600"/>
                      <a:gd name="T21" fmla="*/ 217 h 21600"/>
                      <a:gd name="T22" fmla="*/ 453 w 21600"/>
                      <a:gd name="T23" fmla="*/ 230 h 21600"/>
                      <a:gd name="T24" fmla="*/ 457 w 21600"/>
                      <a:gd name="T25" fmla="*/ 244 h 21600"/>
                      <a:gd name="T26" fmla="*/ 460 w 21600"/>
                      <a:gd name="T27" fmla="*/ 256 h 21600"/>
                      <a:gd name="T28" fmla="*/ 463 w 21600"/>
                      <a:gd name="T29" fmla="*/ 268 h 21600"/>
                      <a:gd name="T30" fmla="*/ 467 w 21600"/>
                      <a:gd name="T31" fmla="*/ 279 h 21600"/>
                      <a:gd name="T32" fmla="*/ 470 w 21600"/>
                      <a:gd name="T33" fmla="*/ 290 h 21600"/>
                      <a:gd name="T34" fmla="*/ 473 w 21600"/>
                      <a:gd name="T35" fmla="*/ 300 h 21600"/>
                      <a:gd name="T36" fmla="*/ 475 w 21600"/>
                      <a:gd name="T37" fmla="*/ 309 h 21600"/>
                      <a:gd name="T38" fmla="*/ 478 w 21600"/>
                      <a:gd name="T39" fmla="*/ 318 h 21600"/>
                      <a:gd name="T40" fmla="*/ 480 w 21600"/>
                      <a:gd name="T41" fmla="*/ 325 h 21600"/>
                      <a:gd name="T42" fmla="*/ 482 w 21600"/>
                      <a:gd name="T43" fmla="*/ 331 h 21600"/>
                      <a:gd name="T44" fmla="*/ 484 w 21600"/>
                      <a:gd name="T45" fmla="*/ 338 h 21600"/>
                      <a:gd name="T46" fmla="*/ 485 w 21600"/>
                      <a:gd name="T47" fmla="*/ 342 h 21600"/>
                      <a:gd name="T48" fmla="*/ 485 w 21600"/>
                      <a:gd name="T49" fmla="*/ 345 h 21600"/>
                      <a:gd name="T50" fmla="*/ 486 w 21600"/>
                      <a:gd name="T51" fmla="*/ 346 h 21600"/>
                      <a:gd name="T52" fmla="*/ 486 w 21600"/>
                      <a:gd name="T53" fmla="*/ 347 h 21600"/>
                      <a:gd name="T54" fmla="*/ 486 w 21600"/>
                      <a:gd name="T55" fmla="*/ 348 h 21600"/>
                      <a:gd name="T56" fmla="*/ 425 w 21600"/>
                      <a:gd name="T57" fmla="*/ 356 h 21600"/>
                      <a:gd name="T58" fmla="*/ 357 w 21600"/>
                      <a:gd name="T59" fmla="*/ 114 h 21600"/>
                      <a:gd name="T60" fmla="*/ 327 w 21600"/>
                      <a:gd name="T61" fmla="*/ 241 h 21600"/>
                      <a:gd name="T62" fmla="*/ 151 w 21600"/>
                      <a:gd name="T63" fmla="*/ 241 h 21600"/>
                      <a:gd name="T64" fmla="*/ 138 w 21600"/>
                      <a:gd name="T65" fmla="*/ 114 h 21600"/>
                      <a:gd name="T66" fmla="*/ 74 w 21600"/>
                      <a:gd name="T67" fmla="*/ 374 h 21600"/>
                      <a:gd name="T68" fmla="*/ 0 w 21600"/>
                      <a:gd name="T69" fmla="*/ 374 h 21600"/>
                      <a:gd name="T70" fmla="*/ 96 w 21600"/>
                      <a:gd name="T71" fmla="*/ 0 h 21600"/>
                      <a:gd name="T72" fmla="*/ 389 w 21600"/>
                      <a:gd name="T73" fmla="*/ 0 h 21600"/>
                      <a:gd name="T74" fmla="*/ 389 w 21600"/>
                      <a:gd name="T75" fmla="*/ 0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600"/>
                      <a:gd name="T115" fmla="*/ 0 h 21600"/>
                      <a:gd name="T116" fmla="*/ 21600 w 21600"/>
                      <a:gd name="T117" fmla="*/ 21600 h 216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600" h="21600">
                        <a:moveTo>
                          <a:pt x="17269" y="0"/>
                        </a:moveTo>
                        <a:lnTo>
                          <a:pt x="17401" y="655"/>
                        </a:lnTo>
                        <a:lnTo>
                          <a:pt x="17533" y="1338"/>
                        </a:lnTo>
                        <a:lnTo>
                          <a:pt x="17699" y="2036"/>
                        </a:lnTo>
                        <a:lnTo>
                          <a:pt x="17864" y="2791"/>
                        </a:lnTo>
                        <a:lnTo>
                          <a:pt x="17996" y="3560"/>
                        </a:lnTo>
                        <a:lnTo>
                          <a:pt x="18184" y="4357"/>
                        </a:lnTo>
                        <a:lnTo>
                          <a:pt x="18525" y="5980"/>
                        </a:lnTo>
                        <a:lnTo>
                          <a:pt x="19242" y="9298"/>
                        </a:lnTo>
                        <a:lnTo>
                          <a:pt x="19594" y="10950"/>
                        </a:lnTo>
                        <a:lnTo>
                          <a:pt x="19936" y="12544"/>
                        </a:lnTo>
                        <a:lnTo>
                          <a:pt x="20123" y="13299"/>
                        </a:lnTo>
                        <a:lnTo>
                          <a:pt x="20289" y="14068"/>
                        </a:lnTo>
                        <a:lnTo>
                          <a:pt x="20443" y="14794"/>
                        </a:lnTo>
                        <a:lnTo>
                          <a:pt x="20586" y="15477"/>
                        </a:lnTo>
                        <a:lnTo>
                          <a:pt x="20740" y="16132"/>
                        </a:lnTo>
                        <a:lnTo>
                          <a:pt x="20873" y="16759"/>
                        </a:lnTo>
                        <a:lnTo>
                          <a:pt x="21005" y="17343"/>
                        </a:lnTo>
                        <a:lnTo>
                          <a:pt x="21115" y="17869"/>
                        </a:lnTo>
                        <a:lnTo>
                          <a:pt x="21225" y="18354"/>
                        </a:lnTo>
                        <a:lnTo>
                          <a:pt x="21324" y="18795"/>
                        </a:lnTo>
                        <a:lnTo>
                          <a:pt x="21413" y="19137"/>
                        </a:lnTo>
                        <a:lnTo>
                          <a:pt x="21490" y="19493"/>
                        </a:lnTo>
                        <a:lnTo>
                          <a:pt x="21545" y="19735"/>
                        </a:lnTo>
                        <a:lnTo>
                          <a:pt x="21567" y="19906"/>
                        </a:lnTo>
                        <a:lnTo>
                          <a:pt x="21600" y="20005"/>
                        </a:lnTo>
                        <a:lnTo>
                          <a:pt x="21600" y="20048"/>
                        </a:lnTo>
                        <a:lnTo>
                          <a:pt x="21600" y="20076"/>
                        </a:lnTo>
                        <a:lnTo>
                          <a:pt x="18900" y="20589"/>
                        </a:lnTo>
                        <a:lnTo>
                          <a:pt x="15858" y="6592"/>
                        </a:lnTo>
                        <a:lnTo>
                          <a:pt x="14547" y="13925"/>
                        </a:lnTo>
                        <a:lnTo>
                          <a:pt x="6700" y="13925"/>
                        </a:lnTo>
                        <a:lnTo>
                          <a:pt x="6116" y="6592"/>
                        </a:lnTo>
                        <a:lnTo>
                          <a:pt x="3284" y="21600"/>
                        </a:lnTo>
                        <a:lnTo>
                          <a:pt x="0" y="21600"/>
                        </a:lnTo>
                        <a:lnTo>
                          <a:pt x="4276" y="0"/>
                        </a:lnTo>
                        <a:lnTo>
                          <a:pt x="17269" y="0"/>
                        </a:lnTo>
                        <a:close/>
                        <a:moveTo>
                          <a:pt x="17269" y="0"/>
                        </a:moveTo>
                      </a:path>
                    </a:pathLst>
                  </a:custGeom>
                  <a:solidFill>
                    <a:srgbClr val="0000FF"/>
                  </a:solidFill>
                  <a:ln w="12700">
                    <a:noFill/>
                    <a:miter lim="800000"/>
                    <a:headEnd/>
                    <a:tailEnd/>
                  </a:ln>
                </p:spPr>
                <p:txBody>
                  <a:bodyPr lIns="0" tIns="0" rIns="0" bIns="0"/>
                  <a:lstStyle/>
                  <a:p>
                    <a:endParaRPr lang="en-US"/>
                  </a:p>
                </p:txBody>
              </p:sp>
              <p:sp>
                <p:nvSpPr>
                  <p:cNvPr id="39017" name="Rectangle 162"/>
                  <p:cNvSpPr>
                    <a:spLocks/>
                  </p:cNvSpPr>
                  <p:nvPr/>
                </p:nvSpPr>
                <p:spPr bwMode="auto">
                  <a:xfrm flipH="1">
                    <a:off x="0" y="0"/>
                    <a:ext cx="486" cy="374"/>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74" name="Group 163"/>
                <p:cNvGrpSpPr>
                  <a:grpSpLocks/>
                </p:cNvGrpSpPr>
                <p:nvPr/>
              </p:nvGrpSpPr>
              <p:grpSpPr bwMode="auto">
                <a:xfrm>
                  <a:off x="430" y="628"/>
                  <a:ext cx="36" cy="59"/>
                  <a:chOff x="0" y="0"/>
                  <a:chExt cx="36" cy="59"/>
                </a:xfrm>
              </p:grpSpPr>
              <p:sp>
                <p:nvSpPr>
                  <p:cNvPr id="39014" name="AutoShape 164"/>
                  <p:cNvSpPr>
                    <a:spLocks/>
                  </p:cNvSpPr>
                  <p:nvPr/>
                </p:nvSpPr>
                <p:spPr bwMode="auto">
                  <a:xfrm>
                    <a:off x="0" y="0"/>
                    <a:ext cx="36" cy="59"/>
                  </a:xfrm>
                  <a:custGeom>
                    <a:avLst/>
                    <a:gdLst>
                      <a:gd name="T0" fmla="*/ 36 w 21600"/>
                      <a:gd name="T1" fmla="*/ 0 h 21600"/>
                      <a:gd name="T2" fmla="*/ 32 w 21600"/>
                      <a:gd name="T3" fmla="*/ 59 h 21600"/>
                      <a:gd name="T4" fmla="*/ 5 w 21600"/>
                      <a:gd name="T5" fmla="*/ 53 h 21600"/>
                      <a:gd name="T6" fmla="*/ 0 w 21600"/>
                      <a:gd name="T7" fmla="*/ 2 h 21600"/>
                      <a:gd name="T8" fmla="*/ 36 w 21600"/>
                      <a:gd name="T9" fmla="*/ 0 h 21600"/>
                      <a:gd name="T10" fmla="*/ 36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0"/>
                        </a:moveTo>
                        <a:lnTo>
                          <a:pt x="19119" y="21600"/>
                        </a:lnTo>
                        <a:lnTo>
                          <a:pt x="2773" y="19440"/>
                        </a:lnTo>
                        <a:lnTo>
                          <a:pt x="0" y="900"/>
                        </a:lnTo>
                        <a:lnTo>
                          <a:pt x="21600" y="0"/>
                        </a:lnTo>
                        <a:close/>
                        <a:moveTo>
                          <a:pt x="21600" y="0"/>
                        </a:moveTo>
                      </a:path>
                    </a:pathLst>
                  </a:custGeom>
                  <a:solidFill>
                    <a:srgbClr val="0000FF"/>
                  </a:solidFill>
                  <a:ln w="12700">
                    <a:noFill/>
                    <a:miter lim="800000"/>
                    <a:headEnd/>
                    <a:tailEnd/>
                  </a:ln>
                </p:spPr>
                <p:txBody>
                  <a:bodyPr lIns="0" tIns="0" rIns="0" bIns="0"/>
                  <a:lstStyle/>
                  <a:p>
                    <a:endParaRPr lang="en-US"/>
                  </a:p>
                </p:txBody>
              </p:sp>
              <p:sp>
                <p:nvSpPr>
                  <p:cNvPr id="39015" name="Rectangle 165"/>
                  <p:cNvSpPr>
                    <a:spLocks/>
                  </p:cNvSpPr>
                  <p:nvPr/>
                </p:nvSpPr>
                <p:spPr bwMode="auto">
                  <a:xfrm>
                    <a:off x="0" y="0"/>
                    <a:ext cx="36" cy="59"/>
                  </a:xfrm>
                  <a:prstGeom prst="rect">
                    <a:avLst/>
                  </a:prstGeom>
                  <a:noFill/>
                  <a:ln w="12700">
                    <a:noFill/>
                    <a:miter lim="800000"/>
                    <a:headEnd/>
                    <a:tailEnd/>
                  </a:ln>
                </p:spPr>
                <p:txBody>
                  <a:bodyPr lIns="0" tIns="0" rIns="0" bIns="0"/>
                  <a:lstStyle/>
                  <a:p>
                    <a:endParaRPr lang="en-US">
                      <a:latin typeface="Georgia" pitchFamily="18" charset="0"/>
                    </a:endParaRPr>
                  </a:p>
                </p:txBody>
              </p:sp>
            </p:grpSp>
          </p:grpSp>
          <p:grpSp>
            <p:nvGrpSpPr>
              <p:cNvPr id="39075" name="Group 166"/>
              <p:cNvGrpSpPr>
                <a:grpSpLocks/>
              </p:cNvGrpSpPr>
              <p:nvPr/>
            </p:nvGrpSpPr>
            <p:grpSpPr bwMode="auto">
              <a:xfrm>
                <a:off x="2113" y="0"/>
                <a:ext cx="526" cy="1094"/>
                <a:chOff x="0" y="0"/>
                <a:chExt cx="526" cy="1094"/>
              </a:xfrm>
            </p:grpSpPr>
            <p:grpSp>
              <p:nvGrpSpPr>
                <p:cNvPr id="39076" name="Group 167"/>
                <p:cNvGrpSpPr>
                  <a:grpSpLocks/>
                </p:cNvGrpSpPr>
                <p:nvPr/>
              </p:nvGrpSpPr>
              <p:grpSpPr bwMode="auto">
                <a:xfrm>
                  <a:off x="211" y="182"/>
                  <a:ext cx="65" cy="53"/>
                  <a:chOff x="0" y="0"/>
                  <a:chExt cx="64" cy="53"/>
                </a:xfrm>
              </p:grpSpPr>
              <p:sp>
                <p:nvSpPr>
                  <p:cNvPr id="38999" name="AutoShape 168"/>
                  <p:cNvSpPr>
                    <a:spLocks/>
                  </p:cNvSpPr>
                  <p:nvPr/>
                </p:nvSpPr>
                <p:spPr bwMode="auto">
                  <a:xfrm>
                    <a:off x="0" y="0"/>
                    <a:ext cx="64" cy="53"/>
                  </a:xfrm>
                  <a:custGeom>
                    <a:avLst/>
                    <a:gdLst>
                      <a:gd name="T0" fmla="*/ 9 w 21600"/>
                      <a:gd name="T1" fmla="*/ 2 h 21600"/>
                      <a:gd name="T2" fmla="*/ 0 w 21600"/>
                      <a:gd name="T3" fmla="*/ 48 h 21600"/>
                      <a:gd name="T4" fmla="*/ 64 w 21600"/>
                      <a:gd name="T5" fmla="*/ 53 h 21600"/>
                      <a:gd name="T6" fmla="*/ 57 w 21600"/>
                      <a:gd name="T7" fmla="*/ 0 h 21600"/>
                      <a:gd name="T8" fmla="*/ 9 w 21600"/>
                      <a:gd name="T9" fmla="*/ 2 h 21600"/>
                      <a:gd name="T10" fmla="*/ 9 w 21600"/>
                      <a:gd name="T11" fmla="*/ 2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979" y="1000"/>
                        </a:moveTo>
                        <a:lnTo>
                          <a:pt x="0" y="19700"/>
                        </a:lnTo>
                        <a:lnTo>
                          <a:pt x="21600" y="21600"/>
                        </a:lnTo>
                        <a:lnTo>
                          <a:pt x="19366" y="0"/>
                        </a:lnTo>
                        <a:lnTo>
                          <a:pt x="2979" y="1000"/>
                        </a:lnTo>
                        <a:close/>
                        <a:moveTo>
                          <a:pt x="2979" y="1000"/>
                        </a:moveTo>
                      </a:path>
                    </a:pathLst>
                  </a:custGeom>
                  <a:solidFill>
                    <a:srgbClr val="0000FF"/>
                  </a:solidFill>
                  <a:ln w="12700">
                    <a:noFill/>
                    <a:miter lim="800000"/>
                    <a:headEnd/>
                    <a:tailEnd/>
                  </a:ln>
                </p:spPr>
                <p:txBody>
                  <a:bodyPr lIns="0" tIns="0" rIns="0" bIns="0"/>
                  <a:lstStyle/>
                  <a:p>
                    <a:endParaRPr lang="en-US"/>
                  </a:p>
                </p:txBody>
              </p:sp>
              <p:sp>
                <p:nvSpPr>
                  <p:cNvPr id="39000" name="Rectangle 169"/>
                  <p:cNvSpPr>
                    <a:spLocks/>
                  </p:cNvSpPr>
                  <p:nvPr/>
                </p:nvSpPr>
                <p:spPr bwMode="auto">
                  <a:xfrm>
                    <a:off x="0" y="0"/>
                    <a:ext cx="64" cy="53"/>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77" name="Group 170"/>
                <p:cNvGrpSpPr>
                  <a:grpSpLocks/>
                </p:cNvGrpSpPr>
                <p:nvPr/>
              </p:nvGrpSpPr>
              <p:grpSpPr bwMode="auto">
                <a:xfrm>
                  <a:off x="146" y="636"/>
                  <a:ext cx="225" cy="71"/>
                  <a:chOff x="0" y="0"/>
                  <a:chExt cx="225" cy="71"/>
                </a:xfrm>
              </p:grpSpPr>
              <p:sp>
                <p:nvSpPr>
                  <p:cNvPr id="38997" name="AutoShape 171"/>
                  <p:cNvSpPr>
                    <a:spLocks/>
                  </p:cNvSpPr>
                  <p:nvPr/>
                </p:nvSpPr>
                <p:spPr bwMode="auto">
                  <a:xfrm>
                    <a:off x="0" y="0"/>
                    <a:ext cx="225" cy="71"/>
                  </a:xfrm>
                  <a:custGeom>
                    <a:avLst/>
                    <a:gdLst>
                      <a:gd name="T0" fmla="*/ 4 w 21600"/>
                      <a:gd name="T1" fmla="*/ 18 h 21600"/>
                      <a:gd name="T2" fmla="*/ 0 w 21600"/>
                      <a:gd name="T3" fmla="*/ 71 h 21600"/>
                      <a:gd name="T4" fmla="*/ 225 w 21600"/>
                      <a:gd name="T5" fmla="*/ 64 h 21600"/>
                      <a:gd name="T6" fmla="*/ 215 w 21600"/>
                      <a:gd name="T7" fmla="*/ 0 h 21600"/>
                      <a:gd name="T8" fmla="*/ 4 w 21600"/>
                      <a:gd name="T9" fmla="*/ 18 h 21600"/>
                      <a:gd name="T10" fmla="*/ 4 w 21600"/>
                      <a:gd name="T11" fmla="*/ 18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404" y="5456"/>
                        </a:moveTo>
                        <a:lnTo>
                          <a:pt x="0" y="21600"/>
                        </a:lnTo>
                        <a:lnTo>
                          <a:pt x="21600" y="19582"/>
                        </a:lnTo>
                        <a:lnTo>
                          <a:pt x="20672" y="0"/>
                        </a:lnTo>
                        <a:lnTo>
                          <a:pt x="404" y="5456"/>
                        </a:lnTo>
                        <a:close/>
                        <a:moveTo>
                          <a:pt x="404" y="5456"/>
                        </a:moveTo>
                      </a:path>
                    </a:pathLst>
                  </a:custGeom>
                  <a:solidFill>
                    <a:srgbClr val="0000FF"/>
                  </a:solidFill>
                  <a:ln w="12700">
                    <a:noFill/>
                    <a:miter lim="800000"/>
                    <a:headEnd/>
                    <a:tailEnd/>
                  </a:ln>
                </p:spPr>
                <p:txBody>
                  <a:bodyPr lIns="0" tIns="0" rIns="0" bIns="0"/>
                  <a:lstStyle/>
                  <a:p>
                    <a:endParaRPr lang="en-US"/>
                  </a:p>
                </p:txBody>
              </p:sp>
              <p:sp>
                <p:nvSpPr>
                  <p:cNvPr id="38998" name="Rectangle 172"/>
                  <p:cNvSpPr>
                    <a:spLocks/>
                  </p:cNvSpPr>
                  <p:nvPr/>
                </p:nvSpPr>
                <p:spPr bwMode="auto">
                  <a:xfrm>
                    <a:off x="0" y="0"/>
                    <a:ext cx="225" cy="71"/>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78" name="Group 173"/>
                <p:cNvGrpSpPr>
                  <a:grpSpLocks/>
                </p:cNvGrpSpPr>
                <p:nvPr/>
              </p:nvGrpSpPr>
              <p:grpSpPr bwMode="auto">
                <a:xfrm>
                  <a:off x="21" y="575"/>
                  <a:ext cx="47" cy="58"/>
                  <a:chOff x="0" y="0"/>
                  <a:chExt cx="46" cy="57"/>
                </a:xfrm>
              </p:grpSpPr>
              <p:sp>
                <p:nvSpPr>
                  <p:cNvPr id="38995" name="AutoShape 174"/>
                  <p:cNvSpPr>
                    <a:spLocks/>
                  </p:cNvSpPr>
                  <p:nvPr/>
                </p:nvSpPr>
                <p:spPr bwMode="auto">
                  <a:xfrm>
                    <a:off x="0" y="0"/>
                    <a:ext cx="46" cy="57"/>
                  </a:xfrm>
                  <a:custGeom>
                    <a:avLst/>
                    <a:gdLst>
                      <a:gd name="T0" fmla="*/ 2 w 21600"/>
                      <a:gd name="T1" fmla="*/ 0 h 21600"/>
                      <a:gd name="T2" fmla="*/ 0 w 21600"/>
                      <a:gd name="T3" fmla="*/ 52 h 21600"/>
                      <a:gd name="T4" fmla="*/ 27 w 21600"/>
                      <a:gd name="T5" fmla="*/ 57 h 21600"/>
                      <a:gd name="T6" fmla="*/ 46 w 21600"/>
                      <a:gd name="T7" fmla="*/ 13 h 21600"/>
                      <a:gd name="T8" fmla="*/ 2 w 21600"/>
                      <a:gd name="T9" fmla="*/ 0 h 21600"/>
                      <a:gd name="T10" fmla="*/ 2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143" y="0"/>
                        </a:moveTo>
                        <a:lnTo>
                          <a:pt x="0" y="19854"/>
                        </a:lnTo>
                        <a:lnTo>
                          <a:pt x="12686" y="21600"/>
                        </a:lnTo>
                        <a:lnTo>
                          <a:pt x="21600" y="5055"/>
                        </a:lnTo>
                        <a:lnTo>
                          <a:pt x="1143" y="0"/>
                        </a:lnTo>
                        <a:close/>
                        <a:moveTo>
                          <a:pt x="1143" y="0"/>
                        </a:moveTo>
                      </a:path>
                    </a:pathLst>
                  </a:custGeom>
                  <a:solidFill>
                    <a:srgbClr val="0000FF"/>
                  </a:solidFill>
                  <a:ln w="12700">
                    <a:noFill/>
                    <a:miter lim="800000"/>
                    <a:headEnd/>
                    <a:tailEnd/>
                  </a:ln>
                </p:spPr>
                <p:txBody>
                  <a:bodyPr lIns="0" tIns="0" rIns="0" bIns="0"/>
                  <a:lstStyle/>
                  <a:p>
                    <a:endParaRPr lang="en-US"/>
                  </a:p>
                </p:txBody>
              </p:sp>
              <p:sp>
                <p:nvSpPr>
                  <p:cNvPr id="38996" name="Rectangle 175"/>
                  <p:cNvSpPr>
                    <a:spLocks/>
                  </p:cNvSpPr>
                  <p:nvPr/>
                </p:nvSpPr>
                <p:spPr bwMode="auto">
                  <a:xfrm>
                    <a:off x="0" y="0"/>
                    <a:ext cx="46" cy="57"/>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79" name="Group 176"/>
                <p:cNvGrpSpPr>
                  <a:grpSpLocks/>
                </p:cNvGrpSpPr>
                <p:nvPr/>
              </p:nvGrpSpPr>
              <p:grpSpPr bwMode="auto">
                <a:xfrm>
                  <a:off x="2" y="679"/>
                  <a:ext cx="59" cy="49"/>
                  <a:chOff x="0" y="0"/>
                  <a:chExt cx="58" cy="48"/>
                </a:xfrm>
              </p:grpSpPr>
              <p:sp>
                <p:nvSpPr>
                  <p:cNvPr id="38993" name="AutoShape 177"/>
                  <p:cNvSpPr>
                    <a:spLocks/>
                  </p:cNvSpPr>
                  <p:nvPr/>
                </p:nvSpPr>
                <p:spPr bwMode="auto">
                  <a:xfrm>
                    <a:off x="0" y="0"/>
                    <a:ext cx="58" cy="48"/>
                  </a:xfrm>
                  <a:custGeom>
                    <a:avLst/>
                    <a:gdLst>
                      <a:gd name="T0" fmla="*/ 12 w 21600"/>
                      <a:gd name="T1" fmla="*/ 0 h 21600"/>
                      <a:gd name="T2" fmla="*/ 0 w 21600"/>
                      <a:gd name="T3" fmla="*/ 46 h 21600"/>
                      <a:gd name="T4" fmla="*/ 58 w 21600"/>
                      <a:gd name="T5" fmla="*/ 48 h 21600"/>
                      <a:gd name="T6" fmla="*/ 48 w 21600"/>
                      <a:gd name="T7" fmla="*/ 2 h 21600"/>
                      <a:gd name="T8" fmla="*/ 12 w 21600"/>
                      <a:gd name="T9" fmla="*/ 0 h 21600"/>
                      <a:gd name="T10" fmla="*/ 12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4412" y="0"/>
                        </a:moveTo>
                        <a:lnTo>
                          <a:pt x="0" y="20504"/>
                        </a:lnTo>
                        <a:lnTo>
                          <a:pt x="21600" y="21600"/>
                        </a:lnTo>
                        <a:lnTo>
                          <a:pt x="18015" y="1096"/>
                        </a:lnTo>
                        <a:lnTo>
                          <a:pt x="4412" y="0"/>
                        </a:lnTo>
                        <a:close/>
                        <a:moveTo>
                          <a:pt x="4412" y="0"/>
                        </a:moveTo>
                      </a:path>
                    </a:pathLst>
                  </a:custGeom>
                  <a:solidFill>
                    <a:srgbClr val="0000FF"/>
                  </a:solidFill>
                  <a:ln w="12700">
                    <a:noFill/>
                    <a:miter lim="800000"/>
                    <a:headEnd/>
                    <a:tailEnd/>
                  </a:ln>
                </p:spPr>
                <p:txBody>
                  <a:bodyPr lIns="0" tIns="0" rIns="0" bIns="0"/>
                  <a:lstStyle/>
                  <a:p>
                    <a:endParaRPr lang="en-US"/>
                  </a:p>
                </p:txBody>
              </p:sp>
              <p:sp>
                <p:nvSpPr>
                  <p:cNvPr id="38994" name="Rectangle 178"/>
                  <p:cNvSpPr>
                    <a:spLocks/>
                  </p:cNvSpPr>
                  <p:nvPr/>
                </p:nvSpPr>
                <p:spPr bwMode="auto">
                  <a:xfrm>
                    <a:off x="0" y="0"/>
                    <a:ext cx="58" cy="48"/>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80" name="Group 179"/>
                <p:cNvGrpSpPr>
                  <a:grpSpLocks/>
                </p:cNvGrpSpPr>
                <p:nvPr/>
              </p:nvGrpSpPr>
              <p:grpSpPr bwMode="auto">
                <a:xfrm>
                  <a:off x="131" y="0"/>
                  <a:ext cx="209" cy="212"/>
                  <a:chOff x="0" y="0"/>
                  <a:chExt cx="209" cy="212"/>
                </a:xfrm>
              </p:grpSpPr>
              <p:sp>
                <p:nvSpPr>
                  <p:cNvPr id="38991" name="AutoShape 180"/>
                  <p:cNvSpPr>
                    <a:spLocks/>
                  </p:cNvSpPr>
                  <p:nvPr/>
                </p:nvSpPr>
                <p:spPr bwMode="auto">
                  <a:xfrm>
                    <a:off x="0" y="0"/>
                    <a:ext cx="209" cy="212"/>
                  </a:xfrm>
                  <a:custGeom>
                    <a:avLst/>
                    <a:gdLst>
                      <a:gd name="T0" fmla="*/ 205 w 21600"/>
                      <a:gd name="T1" fmla="*/ 61 h 21600"/>
                      <a:gd name="T2" fmla="*/ 209 w 21600"/>
                      <a:gd name="T3" fmla="*/ 81 h 21600"/>
                      <a:gd name="T4" fmla="*/ 209 w 21600"/>
                      <a:gd name="T5" fmla="*/ 100 h 21600"/>
                      <a:gd name="T6" fmla="*/ 206 w 21600"/>
                      <a:gd name="T7" fmla="*/ 120 h 21600"/>
                      <a:gd name="T8" fmla="*/ 201 w 21600"/>
                      <a:gd name="T9" fmla="*/ 138 h 21600"/>
                      <a:gd name="T10" fmla="*/ 193 w 21600"/>
                      <a:gd name="T11" fmla="*/ 156 h 21600"/>
                      <a:gd name="T12" fmla="*/ 183 w 21600"/>
                      <a:gd name="T13" fmla="*/ 172 h 21600"/>
                      <a:gd name="T14" fmla="*/ 172 w 21600"/>
                      <a:gd name="T15" fmla="*/ 186 h 21600"/>
                      <a:gd name="T16" fmla="*/ 157 w 21600"/>
                      <a:gd name="T17" fmla="*/ 198 h 21600"/>
                      <a:gd name="T18" fmla="*/ 139 w 21600"/>
                      <a:gd name="T19" fmla="*/ 206 h 21600"/>
                      <a:gd name="T20" fmla="*/ 119 w 21600"/>
                      <a:gd name="T21" fmla="*/ 211 h 21600"/>
                      <a:gd name="T22" fmla="*/ 103 w 21600"/>
                      <a:gd name="T23" fmla="*/ 212 h 21600"/>
                      <a:gd name="T24" fmla="*/ 92 w 21600"/>
                      <a:gd name="T25" fmla="*/ 211 h 21600"/>
                      <a:gd name="T26" fmla="*/ 79 w 21600"/>
                      <a:gd name="T27" fmla="*/ 208 h 21600"/>
                      <a:gd name="T28" fmla="*/ 64 w 21600"/>
                      <a:gd name="T29" fmla="*/ 202 h 21600"/>
                      <a:gd name="T30" fmla="*/ 49 w 21600"/>
                      <a:gd name="T31" fmla="*/ 194 h 21600"/>
                      <a:gd name="T32" fmla="*/ 37 w 21600"/>
                      <a:gd name="T33" fmla="*/ 183 h 21600"/>
                      <a:gd name="T34" fmla="*/ 25 w 21600"/>
                      <a:gd name="T35" fmla="*/ 171 h 21600"/>
                      <a:gd name="T36" fmla="*/ 16 w 21600"/>
                      <a:gd name="T37" fmla="*/ 158 h 21600"/>
                      <a:gd name="T38" fmla="*/ 8 w 21600"/>
                      <a:gd name="T39" fmla="*/ 143 h 21600"/>
                      <a:gd name="T40" fmla="*/ 3 w 21600"/>
                      <a:gd name="T41" fmla="*/ 128 h 21600"/>
                      <a:gd name="T42" fmla="*/ 0 w 21600"/>
                      <a:gd name="T43" fmla="*/ 111 h 21600"/>
                      <a:gd name="T44" fmla="*/ 1 w 21600"/>
                      <a:gd name="T45" fmla="*/ 94 h 21600"/>
                      <a:gd name="T46" fmla="*/ 4 w 21600"/>
                      <a:gd name="T47" fmla="*/ 78 h 21600"/>
                      <a:gd name="T48" fmla="*/ 8 w 21600"/>
                      <a:gd name="T49" fmla="*/ 63 h 21600"/>
                      <a:gd name="T50" fmla="*/ 16 w 21600"/>
                      <a:gd name="T51" fmla="*/ 50 h 21600"/>
                      <a:gd name="T52" fmla="*/ 25 w 21600"/>
                      <a:gd name="T53" fmla="*/ 37 h 21600"/>
                      <a:gd name="T54" fmla="*/ 35 w 21600"/>
                      <a:gd name="T55" fmla="*/ 25 h 21600"/>
                      <a:gd name="T56" fmla="*/ 47 w 21600"/>
                      <a:gd name="T57" fmla="*/ 15 h 21600"/>
                      <a:gd name="T58" fmla="*/ 58 w 21600"/>
                      <a:gd name="T59" fmla="*/ 8 h 21600"/>
                      <a:gd name="T60" fmla="*/ 68 w 21600"/>
                      <a:gd name="T61" fmla="*/ 4 h 21600"/>
                      <a:gd name="T62" fmla="*/ 79 w 21600"/>
                      <a:gd name="T63" fmla="*/ 1 h 21600"/>
                      <a:gd name="T64" fmla="*/ 96 w 21600"/>
                      <a:gd name="T65" fmla="*/ 0 h 21600"/>
                      <a:gd name="T66" fmla="*/ 119 w 21600"/>
                      <a:gd name="T67" fmla="*/ 1 h 21600"/>
                      <a:gd name="T68" fmla="*/ 142 w 21600"/>
                      <a:gd name="T69" fmla="*/ 5 h 21600"/>
                      <a:gd name="T70" fmla="*/ 159 w 21600"/>
                      <a:gd name="T71" fmla="*/ 13 h 21600"/>
                      <a:gd name="T72" fmla="*/ 175 w 21600"/>
                      <a:gd name="T73" fmla="*/ 25 h 21600"/>
                      <a:gd name="T74" fmla="*/ 189 w 21600"/>
                      <a:gd name="T75" fmla="*/ 37 h 21600"/>
                      <a:gd name="T76" fmla="*/ 202 w 21600"/>
                      <a:gd name="T77" fmla="*/ 52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1600"/>
                      <a:gd name="T118" fmla="*/ 0 h 21600"/>
                      <a:gd name="T119" fmla="*/ 21600 w 21600"/>
                      <a:gd name="T120" fmla="*/ 21600 h 216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1600" h="21600">
                        <a:moveTo>
                          <a:pt x="20857" y="5287"/>
                        </a:moveTo>
                        <a:lnTo>
                          <a:pt x="21164" y="6265"/>
                        </a:lnTo>
                        <a:lnTo>
                          <a:pt x="21421" y="7242"/>
                        </a:lnTo>
                        <a:lnTo>
                          <a:pt x="21549" y="8219"/>
                        </a:lnTo>
                        <a:lnTo>
                          <a:pt x="21600" y="9196"/>
                        </a:lnTo>
                        <a:lnTo>
                          <a:pt x="21549" y="10224"/>
                        </a:lnTo>
                        <a:lnTo>
                          <a:pt x="21472" y="11201"/>
                        </a:lnTo>
                        <a:lnTo>
                          <a:pt x="21293" y="12178"/>
                        </a:lnTo>
                        <a:lnTo>
                          <a:pt x="21036" y="13130"/>
                        </a:lnTo>
                        <a:lnTo>
                          <a:pt x="20729" y="14058"/>
                        </a:lnTo>
                        <a:lnTo>
                          <a:pt x="20370" y="14960"/>
                        </a:lnTo>
                        <a:lnTo>
                          <a:pt x="19935" y="15887"/>
                        </a:lnTo>
                        <a:lnTo>
                          <a:pt x="19422" y="16739"/>
                        </a:lnTo>
                        <a:lnTo>
                          <a:pt x="18935" y="17516"/>
                        </a:lnTo>
                        <a:lnTo>
                          <a:pt x="18320" y="18317"/>
                        </a:lnTo>
                        <a:lnTo>
                          <a:pt x="17757" y="18969"/>
                        </a:lnTo>
                        <a:lnTo>
                          <a:pt x="17065" y="19721"/>
                        </a:lnTo>
                        <a:lnTo>
                          <a:pt x="16270" y="20147"/>
                        </a:lnTo>
                        <a:lnTo>
                          <a:pt x="15348" y="20623"/>
                        </a:lnTo>
                        <a:lnTo>
                          <a:pt x="14349" y="20974"/>
                        </a:lnTo>
                        <a:lnTo>
                          <a:pt x="13349" y="21299"/>
                        </a:lnTo>
                        <a:lnTo>
                          <a:pt x="12299" y="21475"/>
                        </a:lnTo>
                        <a:lnTo>
                          <a:pt x="11172" y="21600"/>
                        </a:lnTo>
                        <a:lnTo>
                          <a:pt x="10685" y="21600"/>
                        </a:lnTo>
                        <a:lnTo>
                          <a:pt x="10121" y="21525"/>
                        </a:lnTo>
                        <a:lnTo>
                          <a:pt x="9557" y="21475"/>
                        </a:lnTo>
                        <a:lnTo>
                          <a:pt x="9070" y="21349"/>
                        </a:lnTo>
                        <a:lnTo>
                          <a:pt x="8199" y="21174"/>
                        </a:lnTo>
                        <a:lnTo>
                          <a:pt x="7405" y="20923"/>
                        </a:lnTo>
                        <a:lnTo>
                          <a:pt x="6585" y="20548"/>
                        </a:lnTo>
                        <a:lnTo>
                          <a:pt x="5842" y="20197"/>
                        </a:lnTo>
                        <a:lnTo>
                          <a:pt x="5099" y="19721"/>
                        </a:lnTo>
                        <a:lnTo>
                          <a:pt x="4407" y="19219"/>
                        </a:lnTo>
                        <a:lnTo>
                          <a:pt x="3792" y="18668"/>
                        </a:lnTo>
                        <a:lnTo>
                          <a:pt x="3177" y="18067"/>
                        </a:lnTo>
                        <a:lnTo>
                          <a:pt x="2614" y="17390"/>
                        </a:lnTo>
                        <a:lnTo>
                          <a:pt x="2127" y="16739"/>
                        </a:lnTo>
                        <a:lnTo>
                          <a:pt x="1691" y="16062"/>
                        </a:lnTo>
                        <a:lnTo>
                          <a:pt x="1256" y="15336"/>
                        </a:lnTo>
                        <a:lnTo>
                          <a:pt x="871" y="14534"/>
                        </a:lnTo>
                        <a:lnTo>
                          <a:pt x="564" y="13807"/>
                        </a:lnTo>
                        <a:lnTo>
                          <a:pt x="333" y="13030"/>
                        </a:lnTo>
                        <a:lnTo>
                          <a:pt x="128" y="12228"/>
                        </a:lnTo>
                        <a:lnTo>
                          <a:pt x="0" y="11326"/>
                        </a:lnTo>
                        <a:lnTo>
                          <a:pt x="0" y="10474"/>
                        </a:lnTo>
                        <a:lnTo>
                          <a:pt x="77" y="9622"/>
                        </a:lnTo>
                        <a:lnTo>
                          <a:pt x="205" y="8820"/>
                        </a:lnTo>
                        <a:lnTo>
                          <a:pt x="384" y="7968"/>
                        </a:lnTo>
                        <a:lnTo>
                          <a:pt x="564" y="7242"/>
                        </a:lnTo>
                        <a:lnTo>
                          <a:pt x="871" y="6440"/>
                        </a:lnTo>
                        <a:lnTo>
                          <a:pt x="1256" y="5713"/>
                        </a:lnTo>
                        <a:lnTo>
                          <a:pt x="1614" y="5062"/>
                        </a:lnTo>
                        <a:lnTo>
                          <a:pt x="2050" y="4385"/>
                        </a:lnTo>
                        <a:lnTo>
                          <a:pt x="2562" y="3784"/>
                        </a:lnTo>
                        <a:lnTo>
                          <a:pt x="3049" y="3157"/>
                        </a:lnTo>
                        <a:lnTo>
                          <a:pt x="3613" y="2556"/>
                        </a:lnTo>
                        <a:lnTo>
                          <a:pt x="4228" y="2080"/>
                        </a:lnTo>
                        <a:lnTo>
                          <a:pt x="4843" y="1529"/>
                        </a:lnTo>
                        <a:lnTo>
                          <a:pt x="5483" y="1103"/>
                        </a:lnTo>
                        <a:lnTo>
                          <a:pt x="5970" y="802"/>
                        </a:lnTo>
                        <a:lnTo>
                          <a:pt x="6534" y="551"/>
                        </a:lnTo>
                        <a:lnTo>
                          <a:pt x="7072" y="426"/>
                        </a:lnTo>
                        <a:lnTo>
                          <a:pt x="7636" y="251"/>
                        </a:lnTo>
                        <a:lnTo>
                          <a:pt x="8199" y="125"/>
                        </a:lnTo>
                        <a:lnTo>
                          <a:pt x="8763" y="75"/>
                        </a:lnTo>
                        <a:lnTo>
                          <a:pt x="9942" y="0"/>
                        </a:lnTo>
                        <a:lnTo>
                          <a:pt x="11120" y="0"/>
                        </a:lnTo>
                        <a:lnTo>
                          <a:pt x="12350" y="125"/>
                        </a:lnTo>
                        <a:lnTo>
                          <a:pt x="13478" y="301"/>
                        </a:lnTo>
                        <a:lnTo>
                          <a:pt x="14656" y="501"/>
                        </a:lnTo>
                        <a:lnTo>
                          <a:pt x="15579" y="927"/>
                        </a:lnTo>
                        <a:lnTo>
                          <a:pt x="16450" y="1353"/>
                        </a:lnTo>
                        <a:lnTo>
                          <a:pt x="17321" y="1879"/>
                        </a:lnTo>
                        <a:lnTo>
                          <a:pt x="18064" y="2506"/>
                        </a:lnTo>
                        <a:lnTo>
                          <a:pt x="18807" y="3107"/>
                        </a:lnTo>
                        <a:lnTo>
                          <a:pt x="19499" y="3784"/>
                        </a:lnTo>
                        <a:lnTo>
                          <a:pt x="20165" y="4510"/>
                        </a:lnTo>
                        <a:lnTo>
                          <a:pt x="20857" y="5287"/>
                        </a:lnTo>
                        <a:close/>
                        <a:moveTo>
                          <a:pt x="20857" y="5287"/>
                        </a:moveTo>
                      </a:path>
                    </a:pathLst>
                  </a:custGeom>
                  <a:solidFill>
                    <a:srgbClr val="0000FF"/>
                  </a:solidFill>
                  <a:ln w="12700">
                    <a:noFill/>
                    <a:miter lim="800000"/>
                    <a:headEnd/>
                    <a:tailEnd/>
                  </a:ln>
                </p:spPr>
                <p:txBody>
                  <a:bodyPr lIns="0" tIns="0" rIns="0" bIns="0"/>
                  <a:lstStyle/>
                  <a:p>
                    <a:endParaRPr lang="en-US"/>
                  </a:p>
                </p:txBody>
              </p:sp>
              <p:sp>
                <p:nvSpPr>
                  <p:cNvPr id="38992" name="Rectangle 181"/>
                  <p:cNvSpPr>
                    <a:spLocks/>
                  </p:cNvSpPr>
                  <p:nvPr/>
                </p:nvSpPr>
                <p:spPr bwMode="auto">
                  <a:xfrm>
                    <a:off x="0" y="0"/>
                    <a:ext cx="209" cy="212"/>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81" name="Group 182"/>
                <p:cNvGrpSpPr>
                  <a:grpSpLocks/>
                </p:cNvGrpSpPr>
                <p:nvPr/>
              </p:nvGrpSpPr>
              <p:grpSpPr bwMode="auto">
                <a:xfrm>
                  <a:off x="7" y="227"/>
                  <a:ext cx="519" cy="443"/>
                  <a:chOff x="0" y="0"/>
                  <a:chExt cx="519" cy="442"/>
                </a:xfrm>
              </p:grpSpPr>
              <p:sp>
                <p:nvSpPr>
                  <p:cNvPr id="38989" name="AutoShape 183"/>
                  <p:cNvSpPr>
                    <a:spLocks/>
                  </p:cNvSpPr>
                  <p:nvPr/>
                </p:nvSpPr>
                <p:spPr bwMode="auto">
                  <a:xfrm>
                    <a:off x="0" y="0"/>
                    <a:ext cx="519" cy="442"/>
                  </a:xfrm>
                  <a:custGeom>
                    <a:avLst/>
                    <a:gdLst>
                      <a:gd name="T0" fmla="*/ 383 w 21600"/>
                      <a:gd name="T1" fmla="*/ 5 h 21600"/>
                      <a:gd name="T2" fmla="*/ 519 w 21600"/>
                      <a:gd name="T3" fmla="*/ 319 h 21600"/>
                      <a:gd name="T4" fmla="*/ 464 w 21600"/>
                      <a:gd name="T5" fmla="*/ 346 h 21600"/>
                      <a:gd name="T6" fmla="*/ 394 w 21600"/>
                      <a:gd name="T7" fmla="*/ 199 h 21600"/>
                      <a:gd name="T8" fmla="*/ 394 w 21600"/>
                      <a:gd name="T9" fmla="*/ 442 h 21600"/>
                      <a:gd name="T10" fmla="*/ 109 w 21600"/>
                      <a:gd name="T11" fmla="*/ 442 h 21600"/>
                      <a:gd name="T12" fmla="*/ 122 w 21600"/>
                      <a:gd name="T13" fmla="*/ 184 h 21600"/>
                      <a:gd name="T14" fmla="*/ 65 w 21600"/>
                      <a:gd name="T15" fmla="*/ 371 h 21600"/>
                      <a:gd name="T16" fmla="*/ 0 w 21600"/>
                      <a:gd name="T17" fmla="*/ 360 h 21600"/>
                      <a:gd name="T18" fmla="*/ 0 w 21600"/>
                      <a:gd name="T19" fmla="*/ 359 h 21600"/>
                      <a:gd name="T20" fmla="*/ 1 w 21600"/>
                      <a:gd name="T21" fmla="*/ 358 h 21600"/>
                      <a:gd name="T22" fmla="*/ 1 w 21600"/>
                      <a:gd name="T23" fmla="*/ 354 h 21600"/>
                      <a:gd name="T24" fmla="*/ 2 w 21600"/>
                      <a:gd name="T25" fmla="*/ 350 h 21600"/>
                      <a:gd name="T26" fmla="*/ 4 w 21600"/>
                      <a:gd name="T27" fmla="*/ 344 h 21600"/>
                      <a:gd name="T28" fmla="*/ 5 w 21600"/>
                      <a:gd name="T29" fmla="*/ 337 h 21600"/>
                      <a:gd name="T30" fmla="*/ 7 w 21600"/>
                      <a:gd name="T31" fmla="*/ 330 h 21600"/>
                      <a:gd name="T32" fmla="*/ 9 w 21600"/>
                      <a:gd name="T33" fmla="*/ 321 h 21600"/>
                      <a:gd name="T34" fmla="*/ 11 w 21600"/>
                      <a:gd name="T35" fmla="*/ 312 h 21600"/>
                      <a:gd name="T36" fmla="*/ 13 w 21600"/>
                      <a:gd name="T37" fmla="*/ 302 h 21600"/>
                      <a:gd name="T38" fmla="*/ 16 w 21600"/>
                      <a:gd name="T39" fmla="*/ 291 h 21600"/>
                      <a:gd name="T40" fmla="*/ 19 w 21600"/>
                      <a:gd name="T41" fmla="*/ 279 h 21600"/>
                      <a:gd name="T42" fmla="*/ 21 w 21600"/>
                      <a:gd name="T43" fmla="*/ 267 h 21600"/>
                      <a:gd name="T44" fmla="*/ 24 w 21600"/>
                      <a:gd name="T45" fmla="*/ 254 h 21600"/>
                      <a:gd name="T46" fmla="*/ 27 w 21600"/>
                      <a:gd name="T47" fmla="*/ 240 h 21600"/>
                      <a:gd name="T48" fmla="*/ 30 w 21600"/>
                      <a:gd name="T49" fmla="*/ 227 h 21600"/>
                      <a:gd name="T50" fmla="*/ 37 w 21600"/>
                      <a:gd name="T51" fmla="*/ 199 h 21600"/>
                      <a:gd name="T52" fmla="*/ 43 w 21600"/>
                      <a:gd name="T53" fmla="*/ 169 h 21600"/>
                      <a:gd name="T54" fmla="*/ 56 w 21600"/>
                      <a:gd name="T55" fmla="*/ 110 h 21600"/>
                      <a:gd name="T56" fmla="*/ 63 w 21600"/>
                      <a:gd name="T57" fmla="*/ 82 h 21600"/>
                      <a:gd name="T58" fmla="*/ 66 w 21600"/>
                      <a:gd name="T59" fmla="*/ 68 h 21600"/>
                      <a:gd name="T60" fmla="*/ 70 w 21600"/>
                      <a:gd name="T61" fmla="*/ 54 h 21600"/>
                      <a:gd name="T62" fmla="*/ 73 w 21600"/>
                      <a:gd name="T63" fmla="*/ 41 h 21600"/>
                      <a:gd name="T64" fmla="*/ 75 w 21600"/>
                      <a:gd name="T65" fmla="*/ 29 h 21600"/>
                      <a:gd name="T66" fmla="*/ 78 w 21600"/>
                      <a:gd name="T67" fmla="*/ 16 h 21600"/>
                      <a:gd name="T68" fmla="*/ 81 w 21600"/>
                      <a:gd name="T69" fmla="*/ 5 h 21600"/>
                      <a:gd name="T70" fmla="*/ 118 w 21600"/>
                      <a:gd name="T71" fmla="*/ 4 h 21600"/>
                      <a:gd name="T72" fmla="*/ 155 w 21600"/>
                      <a:gd name="T73" fmla="*/ 3 h 21600"/>
                      <a:gd name="T74" fmla="*/ 232 w 21600"/>
                      <a:gd name="T75" fmla="*/ 1 h 21600"/>
                      <a:gd name="T76" fmla="*/ 270 w 21600"/>
                      <a:gd name="T77" fmla="*/ 0 h 21600"/>
                      <a:gd name="T78" fmla="*/ 308 w 21600"/>
                      <a:gd name="T79" fmla="*/ 0 h 21600"/>
                      <a:gd name="T80" fmla="*/ 327 w 21600"/>
                      <a:gd name="T81" fmla="*/ 1 h 21600"/>
                      <a:gd name="T82" fmla="*/ 346 w 21600"/>
                      <a:gd name="T83" fmla="*/ 2 h 21600"/>
                      <a:gd name="T84" fmla="*/ 364 w 21600"/>
                      <a:gd name="T85" fmla="*/ 3 h 21600"/>
                      <a:gd name="T86" fmla="*/ 383 w 21600"/>
                      <a:gd name="T87" fmla="*/ 5 h 21600"/>
                      <a:gd name="T88" fmla="*/ 383 w 21600"/>
                      <a:gd name="T89" fmla="*/ 5 h 216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1600"/>
                      <a:gd name="T136" fmla="*/ 0 h 21600"/>
                      <a:gd name="T137" fmla="*/ 21600 w 21600"/>
                      <a:gd name="T138" fmla="*/ 21600 h 2160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1600" h="21600">
                        <a:moveTo>
                          <a:pt x="15929" y="241"/>
                        </a:moveTo>
                        <a:lnTo>
                          <a:pt x="21600" y="15580"/>
                        </a:lnTo>
                        <a:lnTo>
                          <a:pt x="19301" y="16892"/>
                        </a:lnTo>
                        <a:lnTo>
                          <a:pt x="16404" y="9740"/>
                        </a:lnTo>
                        <a:lnTo>
                          <a:pt x="16404" y="21600"/>
                        </a:lnTo>
                        <a:lnTo>
                          <a:pt x="4547" y="21600"/>
                        </a:lnTo>
                        <a:lnTo>
                          <a:pt x="5073" y="8982"/>
                        </a:lnTo>
                        <a:lnTo>
                          <a:pt x="2701" y="18120"/>
                        </a:lnTo>
                        <a:lnTo>
                          <a:pt x="0" y="17603"/>
                        </a:lnTo>
                        <a:lnTo>
                          <a:pt x="0" y="17567"/>
                        </a:lnTo>
                        <a:lnTo>
                          <a:pt x="31" y="17482"/>
                        </a:lnTo>
                        <a:lnTo>
                          <a:pt x="52" y="17302"/>
                        </a:lnTo>
                        <a:lnTo>
                          <a:pt x="103" y="17097"/>
                        </a:lnTo>
                        <a:lnTo>
                          <a:pt x="155" y="16808"/>
                        </a:lnTo>
                        <a:lnTo>
                          <a:pt x="196" y="16483"/>
                        </a:lnTo>
                        <a:lnTo>
                          <a:pt x="299" y="16110"/>
                        </a:lnTo>
                        <a:lnTo>
                          <a:pt x="371" y="15700"/>
                        </a:lnTo>
                        <a:lnTo>
                          <a:pt x="454" y="15231"/>
                        </a:lnTo>
                        <a:lnTo>
                          <a:pt x="546" y="14737"/>
                        </a:lnTo>
                        <a:lnTo>
                          <a:pt x="650" y="14207"/>
                        </a:lnTo>
                        <a:lnTo>
                          <a:pt x="773" y="13629"/>
                        </a:lnTo>
                        <a:lnTo>
                          <a:pt x="876" y="13039"/>
                        </a:lnTo>
                        <a:lnTo>
                          <a:pt x="1000" y="12401"/>
                        </a:lnTo>
                        <a:lnTo>
                          <a:pt x="1124" y="11751"/>
                        </a:lnTo>
                        <a:lnTo>
                          <a:pt x="1248" y="11077"/>
                        </a:lnTo>
                        <a:lnTo>
                          <a:pt x="1526" y="9704"/>
                        </a:lnTo>
                        <a:lnTo>
                          <a:pt x="1794" y="8272"/>
                        </a:lnTo>
                        <a:lnTo>
                          <a:pt x="2351" y="5382"/>
                        </a:lnTo>
                        <a:lnTo>
                          <a:pt x="2619" y="3985"/>
                        </a:lnTo>
                        <a:lnTo>
                          <a:pt x="2753" y="3311"/>
                        </a:lnTo>
                        <a:lnTo>
                          <a:pt x="2897" y="2637"/>
                        </a:lnTo>
                        <a:lnTo>
                          <a:pt x="3021" y="2023"/>
                        </a:lnTo>
                        <a:lnTo>
                          <a:pt x="3124" y="1409"/>
                        </a:lnTo>
                        <a:lnTo>
                          <a:pt x="3248" y="795"/>
                        </a:lnTo>
                        <a:lnTo>
                          <a:pt x="3371" y="241"/>
                        </a:lnTo>
                        <a:lnTo>
                          <a:pt x="4897" y="205"/>
                        </a:lnTo>
                        <a:lnTo>
                          <a:pt x="6465" y="157"/>
                        </a:lnTo>
                        <a:lnTo>
                          <a:pt x="9640" y="36"/>
                        </a:lnTo>
                        <a:lnTo>
                          <a:pt x="11238" y="0"/>
                        </a:lnTo>
                        <a:lnTo>
                          <a:pt x="12836" y="0"/>
                        </a:lnTo>
                        <a:lnTo>
                          <a:pt x="13610" y="36"/>
                        </a:lnTo>
                        <a:lnTo>
                          <a:pt x="14383" y="96"/>
                        </a:lnTo>
                        <a:lnTo>
                          <a:pt x="15156" y="157"/>
                        </a:lnTo>
                        <a:lnTo>
                          <a:pt x="15929" y="241"/>
                        </a:lnTo>
                        <a:close/>
                        <a:moveTo>
                          <a:pt x="15929" y="241"/>
                        </a:moveTo>
                      </a:path>
                    </a:pathLst>
                  </a:custGeom>
                  <a:solidFill>
                    <a:srgbClr val="0000FF"/>
                  </a:solidFill>
                  <a:ln w="12700">
                    <a:noFill/>
                    <a:miter lim="800000"/>
                    <a:headEnd/>
                    <a:tailEnd/>
                  </a:ln>
                </p:spPr>
                <p:txBody>
                  <a:bodyPr lIns="0" tIns="0" rIns="0" bIns="0"/>
                  <a:lstStyle/>
                  <a:p>
                    <a:endParaRPr lang="en-US"/>
                  </a:p>
                </p:txBody>
              </p:sp>
              <p:sp>
                <p:nvSpPr>
                  <p:cNvPr id="38990" name="Rectangle 184"/>
                  <p:cNvSpPr>
                    <a:spLocks/>
                  </p:cNvSpPr>
                  <p:nvPr/>
                </p:nvSpPr>
                <p:spPr bwMode="auto">
                  <a:xfrm>
                    <a:off x="0" y="0"/>
                    <a:ext cx="519" cy="442"/>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82" name="Group 185"/>
                <p:cNvGrpSpPr>
                  <a:grpSpLocks/>
                </p:cNvGrpSpPr>
                <p:nvPr/>
              </p:nvGrpSpPr>
              <p:grpSpPr bwMode="auto">
                <a:xfrm>
                  <a:off x="12" y="609"/>
                  <a:ext cx="49" cy="86"/>
                  <a:chOff x="0" y="0"/>
                  <a:chExt cx="48" cy="86"/>
                </a:xfrm>
              </p:grpSpPr>
              <p:sp>
                <p:nvSpPr>
                  <p:cNvPr id="38987" name="AutoShape 186"/>
                  <p:cNvSpPr>
                    <a:spLocks/>
                  </p:cNvSpPr>
                  <p:nvPr/>
                </p:nvSpPr>
                <p:spPr bwMode="auto">
                  <a:xfrm>
                    <a:off x="0" y="0"/>
                    <a:ext cx="48" cy="86"/>
                  </a:xfrm>
                  <a:custGeom>
                    <a:avLst/>
                    <a:gdLst>
                      <a:gd name="T0" fmla="*/ 48 w 21600"/>
                      <a:gd name="T1" fmla="*/ 3 h 21600"/>
                      <a:gd name="T2" fmla="*/ 44 w 21600"/>
                      <a:gd name="T3" fmla="*/ 86 h 21600"/>
                      <a:gd name="T4" fmla="*/ 0 w 21600"/>
                      <a:gd name="T5" fmla="*/ 83 h 21600"/>
                      <a:gd name="T6" fmla="*/ 5 w 21600"/>
                      <a:gd name="T7" fmla="*/ 0 h 21600"/>
                      <a:gd name="T8" fmla="*/ 48 w 21600"/>
                      <a:gd name="T9" fmla="*/ 3 h 21600"/>
                      <a:gd name="T10" fmla="*/ 48 w 21600"/>
                      <a:gd name="T11" fmla="*/ 3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738"/>
                        </a:moveTo>
                        <a:lnTo>
                          <a:pt x="19707" y="21600"/>
                        </a:lnTo>
                        <a:lnTo>
                          <a:pt x="0" y="20862"/>
                        </a:lnTo>
                        <a:lnTo>
                          <a:pt x="2115" y="0"/>
                        </a:lnTo>
                        <a:lnTo>
                          <a:pt x="21600" y="738"/>
                        </a:lnTo>
                        <a:close/>
                        <a:moveTo>
                          <a:pt x="21600" y="738"/>
                        </a:moveTo>
                      </a:path>
                    </a:pathLst>
                  </a:custGeom>
                  <a:solidFill>
                    <a:srgbClr val="0000FF"/>
                  </a:solidFill>
                  <a:ln w="12700">
                    <a:noFill/>
                    <a:miter lim="800000"/>
                    <a:headEnd/>
                    <a:tailEnd/>
                  </a:ln>
                </p:spPr>
                <p:txBody>
                  <a:bodyPr lIns="0" tIns="0" rIns="0" bIns="0"/>
                  <a:lstStyle/>
                  <a:p>
                    <a:endParaRPr lang="en-US"/>
                  </a:p>
                </p:txBody>
              </p:sp>
              <p:sp>
                <p:nvSpPr>
                  <p:cNvPr id="38988" name="Rectangle 187"/>
                  <p:cNvSpPr>
                    <a:spLocks/>
                  </p:cNvSpPr>
                  <p:nvPr/>
                </p:nvSpPr>
                <p:spPr bwMode="auto">
                  <a:xfrm>
                    <a:off x="0" y="0"/>
                    <a:ext cx="48" cy="86"/>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83" name="Group 188"/>
                <p:cNvGrpSpPr>
                  <a:grpSpLocks/>
                </p:cNvGrpSpPr>
                <p:nvPr/>
              </p:nvGrpSpPr>
              <p:grpSpPr bwMode="auto">
                <a:xfrm>
                  <a:off x="273" y="698"/>
                  <a:ext cx="103" cy="396"/>
                  <a:chOff x="0" y="0"/>
                  <a:chExt cx="103" cy="396"/>
                </a:xfrm>
              </p:grpSpPr>
              <p:sp>
                <p:nvSpPr>
                  <p:cNvPr id="38985" name="AutoShape 189"/>
                  <p:cNvSpPr>
                    <a:spLocks/>
                  </p:cNvSpPr>
                  <p:nvPr/>
                </p:nvSpPr>
                <p:spPr bwMode="auto">
                  <a:xfrm>
                    <a:off x="0" y="0"/>
                    <a:ext cx="103" cy="396"/>
                  </a:xfrm>
                  <a:custGeom>
                    <a:avLst/>
                    <a:gdLst>
                      <a:gd name="T0" fmla="*/ 101 w 21600"/>
                      <a:gd name="T1" fmla="*/ 0 h 21600"/>
                      <a:gd name="T2" fmla="*/ 101 w 21600"/>
                      <a:gd name="T3" fmla="*/ 335 h 21600"/>
                      <a:gd name="T4" fmla="*/ 103 w 21600"/>
                      <a:gd name="T5" fmla="*/ 396 h 21600"/>
                      <a:gd name="T6" fmla="*/ 0 w 21600"/>
                      <a:gd name="T7" fmla="*/ 396 h 21600"/>
                      <a:gd name="T8" fmla="*/ 0 w 21600"/>
                      <a:gd name="T9" fmla="*/ 0 h 21600"/>
                      <a:gd name="T10" fmla="*/ 101 w 21600"/>
                      <a:gd name="T11" fmla="*/ 0 h 21600"/>
                      <a:gd name="T12" fmla="*/ 101 w 21600"/>
                      <a:gd name="T13" fmla="*/ 0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21081" y="0"/>
                        </a:moveTo>
                        <a:lnTo>
                          <a:pt x="21081" y="18267"/>
                        </a:lnTo>
                        <a:lnTo>
                          <a:pt x="21600" y="21600"/>
                        </a:lnTo>
                        <a:lnTo>
                          <a:pt x="0" y="21600"/>
                        </a:lnTo>
                        <a:lnTo>
                          <a:pt x="0" y="0"/>
                        </a:lnTo>
                        <a:lnTo>
                          <a:pt x="21081" y="0"/>
                        </a:lnTo>
                        <a:close/>
                        <a:moveTo>
                          <a:pt x="21081" y="0"/>
                        </a:moveTo>
                      </a:path>
                    </a:pathLst>
                  </a:custGeom>
                  <a:solidFill>
                    <a:srgbClr val="0000FF"/>
                  </a:solidFill>
                  <a:ln w="12700">
                    <a:noFill/>
                    <a:miter lim="800000"/>
                    <a:headEnd/>
                    <a:tailEnd/>
                  </a:ln>
                </p:spPr>
                <p:txBody>
                  <a:bodyPr lIns="0" tIns="0" rIns="0" bIns="0"/>
                  <a:lstStyle/>
                  <a:p>
                    <a:endParaRPr lang="en-US"/>
                  </a:p>
                </p:txBody>
              </p:sp>
              <p:sp>
                <p:nvSpPr>
                  <p:cNvPr id="38986" name="Rectangle 190"/>
                  <p:cNvSpPr>
                    <a:spLocks/>
                  </p:cNvSpPr>
                  <p:nvPr/>
                </p:nvSpPr>
                <p:spPr bwMode="auto">
                  <a:xfrm>
                    <a:off x="0" y="0"/>
                    <a:ext cx="103" cy="396"/>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84" name="Group 191"/>
                <p:cNvGrpSpPr>
                  <a:grpSpLocks/>
                </p:cNvGrpSpPr>
                <p:nvPr/>
              </p:nvGrpSpPr>
              <p:grpSpPr bwMode="auto">
                <a:xfrm>
                  <a:off x="146" y="698"/>
                  <a:ext cx="106" cy="396"/>
                  <a:chOff x="0" y="0"/>
                  <a:chExt cx="105" cy="396"/>
                </a:xfrm>
              </p:grpSpPr>
              <p:sp>
                <p:nvSpPr>
                  <p:cNvPr id="38983" name="AutoShape 192"/>
                  <p:cNvSpPr>
                    <a:spLocks/>
                  </p:cNvSpPr>
                  <p:nvPr/>
                </p:nvSpPr>
                <p:spPr bwMode="auto">
                  <a:xfrm>
                    <a:off x="0" y="0"/>
                    <a:ext cx="105" cy="396"/>
                  </a:xfrm>
                  <a:custGeom>
                    <a:avLst/>
                    <a:gdLst>
                      <a:gd name="T0" fmla="*/ 105 w 21600"/>
                      <a:gd name="T1" fmla="*/ 0 h 21600"/>
                      <a:gd name="T2" fmla="*/ 103 w 21600"/>
                      <a:gd name="T3" fmla="*/ 396 h 21600"/>
                      <a:gd name="T4" fmla="*/ 0 w 21600"/>
                      <a:gd name="T5" fmla="*/ 396 h 21600"/>
                      <a:gd name="T6" fmla="*/ 0 w 21600"/>
                      <a:gd name="T7" fmla="*/ 0 h 21600"/>
                      <a:gd name="T8" fmla="*/ 105 w 21600"/>
                      <a:gd name="T9" fmla="*/ 0 h 21600"/>
                      <a:gd name="T10" fmla="*/ 105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0"/>
                        </a:moveTo>
                        <a:lnTo>
                          <a:pt x="21144" y="21600"/>
                        </a:lnTo>
                        <a:lnTo>
                          <a:pt x="0" y="21600"/>
                        </a:lnTo>
                        <a:lnTo>
                          <a:pt x="0" y="0"/>
                        </a:lnTo>
                        <a:lnTo>
                          <a:pt x="21600" y="0"/>
                        </a:lnTo>
                        <a:close/>
                        <a:moveTo>
                          <a:pt x="21600" y="0"/>
                        </a:moveTo>
                      </a:path>
                    </a:pathLst>
                  </a:custGeom>
                  <a:solidFill>
                    <a:srgbClr val="0000FF"/>
                  </a:solidFill>
                  <a:ln w="12700">
                    <a:noFill/>
                    <a:miter lim="800000"/>
                    <a:headEnd/>
                    <a:tailEnd/>
                  </a:ln>
                </p:spPr>
                <p:txBody>
                  <a:bodyPr lIns="0" tIns="0" rIns="0" bIns="0"/>
                  <a:lstStyle/>
                  <a:p>
                    <a:endParaRPr lang="en-US"/>
                  </a:p>
                </p:txBody>
              </p:sp>
              <p:sp>
                <p:nvSpPr>
                  <p:cNvPr id="38984" name="Rectangle 193"/>
                  <p:cNvSpPr>
                    <a:spLocks/>
                  </p:cNvSpPr>
                  <p:nvPr/>
                </p:nvSpPr>
                <p:spPr bwMode="auto">
                  <a:xfrm>
                    <a:off x="0" y="0"/>
                    <a:ext cx="105" cy="396"/>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085" name="Group 194"/>
                <p:cNvGrpSpPr>
                  <a:grpSpLocks/>
                </p:cNvGrpSpPr>
                <p:nvPr/>
              </p:nvGrpSpPr>
              <p:grpSpPr bwMode="auto">
                <a:xfrm flipH="1">
                  <a:off x="0" y="223"/>
                  <a:ext cx="519" cy="443"/>
                  <a:chOff x="0" y="0"/>
                  <a:chExt cx="519" cy="442"/>
                </a:xfrm>
              </p:grpSpPr>
              <p:sp>
                <p:nvSpPr>
                  <p:cNvPr id="38981" name="AutoShape 195"/>
                  <p:cNvSpPr>
                    <a:spLocks/>
                  </p:cNvSpPr>
                  <p:nvPr/>
                </p:nvSpPr>
                <p:spPr bwMode="auto">
                  <a:xfrm>
                    <a:off x="0" y="0"/>
                    <a:ext cx="519" cy="442"/>
                  </a:xfrm>
                  <a:custGeom>
                    <a:avLst/>
                    <a:gdLst>
                      <a:gd name="T0" fmla="*/ 383 w 21600"/>
                      <a:gd name="T1" fmla="*/ 5 h 21600"/>
                      <a:gd name="T2" fmla="*/ 519 w 21600"/>
                      <a:gd name="T3" fmla="*/ 319 h 21600"/>
                      <a:gd name="T4" fmla="*/ 464 w 21600"/>
                      <a:gd name="T5" fmla="*/ 346 h 21600"/>
                      <a:gd name="T6" fmla="*/ 394 w 21600"/>
                      <a:gd name="T7" fmla="*/ 199 h 21600"/>
                      <a:gd name="T8" fmla="*/ 394 w 21600"/>
                      <a:gd name="T9" fmla="*/ 442 h 21600"/>
                      <a:gd name="T10" fmla="*/ 109 w 21600"/>
                      <a:gd name="T11" fmla="*/ 442 h 21600"/>
                      <a:gd name="T12" fmla="*/ 122 w 21600"/>
                      <a:gd name="T13" fmla="*/ 184 h 21600"/>
                      <a:gd name="T14" fmla="*/ 65 w 21600"/>
                      <a:gd name="T15" fmla="*/ 371 h 21600"/>
                      <a:gd name="T16" fmla="*/ 0 w 21600"/>
                      <a:gd name="T17" fmla="*/ 360 h 21600"/>
                      <a:gd name="T18" fmla="*/ 0 w 21600"/>
                      <a:gd name="T19" fmla="*/ 359 h 21600"/>
                      <a:gd name="T20" fmla="*/ 1 w 21600"/>
                      <a:gd name="T21" fmla="*/ 358 h 21600"/>
                      <a:gd name="T22" fmla="*/ 1 w 21600"/>
                      <a:gd name="T23" fmla="*/ 354 h 21600"/>
                      <a:gd name="T24" fmla="*/ 2 w 21600"/>
                      <a:gd name="T25" fmla="*/ 350 h 21600"/>
                      <a:gd name="T26" fmla="*/ 4 w 21600"/>
                      <a:gd name="T27" fmla="*/ 344 h 21600"/>
                      <a:gd name="T28" fmla="*/ 5 w 21600"/>
                      <a:gd name="T29" fmla="*/ 337 h 21600"/>
                      <a:gd name="T30" fmla="*/ 7 w 21600"/>
                      <a:gd name="T31" fmla="*/ 330 h 21600"/>
                      <a:gd name="T32" fmla="*/ 9 w 21600"/>
                      <a:gd name="T33" fmla="*/ 321 h 21600"/>
                      <a:gd name="T34" fmla="*/ 11 w 21600"/>
                      <a:gd name="T35" fmla="*/ 312 h 21600"/>
                      <a:gd name="T36" fmla="*/ 13 w 21600"/>
                      <a:gd name="T37" fmla="*/ 302 h 21600"/>
                      <a:gd name="T38" fmla="*/ 16 w 21600"/>
                      <a:gd name="T39" fmla="*/ 291 h 21600"/>
                      <a:gd name="T40" fmla="*/ 19 w 21600"/>
                      <a:gd name="T41" fmla="*/ 279 h 21600"/>
                      <a:gd name="T42" fmla="*/ 21 w 21600"/>
                      <a:gd name="T43" fmla="*/ 267 h 21600"/>
                      <a:gd name="T44" fmla="*/ 24 w 21600"/>
                      <a:gd name="T45" fmla="*/ 254 h 21600"/>
                      <a:gd name="T46" fmla="*/ 27 w 21600"/>
                      <a:gd name="T47" fmla="*/ 240 h 21600"/>
                      <a:gd name="T48" fmla="*/ 30 w 21600"/>
                      <a:gd name="T49" fmla="*/ 227 h 21600"/>
                      <a:gd name="T50" fmla="*/ 37 w 21600"/>
                      <a:gd name="T51" fmla="*/ 199 h 21600"/>
                      <a:gd name="T52" fmla="*/ 43 w 21600"/>
                      <a:gd name="T53" fmla="*/ 169 h 21600"/>
                      <a:gd name="T54" fmla="*/ 56 w 21600"/>
                      <a:gd name="T55" fmla="*/ 110 h 21600"/>
                      <a:gd name="T56" fmla="*/ 63 w 21600"/>
                      <a:gd name="T57" fmla="*/ 82 h 21600"/>
                      <a:gd name="T58" fmla="*/ 66 w 21600"/>
                      <a:gd name="T59" fmla="*/ 68 h 21600"/>
                      <a:gd name="T60" fmla="*/ 70 w 21600"/>
                      <a:gd name="T61" fmla="*/ 54 h 21600"/>
                      <a:gd name="T62" fmla="*/ 73 w 21600"/>
                      <a:gd name="T63" fmla="*/ 41 h 21600"/>
                      <a:gd name="T64" fmla="*/ 75 w 21600"/>
                      <a:gd name="T65" fmla="*/ 29 h 21600"/>
                      <a:gd name="T66" fmla="*/ 78 w 21600"/>
                      <a:gd name="T67" fmla="*/ 16 h 21600"/>
                      <a:gd name="T68" fmla="*/ 81 w 21600"/>
                      <a:gd name="T69" fmla="*/ 5 h 21600"/>
                      <a:gd name="T70" fmla="*/ 118 w 21600"/>
                      <a:gd name="T71" fmla="*/ 4 h 21600"/>
                      <a:gd name="T72" fmla="*/ 155 w 21600"/>
                      <a:gd name="T73" fmla="*/ 3 h 21600"/>
                      <a:gd name="T74" fmla="*/ 232 w 21600"/>
                      <a:gd name="T75" fmla="*/ 1 h 21600"/>
                      <a:gd name="T76" fmla="*/ 270 w 21600"/>
                      <a:gd name="T77" fmla="*/ 0 h 21600"/>
                      <a:gd name="T78" fmla="*/ 308 w 21600"/>
                      <a:gd name="T79" fmla="*/ 0 h 21600"/>
                      <a:gd name="T80" fmla="*/ 327 w 21600"/>
                      <a:gd name="T81" fmla="*/ 1 h 21600"/>
                      <a:gd name="T82" fmla="*/ 346 w 21600"/>
                      <a:gd name="T83" fmla="*/ 2 h 21600"/>
                      <a:gd name="T84" fmla="*/ 364 w 21600"/>
                      <a:gd name="T85" fmla="*/ 3 h 21600"/>
                      <a:gd name="T86" fmla="*/ 383 w 21600"/>
                      <a:gd name="T87" fmla="*/ 5 h 21600"/>
                      <a:gd name="T88" fmla="*/ 383 w 21600"/>
                      <a:gd name="T89" fmla="*/ 5 h 216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1600"/>
                      <a:gd name="T136" fmla="*/ 0 h 21600"/>
                      <a:gd name="T137" fmla="*/ 21600 w 21600"/>
                      <a:gd name="T138" fmla="*/ 21600 h 2160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1600" h="21600">
                        <a:moveTo>
                          <a:pt x="15929" y="241"/>
                        </a:moveTo>
                        <a:lnTo>
                          <a:pt x="21600" y="15580"/>
                        </a:lnTo>
                        <a:lnTo>
                          <a:pt x="19301" y="16892"/>
                        </a:lnTo>
                        <a:lnTo>
                          <a:pt x="16404" y="9740"/>
                        </a:lnTo>
                        <a:lnTo>
                          <a:pt x="16404" y="21600"/>
                        </a:lnTo>
                        <a:lnTo>
                          <a:pt x="4547" y="21600"/>
                        </a:lnTo>
                        <a:lnTo>
                          <a:pt x="5073" y="8982"/>
                        </a:lnTo>
                        <a:lnTo>
                          <a:pt x="2701" y="18120"/>
                        </a:lnTo>
                        <a:lnTo>
                          <a:pt x="0" y="17603"/>
                        </a:lnTo>
                        <a:lnTo>
                          <a:pt x="0" y="17567"/>
                        </a:lnTo>
                        <a:lnTo>
                          <a:pt x="31" y="17482"/>
                        </a:lnTo>
                        <a:lnTo>
                          <a:pt x="52" y="17302"/>
                        </a:lnTo>
                        <a:lnTo>
                          <a:pt x="103" y="17097"/>
                        </a:lnTo>
                        <a:lnTo>
                          <a:pt x="155" y="16808"/>
                        </a:lnTo>
                        <a:lnTo>
                          <a:pt x="196" y="16483"/>
                        </a:lnTo>
                        <a:lnTo>
                          <a:pt x="299" y="16110"/>
                        </a:lnTo>
                        <a:lnTo>
                          <a:pt x="371" y="15700"/>
                        </a:lnTo>
                        <a:lnTo>
                          <a:pt x="454" y="15231"/>
                        </a:lnTo>
                        <a:lnTo>
                          <a:pt x="546" y="14737"/>
                        </a:lnTo>
                        <a:lnTo>
                          <a:pt x="650" y="14207"/>
                        </a:lnTo>
                        <a:lnTo>
                          <a:pt x="773" y="13629"/>
                        </a:lnTo>
                        <a:lnTo>
                          <a:pt x="876" y="13039"/>
                        </a:lnTo>
                        <a:lnTo>
                          <a:pt x="1000" y="12401"/>
                        </a:lnTo>
                        <a:lnTo>
                          <a:pt x="1124" y="11751"/>
                        </a:lnTo>
                        <a:lnTo>
                          <a:pt x="1248" y="11077"/>
                        </a:lnTo>
                        <a:lnTo>
                          <a:pt x="1526" y="9704"/>
                        </a:lnTo>
                        <a:lnTo>
                          <a:pt x="1794" y="8272"/>
                        </a:lnTo>
                        <a:lnTo>
                          <a:pt x="2351" y="5382"/>
                        </a:lnTo>
                        <a:lnTo>
                          <a:pt x="2619" y="3985"/>
                        </a:lnTo>
                        <a:lnTo>
                          <a:pt x="2753" y="3311"/>
                        </a:lnTo>
                        <a:lnTo>
                          <a:pt x="2897" y="2637"/>
                        </a:lnTo>
                        <a:lnTo>
                          <a:pt x="3021" y="2023"/>
                        </a:lnTo>
                        <a:lnTo>
                          <a:pt x="3124" y="1409"/>
                        </a:lnTo>
                        <a:lnTo>
                          <a:pt x="3248" y="795"/>
                        </a:lnTo>
                        <a:lnTo>
                          <a:pt x="3371" y="241"/>
                        </a:lnTo>
                        <a:lnTo>
                          <a:pt x="4897" y="205"/>
                        </a:lnTo>
                        <a:lnTo>
                          <a:pt x="6465" y="157"/>
                        </a:lnTo>
                        <a:lnTo>
                          <a:pt x="9640" y="36"/>
                        </a:lnTo>
                        <a:lnTo>
                          <a:pt x="11238" y="0"/>
                        </a:lnTo>
                        <a:lnTo>
                          <a:pt x="12836" y="0"/>
                        </a:lnTo>
                        <a:lnTo>
                          <a:pt x="13610" y="36"/>
                        </a:lnTo>
                        <a:lnTo>
                          <a:pt x="14383" y="96"/>
                        </a:lnTo>
                        <a:lnTo>
                          <a:pt x="15156" y="157"/>
                        </a:lnTo>
                        <a:lnTo>
                          <a:pt x="15929" y="241"/>
                        </a:lnTo>
                        <a:close/>
                        <a:moveTo>
                          <a:pt x="15929" y="241"/>
                        </a:moveTo>
                      </a:path>
                    </a:pathLst>
                  </a:custGeom>
                  <a:solidFill>
                    <a:srgbClr val="0000FF"/>
                  </a:solidFill>
                  <a:ln w="12700">
                    <a:noFill/>
                    <a:miter lim="800000"/>
                    <a:headEnd/>
                    <a:tailEnd/>
                  </a:ln>
                </p:spPr>
                <p:txBody>
                  <a:bodyPr lIns="0" tIns="0" rIns="0" bIns="0"/>
                  <a:lstStyle/>
                  <a:p>
                    <a:endParaRPr lang="en-US"/>
                  </a:p>
                </p:txBody>
              </p:sp>
              <p:sp>
                <p:nvSpPr>
                  <p:cNvPr id="38982" name="Rectangle 196"/>
                  <p:cNvSpPr>
                    <a:spLocks/>
                  </p:cNvSpPr>
                  <p:nvPr/>
                </p:nvSpPr>
                <p:spPr bwMode="auto">
                  <a:xfrm flipH="1">
                    <a:off x="0" y="0"/>
                    <a:ext cx="519" cy="442"/>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114" name="Group 197"/>
                <p:cNvGrpSpPr>
                  <a:grpSpLocks/>
                </p:cNvGrpSpPr>
                <p:nvPr/>
              </p:nvGrpSpPr>
              <p:grpSpPr bwMode="auto">
                <a:xfrm>
                  <a:off x="462" y="612"/>
                  <a:ext cx="49" cy="87"/>
                  <a:chOff x="0" y="0"/>
                  <a:chExt cx="48" cy="86"/>
                </a:xfrm>
              </p:grpSpPr>
              <p:sp>
                <p:nvSpPr>
                  <p:cNvPr id="38979" name="AutoShape 198"/>
                  <p:cNvSpPr>
                    <a:spLocks/>
                  </p:cNvSpPr>
                  <p:nvPr/>
                </p:nvSpPr>
                <p:spPr bwMode="auto">
                  <a:xfrm>
                    <a:off x="0" y="0"/>
                    <a:ext cx="48" cy="86"/>
                  </a:xfrm>
                  <a:custGeom>
                    <a:avLst/>
                    <a:gdLst>
                      <a:gd name="T0" fmla="*/ 48 w 21600"/>
                      <a:gd name="T1" fmla="*/ 3 h 21600"/>
                      <a:gd name="T2" fmla="*/ 44 w 21600"/>
                      <a:gd name="T3" fmla="*/ 86 h 21600"/>
                      <a:gd name="T4" fmla="*/ 0 w 21600"/>
                      <a:gd name="T5" fmla="*/ 83 h 21600"/>
                      <a:gd name="T6" fmla="*/ 5 w 21600"/>
                      <a:gd name="T7" fmla="*/ 0 h 21600"/>
                      <a:gd name="T8" fmla="*/ 48 w 21600"/>
                      <a:gd name="T9" fmla="*/ 3 h 21600"/>
                      <a:gd name="T10" fmla="*/ 48 w 21600"/>
                      <a:gd name="T11" fmla="*/ 3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738"/>
                        </a:moveTo>
                        <a:lnTo>
                          <a:pt x="19707" y="21600"/>
                        </a:lnTo>
                        <a:lnTo>
                          <a:pt x="0" y="20862"/>
                        </a:lnTo>
                        <a:lnTo>
                          <a:pt x="2115" y="0"/>
                        </a:lnTo>
                        <a:lnTo>
                          <a:pt x="21600" y="738"/>
                        </a:lnTo>
                        <a:close/>
                        <a:moveTo>
                          <a:pt x="21600" y="738"/>
                        </a:moveTo>
                      </a:path>
                    </a:pathLst>
                  </a:custGeom>
                  <a:solidFill>
                    <a:srgbClr val="0000FF"/>
                  </a:solidFill>
                  <a:ln w="12700">
                    <a:noFill/>
                    <a:miter lim="800000"/>
                    <a:headEnd/>
                    <a:tailEnd/>
                  </a:ln>
                </p:spPr>
                <p:txBody>
                  <a:bodyPr lIns="0" tIns="0" rIns="0" bIns="0"/>
                  <a:lstStyle/>
                  <a:p>
                    <a:endParaRPr lang="en-US"/>
                  </a:p>
                </p:txBody>
              </p:sp>
              <p:sp>
                <p:nvSpPr>
                  <p:cNvPr id="38980" name="Rectangle 199"/>
                  <p:cNvSpPr>
                    <a:spLocks/>
                  </p:cNvSpPr>
                  <p:nvPr/>
                </p:nvSpPr>
                <p:spPr bwMode="auto">
                  <a:xfrm>
                    <a:off x="0" y="0"/>
                    <a:ext cx="48" cy="86"/>
                  </a:xfrm>
                  <a:prstGeom prst="rect">
                    <a:avLst/>
                  </a:prstGeom>
                  <a:noFill/>
                  <a:ln w="12700">
                    <a:noFill/>
                    <a:miter lim="800000"/>
                    <a:headEnd/>
                    <a:tailEnd/>
                  </a:ln>
                </p:spPr>
                <p:txBody>
                  <a:bodyPr lIns="0" tIns="0" rIns="0" bIns="0"/>
                  <a:lstStyle/>
                  <a:p>
                    <a:endParaRPr lang="en-US">
                      <a:latin typeface="Georgia" pitchFamily="18" charset="0"/>
                    </a:endParaRPr>
                  </a:p>
                </p:txBody>
              </p:sp>
            </p:grpSp>
          </p:grpSp>
          <p:grpSp>
            <p:nvGrpSpPr>
              <p:cNvPr id="39119" name="Group 200"/>
              <p:cNvGrpSpPr>
                <a:grpSpLocks/>
              </p:cNvGrpSpPr>
              <p:nvPr/>
            </p:nvGrpSpPr>
            <p:grpSpPr bwMode="auto">
              <a:xfrm>
                <a:off x="0" y="271"/>
                <a:ext cx="492" cy="1104"/>
                <a:chOff x="0" y="0"/>
                <a:chExt cx="492" cy="1104"/>
              </a:xfrm>
            </p:grpSpPr>
            <p:grpSp>
              <p:nvGrpSpPr>
                <p:cNvPr id="39120" name="Group 201"/>
                <p:cNvGrpSpPr>
                  <a:grpSpLocks/>
                </p:cNvGrpSpPr>
                <p:nvPr/>
              </p:nvGrpSpPr>
              <p:grpSpPr bwMode="auto">
                <a:xfrm>
                  <a:off x="185" y="731"/>
                  <a:ext cx="162" cy="56"/>
                  <a:chOff x="0" y="0"/>
                  <a:chExt cx="162" cy="55"/>
                </a:xfrm>
              </p:grpSpPr>
              <p:sp>
                <p:nvSpPr>
                  <p:cNvPr id="38966" name="AutoShape 202"/>
                  <p:cNvSpPr>
                    <a:spLocks/>
                  </p:cNvSpPr>
                  <p:nvPr/>
                </p:nvSpPr>
                <p:spPr bwMode="auto">
                  <a:xfrm>
                    <a:off x="0" y="0"/>
                    <a:ext cx="162" cy="55"/>
                  </a:xfrm>
                  <a:custGeom>
                    <a:avLst/>
                    <a:gdLst>
                      <a:gd name="T0" fmla="*/ 9 w 21600"/>
                      <a:gd name="T1" fmla="*/ 0 h 21600"/>
                      <a:gd name="T2" fmla="*/ 0 w 21600"/>
                      <a:gd name="T3" fmla="*/ 55 h 21600"/>
                      <a:gd name="T4" fmla="*/ 162 w 21600"/>
                      <a:gd name="T5" fmla="*/ 48 h 21600"/>
                      <a:gd name="T6" fmla="*/ 160 w 21600"/>
                      <a:gd name="T7" fmla="*/ 7 h 21600"/>
                      <a:gd name="T8" fmla="*/ 9 w 21600"/>
                      <a:gd name="T9" fmla="*/ 0 h 21600"/>
                      <a:gd name="T10" fmla="*/ 9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189" y="0"/>
                        </a:moveTo>
                        <a:lnTo>
                          <a:pt x="0" y="21600"/>
                        </a:lnTo>
                        <a:lnTo>
                          <a:pt x="21600" y="19019"/>
                        </a:lnTo>
                        <a:lnTo>
                          <a:pt x="21270" y="2772"/>
                        </a:lnTo>
                        <a:lnTo>
                          <a:pt x="1189" y="0"/>
                        </a:lnTo>
                        <a:close/>
                        <a:moveTo>
                          <a:pt x="1189" y="0"/>
                        </a:moveTo>
                      </a:path>
                    </a:pathLst>
                  </a:custGeom>
                  <a:solidFill>
                    <a:srgbClr val="0000FF"/>
                  </a:solidFill>
                  <a:ln w="12700">
                    <a:noFill/>
                    <a:miter lim="800000"/>
                    <a:headEnd/>
                    <a:tailEnd/>
                  </a:ln>
                </p:spPr>
                <p:txBody>
                  <a:bodyPr lIns="0" tIns="0" rIns="0" bIns="0"/>
                  <a:lstStyle/>
                  <a:p>
                    <a:endParaRPr lang="en-US"/>
                  </a:p>
                </p:txBody>
              </p:sp>
              <p:sp>
                <p:nvSpPr>
                  <p:cNvPr id="38967" name="Rectangle 203"/>
                  <p:cNvSpPr>
                    <a:spLocks/>
                  </p:cNvSpPr>
                  <p:nvPr/>
                </p:nvSpPr>
                <p:spPr bwMode="auto">
                  <a:xfrm>
                    <a:off x="0" y="0"/>
                    <a:ext cx="162" cy="55"/>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121" name="Group 204"/>
                <p:cNvGrpSpPr>
                  <a:grpSpLocks/>
                </p:cNvGrpSpPr>
                <p:nvPr/>
              </p:nvGrpSpPr>
              <p:grpSpPr bwMode="auto">
                <a:xfrm>
                  <a:off x="0" y="666"/>
                  <a:ext cx="43" cy="52"/>
                  <a:chOff x="0" y="0"/>
                  <a:chExt cx="43" cy="51"/>
                </a:xfrm>
              </p:grpSpPr>
              <p:sp>
                <p:nvSpPr>
                  <p:cNvPr id="38964" name="AutoShape 205"/>
                  <p:cNvSpPr>
                    <a:spLocks/>
                  </p:cNvSpPr>
                  <p:nvPr/>
                </p:nvSpPr>
                <p:spPr bwMode="auto">
                  <a:xfrm>
                    <a:off x="0" y="0"/>
                    <a:ext cx="43" cy="51"/>
                  </a:xfrm>
                  <a:custGeom>
                    <a:avLst/>
                    <a:gdLst>
                      <a:gd name="T0" fmla="*/ 32 w 21600"/>
                      <a:gd name="T1" fmla="*/ 0 h 21600"/>
                      <a:gd name="T2" fmla="*/ 0 w 21600"/>
                      <a:gd name="T3" fmla="*/ 51 h 21600"/>
                      <a:gd name="T4" fmla="*/ 43 w 21600"/>
                      <a:gd name="T5" fmla="*/ 51 h 21600"/>
                      <a:gd name="T6" fmla="*/ 43 w 21600"/>
                      <a:gd name="T7" fmla="*/ 0 h 21600"/>
                      <a:gd name="T8" fmla="*/ 32 w 21600"/>
                      <a:gd name="T9" fmla="*/ 0 h 21600"/>
                      <a:gd name="T10" fmla="*/ 32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86" y="0"/>
                        </a:moveTo>
                        <a:lnTo>
                          <a:pt x="0" y="21600"/>
                        </a:lnTo>
                        <a:lnTo>
                          <a:pt x="21600" y="21600"/>
                        </a:lnTo>
                        <a:lnTo>
                          <a:pt x="21600" y="0"/>
                        </a:lnTo>
                        <a:lnTo>
                          <a:pt x="15986" y="0"/>
                        </a:lnTo>
                        <a:close/>
                        <a:moveTo>
                          <a:pt x="15986" y="0"/>
                        </a:moveTo>
                      </a:path>
                    </a:pathLst>
                  </a:custGeom>
                  <a:solidFill>
                    <a:srgbClr val="0000FF"/>
                  </a:solidFill>
                  <a:ln w="12700">
                    <a:noFill/>
                    <a:miter lim="800000"/>
                    <a:headEnd/>
                    <a:tailEnd/>
                  </a:ln>
                </p:spPr>
                <p:txBody>
                  <a:bodyPr lIns="0" tIns="0" rIns="0" bIns="0"/>
                  <a:lstStyle/>
                  <a:p>
                    <a:endParaRPr lang="en-US"/>
                  </a:p>
                </p:txBody>
              </p:sp>
              <p:sp>
                <p:nvSpPr>
                  <p:cNvPr id="38965" name="Rectangle 206"/>
                  <p:cNvSpPr>
                    <a:spLocks/>
                  </p:cNvSpPr>
                  <p:nvPr/>
                </p:nvSpPr>
                <p:spPr bwMode="auto">
                  <a:xfrm>
                    <a:off x="0" y="0"/>
                    <a:ext cx="43" cy="51"/>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122" name="Group 207"/>
                <p:cNvGrpSpPr>
                  <a:grpSpLocks/>
                </p:cNvGrpSpPr>
                <p:nvPr/>
              </p:nvGrpSpPr>
              <p:grpSpPr bwMode="auto">
                <a:xfrm>
                  <a:off x="18" y="592"/>
                  <a:ext cx="39" cy="35"/>
                  <a:chOff x="0" y="0"/>
                  <a:chExt cx="38" cy="34"/>
                </a:xfrm>
              </p:grpSpPr>
              <p:sp>
                <p:nvSpPr>
                  <p:cNvPr id="38962" name="AutoShape 208"/>
                  <p:cNvSpPr>
                    <a:spLocks/>
                  </p:cNvSpPr>
                  <p:nvPr/>
                </p:nvSpPr>
                <p:spPr bwMode="auto">
                  <a:xfrm>
                    <a:off x="0" y="0"/>
                    <a:ext cx="38" cy="34"/>
                  </a:xfrm>
                  <a:custGeom>
                    <a:avLst/>
                    <a:gdLst>
                      <a:gd name="T0" fmla="*/ 2 w 21600"/>
                      <a:gd name="T1" fmla="*/ 4 h 21600"/>
                      <a:gd name="T2" fmla="*/ 0 w 21600"/>
                      <a:gd name="T3" fmla="*/ 34 h 21600"/>
                      <a:gd name="T4" fmla="*/ 27 w 21600"/>
                      <a:gd name="T5" fmla="*/ 34 h 21600"/>
                      <a:gd name="T6" fmla="*/ 38 w 21600"/>
                      <a:gd name="T7" fmla="*/ 0 h 21600"/>
                      <a:gd name="T8" fmla="*/ 2 w 21600"/>
                      <a:gd name="T9" fmla="*/ 4 h 21600"/>
                      <a:gd name="T10" fmla="*/ 2 w 21600"/>
                      <a:gd name="T11" fmla="*/ 4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376" y="2604"/>
                        </a:moveTo>
                        <a:lnTo>
                          <a:pt x="0" y="21600"/>
                        </a:lnTo>
                        <a:lnTo>
                          <a:pt x="15271" y="21600"/>
                        </a:lnTo>
                        <a:lnTo>
                          <a:pt x="21600" y="0"/>
                        </a:lnTo>
                        <a:lnTo>
                          <a:pt x="1376" y="2604"/>
                        </a:lnTo>
                        <a:close/>
                        <a:moveTo>
                          <a:pt x="1376" y="2604"/>
                        </a:moveTo>
                      </a:path>
                    </a:pathLst>
                  </a:custGeom>
                  <a:solidFill>
                    <a:srgbClr val="0000FF"/>
                  </a:solidFill>
                  <a:ln w="12700">
                    <a:noFill/>
                    <a:miter lim="800000"/>
                    <a:headEnd/>
                    <a:tailEnd/>
                  </a:ln>
                </p:spPr>
                <p:txBody>
                  <a:bodyPr lIns="0" tIns="0" rIns="0" bIns="0"/>
                  <a:lstStyle/>
                  <a:p>
                    <a:endParaRPr lang="en-US"/>
                  </a:p>
                </p:txBody>
              </p:sp>
              <p:sp>
                <p:nvSpPr>
                  <p:cNvPr id="38963" name="Rectangle 209"/>
                  <p:cNvSpPr>
                    <a:spLocks/>
                  </p:cNvSpPr>
                  <p:nvPr/>
                </p:nvSpPr>
                <p:spPr bwMode="auto">
                  <a:xfrm>
                    <a:off x="0" y="0"/>
                    <a:ext cx="38" cy="34"/>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123" name="Group 210"/>
                <p:cNvGrpSpPr>
                  <a:grpSpLocks/>
                </p:cNvGrpSpPr>
                <p:nvPr/>
              </p:nvGrpSpPr>
              <p:grpSpPr bwMode="auto">
                <a:xfrm>
                  <a:off x="159" y="463"/>
                  <a:ext cx="170" cy="39"/>
                  <a:chOff x="0" y="0"/>
                  <a:chExt cx="169" cy="38"/>
                </a:xfrm>
              </p:grpSpPr>
              <p:sp>
                <p:nvSpPr>
                  <p:cNvPr id="38960" name="AutoShape 211"/>
                  <p:cNvSpPr>
                    <a:spLocks/>
                  </p:cNvSpPr>
                  <p:nvPr/>
                </p:nvSpPr>
                <p:spPr bwMode="auto">
                  <a:xfrm>
                    <a:off x="0" y="0"/>
                    <a:ext cx="169" cy="38"/>
                  </a:xfrm>
                  <a:custGeom>
                    <a:avLst/>
                    <a:gdLst>
                      <a:gd name="T0" fmla="*/ 0 w 21600"/>
                      <a:gd name="T1" fmla="*/ 2 h 21600"/>
                      <a:gd name="T2" fmla="*/ 0 w 21600"/>
                      <a:gd name="T3" fmla="*/ 38 h 21600"/>
                      <a:gd name="T4" fmla="*/ 169 w 21600"/>
                      <a:gd name="T5" fmla="*/ 38 h 21600"/>
                      <a:gd name="T6" fmla="*/ 167 w 21600"/>
                      <a:gd name="T7" fmla="*/ 0 h 21600"/>
                      <a:gd name="T8" fmla="*/ 0 w 21600"/>
                      <a:gd name="T9" fmla="*/ 2 h 21600"/>
                      <a:gd name="T10" fmla="*/ 0 w 21600"/>
                      <a:gd name="T11" fmla="*/ 2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0" y="957"/>
                        </a:moveTo>
                        <a:lnTo>
                          <a:pt x="0" y="21600"/>
                        </a:lnTo>
                        <a:lnTo>
                          <a:pt x="21600" y="21600"/>
                        </a:lnTo>
                        <a:lnTo>
                          <a:pt x="21316" y="0"/>
                        </a:lnTo>
                        <a:lnTo>
                          <a:pt x="0" y="957"/>
                        </a:lnTo>
                        <a:close/>
                        <a:moveTo>
                          <a:pt x="0" y="957"/>
                        </a:moveTo>
                      </a:path>
                    </a:pathLst>
                  </a:custGeom>
                  <a:solidFill>
                    <a:srgbClr val="0000FF"/>
                  </a:solidFill>
                  <a:ln w="12700">
                    <a:noFill/>
                    <a:miter lim="800000"/>
                    <a:headEnd/>
                    <a:tailEnd/>
                  </a:ln>
                </p:spPr>
                <p:txBody>
                  <a:bodyPr lIns="0" tIns="0" rIns="0" bIns="0"/>
                  <a:lstStyle/>
                  <a:p>
                    <a:endParaRPr lang="en-US"/>
                  </a:p>
                </p:txBody>
              </p:sp>
              <p:sp>
                <p:nvSpPr>
                  <p:cNvPr id="38961" name="Rectangle 212"/>
                  <p:cNvSpPr>
                    <a:spLocks/>
                  </p:cNvSpPr>
                  <p:nvPr/>
                </p:nvSpPr>
                <p:spPr bwMode="auto">
                  <a:xfrm>
                    <a:off x="0" y="0"/>
                    <a:ext cx="169" cy="38"/>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124" name="Group 213"/>
                <p:cNvGrpSpPr>
                  <a:grpSpLocks/>
                </p:cNvGrpSpPr>
                <p:nvPr/>
              </p:nvGrpSpPr>
              <p:grpSpPr bwMode="auto">
                <a:xfrm>
                  <a:off x="190" y="180"/>
                  <a:ext cx="99" cy="60"/>
                  <a:chOff x="0" y="0"/>
                  <a:chExt cx="99" cy="59"/>
                </a:xfrm>
              </p:grpSpPr>
              <p:sp>
                <p:nvSpPr>
                  <p:cNvPr id="38958" name="AutoShape 214"/>
                  <p:cNvSpPr>
                    <a:spLocks/>
                  </p:cNvSpPr>
                  <p:nvPr/>
                </p:nvSpPr>
                <p:spPr bwMode="auto">
                  <a:xfrm>
                    <a:off x="0" y="0"/>
                    <a:ext cx="99" cy="59"/>
                  </a:xfrm>
                  <a:custGeom>
                    <a:avLst/>
                    <a:gdLst>
                      <a:gd name="T0" fmla="*/ 0 w 21600"/>
                      <a:gd name="T1" fmla="*/ 0 h 21600"/>
                      <a:gd name="T2" fmla="*/ 0 w 21600"/>
                      <a:gd name="T3" fmla="*/ 57 h 21600"/>
                      <a:gd name="T4" fmla="*/ 99 w 21600"/>
                      <a:gd name="T5" fmla="*/ 59 h 21600"/>
                      <a:gd name="T6" fmla="*/ 85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0" y="0"/>
                        </a:moveTo>
                        <a:lnTo>
                          <a:pt x="0" y="20711"/>
                        </a:lnTo>
                        <a:lnTo>
                          <a:pt x="21600" y="21600"/>
                        </a:lnTo>
                        <a:lnTo>
                          <a:pt x="18645" y="0"/>
                        </a:lnTo>
                        <a:lnTo>
                          <a:pt x="0" y="0"/>
                        </a:lnTo>
                        <a:close/>
                        <a:moveTo>
                          <a:pt x="0" y="0"/>
                        </a:moveTo>
                      </a:path>
                    </a:pathLst>
                  </a:custGeom>
                  <a:solidFill>
                    <a:srgbClr val="0000FF"/>
                  </a:solidFill>
                  <a:ln w="12700">
                    <a:noFill/>
                    <a:miter lim="800000"/>
                    <a:headEnd/>
                    <a:tailEnd/>
                  </a:ln>
                </p:spPr>
                <p:txBody>
                  <a:bodyPr lIns="0" tIns="0" rIns="0" bIns="0"/>
                  <a:lstStyle/>
                  <a:p>
                    <a:endParaRPr lang="en-US"/>
                  </a:p>
                </p:txBody>
              </p:sp>
              <p:sp>
                <p:nvSpPr>
                  <p:cNvPr id="38959" name="Rectangle 215"/>
                  <p:cNvSpPr>
                    <a:spLocks/>
                  </p:cNvSpPr>
                  <p:nvPr/>
                </p:nvSpPr>
                <p:spPr bwMode="auto">
                  <a:xfrm>
                    <a:off x="0" y="0"/>
                    <a:ext cx="99" cy="59"/>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125" name="Group 216"/>
                <p:cNvGrpSpPr>
                  <a:grpSpLocks/>
                </p:cNvGrpSpPr>
                <p:nvPr/>
              </p:nvGrpSpPr>
              <p:grpSpPr bwMode="auto">
                <a:xfrm>
                  <a:off x="130" y="0"/>
                  <a:ext cx="204" cy="211"/>
                  <a:chOff x="0" y="0"/>
                  <a:chExt cx="204" cy="211"/>
                </a:xfrm>
              </p:grpSpPr>
              <p:sp>
                <p:nvSpPr>
                  <p:cNvPr id="38956" name="AutoShape 217"/>
                  <p:cNvSpPr>
                    <a:spLocks/>
                  </p:cNvSpPr>
                  <p:nvPr/>
                </p:nvSpPr>
                <p:spPr bwMode="auto">
                  <a:xfrm>
                    <a:off x="0" y="0"/>
                    <a:ext cx="204" cy="211"/>
                  </a:xfrm>
                  <a:custGeom>
                    <a:avLst/>
                    <a:gdLst>
                      <a:gd name="T0" fmla="*/ 197 w 21600"/>
                      <a:gd name="T1" fmla="*/ 66 h 21600"/>
                      <a:gd name="T2" fmla="*/ 201 w 21600"/>
                      <a:gd name="T3" fmla="*/ 75 h 21600"/>
                      <a:gd name="T4" fmla="*/ 203 w 21600"/>
                      <a:gd name="T5" fmla="*/ 90 h 21600"/>
                      <a:gd name="T6" fmla="*/ 203 w 21600"/>
                      <a:gd name="T7" fmla="*/ 110 h 21600"/>
                      <a:gd name="T8" fmla="*/ 202 w 21600"/>
                      <a:gd name="T9" fmla="*/ 130 h 21600"/>
                      <a:gd name="T10" fmla="*/ 199 w 21600"/>
                      <a:gd name="T11" fmla="*/ 145 h 21600"/>
                      <a:gd name="T12" fmla="*/ 192 w 21600"/>
                      <a:gd name="T13" fmla="*/ 158 h 21600"/>
                      <a:gd name="T14" fmla="*/ 180 w 21600"/>
                      <a:gd name="T15" fmla="*/ 172 h 21600"/>
                      <a:gd name="T16" fmla="*/ 170 w 21600"/>
                      <a:gd name="T17" fmla="*/ 182 h 21600"/>
                      <a:gd name="T18" fmla="*/ 160 w 21600"/>
                      <a:gd name="T19" fmla="*/ 193 h 21600"/>
                      <a:gd name="T20" fmla="*/ 149 w 21600"/>
                      <a:gd name="T21" fmla="*/ 202 h 21600"/>
                      <a:gd name="T22" fmla="*/ 136 w 21600"/>
                      <a:gd name="T23" fmla="*/ 208 h 21600"/>
                      <a:gd name="T24" fmla="*/ 117 w 21600"/>
                      <a:gd name="T25" fmla="*/ 211 h 21600"/>
                      <a:gd name="T26" fmla="*/ 97 w 21600"/>
                      <a:gd name="T27" fmla="*/ 210 h 21600"/>
                      <a:gd name="T28" fmla="*/ 78 w 21600"/>
                      <a:gd name="T29" fmla="*/ 208 h 21600"/>
                      <a:gd name="T30" fmla="*/ 62 w 21600"/>
                      <a:gd name="T31" fmla="*/ 200 h 21600"/>
                      <a:gd name="T32" fmla="*/ 47 w 21600"/>
                      <a:gd name="T33" fmla="*/ 190 h 21600"/>
                      <a:gd name="T34" fmla="*/ 34 w 21600"/>
                      <a:gd name="T35" fmla="*/ 177 h 21600"/>
                      <a:gd name="T36" fmla="*/ 23 w 21600"/>
                      <a:gd name="T37" fmla="*/ 163 h 21600"/>
                      <a:gd name="T38" fmla="*/ 14 w 21600"/>
                      <a:gd name="T39" fmla="*/ 146 h 21600"/>
                      <a:gd name="T40" fmla="*/ 7 w 21600"/>
                      <a:gd name="T41" fmla="*/ 130 h 21600"/>
                      <a:gd name="T42" fmla="*/ 2 w 21600"/>
                      <a:gd name="T43" fmla="*/ 112 h 21600"/>
                      <a:gd name="T44" fmla="*/ 0 w 21600"/>
                      <a:gd name="T45" fmla="*/ 93 h 21600"/>
                      <a:gd name="T46" fmla="*/ 4 w 21600"/>
                      <a:gd name="T47" fmla="*/ 75 h 21600"/>
                      <a:gd name="T48" fmla="*/ 8 w 21600"/>
                      <a:gd name="T49" fmla="*/ 56 h 21600"/>
                      <a:gd name="T50" fmla="*/ 11 w 21600"/>
                      <a:gd name="T51" fmla="*/ 47 h 21600"/>
                      <a:gd name="T52" fmla="*/ 16 w 21600"/>
                      <a:gd name="T53" fmla="*/ 38 h 21600"/>
                      <a:gd name="T54" fmla="*/ 22 w 21600"/>
                      <a:gd name="T55" fmla="*/ 31 h 21600"/>
                      <a:gd name="T56" fmla="*/ 31 w 21600"/>
                      <a:gd name="T57" fmla="*/ 26 h 21600"/>
                      <a:gd name="T58" fmla="*/ 41 w 21600"/>
                      <a:gd name="T59" fmla="*/ 17 h 21600"/>
                      <a:gd name="T60" fmla="*/ 53 w 21600"/>
                      <a:gd name="T61" fmla="*/ 11 h 21600"/>
                      <a:gd name="T62" fmla="*/ 65 w 21600"/>
                      <a:gd name="T63" fmla="*/ 5 h 21600"/>
                      <a:gd name="T64" fmla="*/ 78 w 21600"/>
                      <a:gd name="T65" fmla="*/ 2 h 21600"/>
                      <a:gd name="T66" fmla="*/ 91 w 21600"/>
                      <a:gd name="T67" fmla="*/ 0 h 21600"/>
                      <a:gd name="T68" fmla="*/ 104 w 21600"/>
                      <a:gd name="T69" fmla="*/ 0 h 21600"/>
                      <a:gd name="T70" fmla="*/ 117 w 21600"/>
                      <a:gd name="T71" fmla="*/ 1 h 21600"/>
                      <a:gd name="T72" fmla="*/ 129 w 21600"/>
                      <a:gd name="T73" fmla="*/ 5 h 21600"/>
                      <a:gd name="T74" fmla="*/ 140 w 21600"/>
                      <a:gd name="T75" fmla="*/ 9 h 21600"/>
                      <a:gd name="T76" fmla="*/ 159 w 21600"/>
                      <a:gd name="T77" fmla="*/ 20 h 21600"/>
                      <a:gd name="T78" fmla="*/ 176 w 21600"/>
                      <a:gd name="T79" fmla="*/ 35 h 21600"/>
                      <a:gd name="T80" fmla="*/ 189 w 21600"/>
                      <a:gd name="T81" fmla="*/ 52 h 21600"/>
                      <a:gd name="T82" fmla="*/ 195 w 21600"/>
                      <a:gd name="T83" fmla="*/ 62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1600"/>
                      <a:gd name="T127" fmla="*/ 0 h 21600"/>
                      <a:gd name="T128" fmla="*/ 21600 w 21600"/>
                      <a:gd name="T129" fmla="*/ 21600 h 2160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1600" h="21600">
                        <a:moveTo>
                          <a:pt x="20630" y="6301"/>
                        </a:moveTo>
                        <a:lnTo>
                          <a:pt x="20892" y="6730"/>
                        </a:lnTo>
                        <a:lnTo>
                          <a:pt x="21076" y="7234"/>
                        </a:lnTo>
                        <a:lnTo>
                          <a:pt x="21285" y="7712"/>
                        </a:lnTo>
                        <a:lnTo>
                          <a:pt x="21390" y="8217"/>
                        </a:lnTo>
                        <a:lnTo>
                          <a:pt x="21521" y="9200"/>
                        </a:lnTo>
                        <a:lnTo>
                          <a:pt x="21600" y="10233"/>
                        </a:lnTo>
                        <a:lnTo>
                          <a:pt x="21521" y="11266"/>
                        </a:lnTo>
                        <a:lnTo>
                          <a:pt x="21469" y="12300"/>
                        </a:lnTo>
                        <a:lnTo>
                          <a:pt x="21338" y="13358"/>
                        </a:lnTo>
                        <a:lnTo>
                          <a:pt x="21207" y="14392"/>
                        </a:lnTo>
                        <a:lnTo>
                          <a:pt x="21076" y="14870"/>
                        </a:lnTo>
                        <a:lnTo>
                          <a:pt x="20840" y="15299"/>
                        </a:lnTo>
                        <a:lnTo>
                          <a:pt x="20316" y="16156"/>
                        </a:lnTo>
                        <a:lnTo>
                          <a:pt x="19739" y="16962"/>
                        </a:lnTo>
                        <a:lnTo>
                          <a:pt x="19110" y="17618"/>
                        </a:lnTo>
                        <a:lnTo>
                          <a:pt x="18428" y="18374"/>
                        </a:lnTo>
                        <a:lnTo>
                          <a:pt x="18035" y="18676"/>
                        </a:lnTo>
                        <a:lnTo>
                          <a:pt x="17720" y="19029"/>
                        </a:lnTo>
                        <a:lnTo>
                          <a:pt x="16960" y="19710"/>
                        </a:lnTo>
                        <a:lnTo>
                          <a:pt x="16252" y="20516"/>
                        </a:lnTo>
                        <a:lnTo>
                          <a:pt x="15807" y="20693"/>
                        </a:lnTo>
                        <a:lnTo>
                          <a:pt x="15361" y="20869"/>
                        </a:lnTo>
                        <a:lnTo>
                          <a:pt x="14417" y="21247"/>
                        </a:lnTo>
                        <a:lnTo>
                          <a:pt x="13395" y="21424"/>
                        </a:lnTo>
                        <a:lnTo>
                          <a:pt x="12399" y="21550"/>
                        </a:lnTo>
                        <a:lnTo>
                          <a:pt x="11298" y="21600"/>
                        </a:lnTo>
                        <a:lnTo>
                          <a:pt x="10223" y="21474"/>
                        </a:lnTo>
                        <a:lnTo>
                          <a:pt x="9280" y="21373"/>
                        </a:lnTo>
                        <a:lnTo>
                          <a:pt x="8257" y="21247"/>
                        </a:lnTo>
                        <a:lnTo>
                          <a:pt x="7366" y="20869"/>
                        </a:lnTo>
                        <a:lnTo>
                          <a:pt x="6553" y="20441"/>
                        </a:lnTo>
                        <a:lnTo>
                          <a:pt x="5715" y="19962"/>
                        </a:lnTo>
                        <a:lnTo>
                          <a:pt x="4954" y="19407"/>
                        </a:lnTo>
                        <a:lnTo>
                          <a:pt x="4273" y="18802"/>
                        </a:lnTo>
                        <a:lnTo>
                          <a:pt x="3565" y="18122"/>
                        </a:lnTo>
                        <a:lnTo>
                          <a:pt x="2936" y="17441"/>
                        </a:lnTo>
                        <a:lnTo>
                          <a:pt x="2412" y="16660"/>
                        </a:lnTo>
                        <a:lnTo>
                          <a:pt x="1914" y="15853"/>
                        </a:lnTo>
                        <a:lnTo>
                          <a:pt x="1468" y="14996"/>
                        </a:lnTo>
                        <a:lnTo>
                          <a:pt x="1022" y="14140"/>
                        </a:lnTo>
                        <a:lnTo>
                          <a:pt x="708" y="13283"/>
                        </a:lnTo>
                        <a:lnTo>
                          <a:pt x="446" y="12375"/>
                        </a:lnTo>
                        <a:lnTo>
                          <a:pt x="262" y="11443"/>
                        </a:lnTo>
                        <a:lnTo>
                          <a:pt x="131" y="10460"/>
                        </a:lnTo>
                        <a:lnTo>
                          <a:pt x="0" y="9552"/>
                        </a:lnTo>
                        <a:lnTo>
                          <a:pt x="262" y="8645"/>
                        </a:lnTo>
                        <a:lnTo>
                          <a:pt x="446" y="7662"/>
                        </a:lnTo>
                        <a:lnTo>
                          <a:pt x="629" y="6629"/>
                        </a:lnTo>
                        <a:lnTo>
                          <a:pt x="891" y="5696"/>
                        </a:lnTo>
                        <a:lnTo>
                          <a:pt x="1022" y="5217"/>
                        </a:lnTo>
                        <a:lnTo>
                          <a:pt x="1206" y="4789"/>
                        </a:lnTo>
                        <a:lnTo>
                          <a:pt x="1468" y="4285"/>
                        </a:lnTo>
                        <a:lnTo>
                          <a:pt x="1651" y="3932"/>
                        </a:lnTo>
                        <a:lnTo>
                          <a:pt x="1966" y="3554"/>
                        </a:lnTo>
                        <a:lnTo>
                          <a:pt x="2359" y="3201"/>
                        </a:lnTo>
                        <a:lnTo>
                          <a:pt x="2805" y="2898"/>
                        </a:lnTo>
                        <a:lnTo>
                          <a:pt x="3250" y="2646"/>
                        </a:lnTo>
                        <a:lnTo>
                          <a:pt x="3827" y="2218"/>
                        </a:lnTo>
                        <a:lnTo>
                          <a:pt x="4378" y="1789"/>
                        </a:lnTo>
                        <a:lnTo>
                          <a:pt x="4954" y="1411"/>
                        </a:lnTo>
                        <a:lnTo>
                          <a:pt x="5583" y="1109"/>
                        </a:lnTo>
                        <a:lnTo>
                          <a:pt x="6239" y="807"/>
                        </a:lnTo>
                        <a:lnTo>
                          <a:pt x="6920" y="554"/>
                        </a:lnTo>
                        <a:lnTo>
                          <a:pt x="7550" y="378"/>
                        </a:lnTo>
                        <a:lnTo>
                          <a:pt x="8257" y="252"/>
                        </a:lnTo>
                        <a:lnTo>
                          <a:pt x="8965" y="126"/>
                        </a:lnTo>
                        <a:lnTo>
                          <a:pt x="9647" y="0"/>
                        </a:lnTo>
                        <a:lnTo>
                          <a:pt x="10354" y="0"/>
                        </a:lnTo>
                        <a:lnTo>
                          <a:pt x="11062" y="0"/>
                        </a:lnTo>
                        <a:lnTo>
                          <a:pt x="11744" y="76"/>
                        </a:lnTo>
                        <a:lnTo>
                          <a:pt x="12399" y="126"/>
                        </a:lnTo>
                        <a:lnTo>
                          <a:pt x="13081" y="328"/>
                        </a:lnTo>
                        <a:lnTo>
                          <a:pt x="13710" y="504"/>
                        </a:lnTo>
                        <a:lnTo>
                          <a:pt x="14286" y="681"/>
                        </a:lnTo>
                        <a:lnTo>
                          <a:pt x="14863" y="933"/>
                        </a:lnTo>
                        <a:lnTo>
                          <a:pt x="15938" y="1487"/>
                        </a:lnTo>
                        <a:lnTo>
                          <a:pt x="16882" y="2092"/>
                        </a:lnTo>
                        <a:lnTo>
                          <a:pt x="17773" y="2823"/>
                        </a:lnTo>
                        <a:lnTo>
                          <a:pt x="18612" y="3629"/>
                        </a:lnTo>
                        <a:lnTo>
                          <a:pt x="19293" y="4486"/>
                        </a:lnTo>
                        <a:lnTo>
                          <a:pt x="20001" y="5343"/>
                        </a:lnTo>
                        <a:lnTo>
                          <a:pt x="20630" y="6301"/>
                        </a:lnTo>
                        <a:close/>
                        <a:moveTo>
                          <a:pt x="20630" y="6301"/>
                        </a:moveTo>
                      </a:path>
                    </a:pathLst>
                  </a:custGeom>
                  <a:solidFill>
                    <a:srgbClr val="0000FF"/>
                  </a:solidFill>
                  <a:ln w="12700">
                    <a:noFill/>
                    <a:miter lim="800000"/>
                    <a:headEnd/>
                    <a:tailEnd/>
                  </a:ln>
                </p:spPr>
                <p:txBody>
                  <a:bodyPr lIns="0" tIns="0" rIns="0" bIns="0"/>
                  <a:lstStyle/>
                  <a:p>
                    <a:endParaRPr lang="en-US"/>
                  </a:p>
                </p:txBody>
              </p:sp>
              <p:sp>
                <p:nvSpPr>
                  <p:cNvPr id="38957" name="Rectangle 218"/>
                  <p:cNvSpPr>
                    <a:spLocks/>
                  </p:cNvSpPr>
                  <p:nvPr/>
                </p:nvSpPr>
                <p:spPr bwMode="auto">
                  <a:xfrm>
                    <a:off x="0" y="0"/>
                    <a:ext cx="204" cy="211"/>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126" name="Group 219"/>
                <p:cNvGrpSpPr>
                  <a:grpSpLocks/>
                </p:cNvGrpSpPr>
                <p:nvPr/>
              </p:nvGrpSpPr>
              <p:grpSpPr bwMode="auto">
                <a:xfrm>
                  <a:off x="6" y="236"/>
                  <a:ext cx="486" cy="374"/>
                  <a:chOff x="0" y="0"/>
                  <a:chExt cx="486" cy="374"/>
                </a:xfrm>
              </p:grpSpPr>
              <p:sp>
                <p:nvSpPr>
                  <p:cNvPr id="38954" name="AutoShape 220"/>
                  <p:cNvSpPr>
                    <a:spLocks/>
                  </p:cNvSpPr>
                  <p:nvPr/>
                </p:nvSpPr>
                <p:spPr bwMode="auto">
                  <a:xfrm>
                    <a:off x="0" y="0"/>
                    <a:ext cx="486" cy="374"/>
                  </a:xfrm>
                  <a:custGeom>
                    <a:avLst/>
                    <a:gdLst>
                      <a:gd name="T0" fmla="*/ 389 w 21600"/>
                      <a:gd name="T1" fmla="*/ 0 h 21600"/>
                      <a:gd name="T2" fmla="*/ 392 w 21600"/>
                      <a:gd name="T3" fmla="*/ 11 h 21600"/>
                      <a:gd name="T4" fmla="*/ 394 w 21600"/>
                      <a:gd name="T5" fmla="*/ 23 h 21600"/>
                      <a:gd name="T6" fmla="*/ 398 w 21600"/>
                      <a:gd name="T7" fmla="*/ 35 h 21600"/>
                      <a:gd name="T8" fmla="*/ 402 w 21600"/>
                      <a:gd name="T9" fmla="*/ 48 h 21600"/>
                      <a:gd name="T10" fmla="*/ 405 w 21600"/>
                      <a:gd name="T11" fmla="*/ 62 h 21600"/>
                      <a:gd name="T12" fmla="*/ 409 w 21600"/>
                      <a:gd name="T13" fmla="*/ 75 h 21600"/>
                      <a:gd name="T14" fmla="*/ 417 w 21600"/>
                      <a:gd name="T15" fmla="*/ 104 h 21600"/>
                      <a:gd name="T16" fmla="*/ 433 w 21600"/>
                      <a:gd name="T17" fmla="*/ 161 h 21600"/>
                      <a:gd name="T18" fmla="*/ 441 w 21600"/>
                      <a:gd name="T19" fmla="*/ 190 h 21600"/>
                      <a:gd name="T20" fmla="*/ 449 w 21600"/>
                      <a:gd name="T21" fmla="*/ 217 h 21600"/>
                      <a:gd name="T22" fmla="*/ 453 w 21600"/>
                      <a:gd name="T23" fmla="*/ 230 h 21600"/>
                      <a:gd name="T24" fmla="*/ 457 w 21600"/>
                      <a:gd name="T25" fmla="*/ 244 h 21600"/>
                      <a:gd name="T26" fmla="*/ 460 w 21600"/>
                      <a:gd name="T27" fmla="*/ 256 h 21600"/>
                      <a:gd name="T28" fmla="*/ 463 w 21600"/>
                      <a:gd name="T29" fmla="*/ 268 h 21600"/>
                      <a:gd name="T30" fmla="*/ 467 w 21600"/>
                      <a:gd name="T31" fmla="*/ 279 h 21600"/>
                      <a:gd name="T32" fmla="*/ 470 w 21600"/>
                      <a:gd name="T33" fmla="*/ 290 h 21600"/>
                      <a:gd name="T34" fmla="*/ 473 w 21600"/>
                      <a:gd name="T35" fmla="*/ 300 h 21600"/>
                      <a:gd name="T36" fmla="*/ 475 w 21600"/>
                      <a:gd name="T37" fmla="*/ 309 h 21600"/>
                      <a:gd name="T38" fmla="*/ 478 w 21600"/>
                      <a:gd name="T39" fmla="*/ 318 h 21600"/>
                      <a:gd name="T40" fmla="*/ 480 w 21600"/>
                      <a:gd name="T41" fmla="*/ 325 h 21600"/>
                      <a:gd name="T42" fmla="*/ 482 w 21600"/>
                      <a:gd name="T43" fmla="*/ 331 h 21600"/>
                      <a:gd name="T44" fmla="*/ 484 w 21600"/>
                      <a:gd name="T45" fmla="*/ 338 h 21600"/>
                      <a:gd name="T46" fmla="*/ 485 w 21600"/>
                      <a:gd name="T47" fmla="*/ 342 h 21600"/>
                      <a:gd name="T48" fmla="*/ 485 w 21600"/>
                      <a:gd name="T49" fmla="*/ 345 h 21600"/>
                      <a:gd name="T50" fmla="*/ 486 w 21600"/>
                      <a:gd name="T51" fmla="*/ 346 h 21600"/>
                      <a:gd name="T52" fmla="*/ 486 w 21600"/>
                      <a:gd name="T53" fmla="*/ 347 h 21600"/>
                      <a:gd name="T54" fmla="*/ 486 w 21600"/>
                      <a:gd name="T55" fmla="*/ 348 h 21600"/>
                      <a:gd name="T56" fmla="*/ 425 w 21600"/>
                      <a:gd name="T57" fmla="*/ 356 h 21600"/>
                      <a:gd name="T58" fmla="*/ 357 w 21600"/>
                      <a:gd name="T59" fmla="*/ 114 h 21600"/>
                      <a:gd name="T60" fmla="*/ 327 w 21600"/>
                      <a:gd name="T61" fmla="*/ 241 h 21600"/>
                      <a:gd name="T62" fmla="*/ 151 w 21600"/>
                      <a:gd name="T63" fmla="*/ 241 h 21600"/>
                      <a:gd name="T64" fmla="*/ 138 w 21600"/>
                      <a:gd name="T65" fmla="*/ 114 h 21600"/>
                      <a:gd name="T66" fmla="*/ 74 w 21600"/>
                      <a:gd name="T67" fmla="*/ 374 h 21600"/>
                      <a:gd name="T68" fmla="*/ 0 w 21600"/>
                      <a:gd name="T69" fmla="*/ 374 h 21600"/>
                      <a:gd name="T70" fmla="*/ 96 w 21600"/>
                      <a:gd name="T71" fmla="*/ 0 h 21600"/>
                      <a:gd name="T72" fmla="*/ 389 w 21600"/>
                      <a:gd name="T73" fmla="*/ 0 h 21600"/>
                      <a:gd name="T74" fmla="*/ 389 w 21600"/>
                      <a:gd name="T75" fmla="*/ 0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600"/>
                      <a:gd name="T115" fmla="*/ 0 h 21600"/>
                      <a:gd name="T116" fmla="*/ 21600 w 21600"/>
                      <a:gd name="T117" fmla="*/ 21600 h 216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600" h="21600">
                        <a:moveTo>
                          <a:pt x="17269" y="0"/>
                        </a:moveTo>
                        <a:lnTo>
                          <a:pt x="17401" y="655"/>
                        </a:lnTo>
                        <a:lnTo>
                          <a:pt x="17533" y="1338"/>
                        </a:lnTo>
                        <a:lnTo>
                          <a:pt x="17699" y="2036"/>
                        </a:lnTo>
                        <a:lnTo>
                          <a:pt x="17864" y="2791"/>
                        </a:lnTo>
                        <a:lnTo>
                          <a:pt x="17996" y="3560"/>
                        </a:lnTo>
                        <a:lnTo>
                          <a:pt x="18184" y="4357"/>
                        </a:lnTo>
                        <a:lnTo>
                          <a:pt x="18525" y="5980"/>
                        </a:lnTo>
                        <a:lnTo>
                          <a:pt x="19242" y="9298"/>
                        </a:lnTo>
                        <a:lnTo>
                          <a:pt x="19594" y="10950"/>
                        </a:lnTo>
                        <a:lnTo>
                          <a:pt x="19936" y="12544"/>
                        </a:lnTo>
                        <a:lnTo>
                          <a:pt x="20123" y="13299"/>
                        </a:lnTo>
                        <a:lnTo>
                          <a:pt x="20289" y="14068"/>
                        </a:lnTo>
                        <a:lnTo>
                          <a:pt x="20443" y="14794"/>
                        </a:lnTo>
                        <a:lnTo>
                          <a:pt x="20586" y="15477"/>
                        </a:lnTo>
                        <a:lnTo>
                          <a:pt x="20740" y="16132"/>
                        </a:lnTo>
                        <a:lnTo>
                          <a:pt x="20873" y="16759"/>
                        </a:lnTo>
                        <a:lnTo>
                          <a:pt x="21005" y="17343"/>
                        </a:lnTo>
                        <a:lnTo>
                          <a:pt x="21115" y="17869"/>
                        </a:lnTo>
                        <a:lnTo>
                          <a:pt x="21225" y="18354"/>
                        </a:lnTo>
                        <a:lnTo>
                          <a:pt x="21324" y="18795"/>
                        </a:lnTo>
                        <a:lnTo>
                          <a:pt x="21413" y="19137"/>
                        </a:lnTo>
                        <a:lnTo>
                          <a:pt x="21490" y="19493"/>
                        </a:lnTo>
                        <a:lnTo>
                          <a:pt x="21545" y="19735"/>
                        </a:lnTo>
                        <a:lnTo>
                          <a:pt x="21567" y="19906"/>
                        </a:lnTo>
                        <a:lnTo>
                          <a:pt x="21600" y="20005"/>
                        </a:lnTo>
                        <a:lnTo>
                          <a:pt x="21600" y="20048"/>
                        </a:lnTo>
                        <a:lnTo>
                          <a:pt x="21600" y="20076"/>
                        </a:lnTo>
                        <a:lnTo>
                          <a:pt x="18900" y="20589"/>
                        </a:lnTo>
                        <a:lnTo>
                          <a:pt x="15858" y="6592"/>
                        </a:lnTo>
                        <a:lnTo>
                          <a:pt x="14547" y="13925"/>
                        </a:lnTo>
                        <a:lnTo>
                          <a:pt x="6700" y="13925"/>
                        </a:lnTo>
                        <a:lnTo>
                          <a:pt x="6116" y="6592"/>
                        </a:lnTo>
                        <a:lnTo>
                          <a:pt x="3284" y="21600"/>
                        </a:lnTo>
                        <a:lnTo>
                          <a:pt x="0" y="21600"/>
                        </a:lnTo>
                        <a:lnTo>
                          <a:pt x="4276" y="0"/>
                        </a:lnTo>
                        <a:lnTo>
                          <a:pt x="17269" y="0"/>
                        </a:lnTo>
                        <a:close/>
                        <a:moveTo>
                          <a:pt x="17269" y="0"/>
                        </a:moveTo>
                      </a:path>
                    </a:pathLst>
                  </a:custGeom>
                  <a:solidFill>
                    <a:srgbClr val="0000FF"/>
                  </a:solidFill>
                  <a:ln w="12700">
                    <a:noFill/>
                    <a:miter lim="800000"/>
                    <a:headEnd/>
                    <a:tailEnd/>
                  </a:ln>
                </p:spPr>
                <p:txBody>
                  <a:bodyPr lIns="0" tIns="0" rIns="0" bIns="0"/>
                  <a:lstStyle/>
                  <a:p>
                    <a:endParaRPr lang="en-US"/>
                  </a:p>
                </p:txBody>
              </p:sp>
              <p:sp>
                <p:nvSpPr>
                  <p:cNvPr id="38955" name="Rectangle 221"/>
                  <p:cNvSpPr>
                    <a:spLocks/>
                  </p:cNvSpPr>
                  <p:nvPr/>
                </p:nvSpPr>
                <p:spPr bwMode="auto">
                  <a:xfrm>
                    <a:off x="0" y="0"/>
                    <a:ext cx="486" cy="374"/>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127" name="Group 222"/>
                <p:cNvGrpSpPr>
                  <a:grpSpLocks/>
                </p:cNvGrpSpPr>
                <p:nvPr/>
              </p:nvGrpSpPr>
              <p:grpSpPr bwMode="auto">
                <a:xfrm>
                  <a:off x="85" y="501"/>
                  <a:ext cx="347" cy="260"/>
                  <a:chOff x="0" y="0"/>
                  <a:chExt cx="346" cy="259"/>
                </a:xfrm>
              </p:grpSpPr>
              <p:sp>
                <p:nvSpPr>
                  <p:cNvPr id="38952" name="AutoShape 223"/>
                  <p:cNvSpPr>
                    <a:spLocks/>
                  </p:cNvSpPr>
                  <p:nvPr/>
                </p:nvSpPr>
                <p:spPr bwMode="auto">
                  <a:xfrm>
                    <a:off x="0" y="0"/>
                    <a:ext cx="346" cy="259"/>
                  </a:xfrm>
                  <a:custGeom>
                    <a:avLst/>
                    <a:gdLst>
                      <a:gd name="T0" fmla="*/ 346 w 21600"/>
                      <a:gd name="T1" fmla="*/ 257 h 21600"/>
                      <a:gd name="T2" fmla="*/ 0 w 21600"/>
                      <a:gd name="T3" fmla="*/ 259 h 21600"/>
                      <a:gd name="T4" fmla="*/ 0 w 21600"/>
                      <a:gd name="T5" fmla="*/ 257 h 21600"/>
                      <a:gd name="T6" fmla="*/ 1 w 21600"/>
                      <a:gd name="T7" fmla="*/ 255 h 21600"/>
                      <a:gd name="T8" fmla="*/ 2 w 21600"/>
                      <a:gd name="T9" fmla="*/ 252 h 21600"/>
                      <a:gd name="T10" fmla="*/ 3 w 21600"/>
                      <a:gd name="T11" fmla="*/ 248 h 21600"/>
                      <a:gd name="T12" fmla="*/ 4 w 21600"/>
                      <a:gd name="T13" fmla="*/ 243 h 21600"/>
                      <a:gd name="T14" fmla="*/ 5 w 21600"/>
                      <a:gd name="T15" fmla="*/ 238 h 21600"/>
                      <a:gd name="T16" fmla="*/ 7 w 21600"/>
                      <a:gd name="T17" fmla="*/ 231 h 21600"/>
                      <a:gd name="T18" fmla="*/ 9 w 21600"/>
                      <a:gd name="T19" fmla="*/ 225 h 21600"/>
                      <a:gd name="T20" fmla="*/ 11 w 21600"/>
                      <a:gd name="T21" fmla="*/ 217 h 21600"/>
                      <a:gd name="T22" fmla="*/ 13 w 21600"/>
                      <a:gd name="T23" fmla="*/ 209 h 21600"/>
                      <a:gd name="T24" fmla="*/ 15 w 21600"/>
                      <a:gd name="T25" fmla="*/ 201 h 21600"/>
                      <a:gd name="T26" fmla="*/ 17 w 21600"/>
                      <a:gd name="T27" fmla="*/ 192 h 21600"/>
                      <a:gd name="T28" fmla="*/ 20 w 21600"/>
                      <a:gd name="T29" fmla="*/ 183 h 21600"/>
                      <a:gd name="T30" fmla="*/ 25 w 21600"/>
                      <a:gd name="T31" fmla="*/ 163 h 21600"/>
                      <a:gd name="T32" fmla="*/ 31 w 21600"/>
                      <a:gd name="T33" fmla="*/ 143 h 21600"/>
                      <a:gd name="T34" fmla="*/ 36 w 21600"/>
                      <a:gd name="T35" fmla="*/ 121 h 21600"/>
                      <a:gd name="T36" fmla="*/ 48 w 21600"/>
                      <a:gd name="T37" fmla="*/ 79 h 21600"/>
                      <a:gd name="T38" fmla="*/ 54 w 21600"/>
                      <a:gd name="T39" fmla="*/ 59 h 21600"/>
                      <a:gd name="T40" fmla="*/ 60 w 21600"/>
                      <a:gd name="T41" fmla="*/ 38 h 21600"/>
                      <a:gd name="T42" fmla="*/ 63 w 21600"/>
                      <a:gd name="T43" fmla="*/ 29 h 21600"/>
                      <a:gd name="T44" fmla="*/ 66 w 21600"/>
                      <a:gd name="T45" fmla="*/ 20 h 21600"/>
                      <a:gd name="T46" fmla="*/ 68 w 21600"/>
                      <a:gd name="T47" fmla="*/ 11 h 21600"/>
                      <a:gd name="T48" fmla="*/ 71 w 21600"/>
                      <a:gd name="T49" fmla="*/ 3 h 21600"/>
                      <a:gd name="T50" fmla="*/ 249 w 21600"/>
                      <a:gd name="T51" fmla="*/ 0 h 21600"/>
                      <a:gd name="T52" fmla="*/ 346 w 21600"/>
                      <a:gd name="T53" fmla="*/ 257 h 21600"/>
                      <a:gd name="T54" fmla="*/ 346 w 21600"/>
                      <a:gd name="T55" fmla="*/ 257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1600"/>
                      <a:gd name="T85" fmla="*/ 0 h 21600"/>
                      <a:gd name="T86" fmla="*/ 21600 w 21600"/>
                      <a:gd name="T87" fmla="*/ 21600 h 2160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1600" h="21600">
                        <a:moveTo>
                          <a:pt x="21600" y="21415"/>
                        </a:moveTo>
                        <a:lnTo>
                          <a:pt x="0" y="21600"/>
                        </a:lnTo>
                        <a:lnTo>
                          <a:pt x="31" y="21456"/>
                        </a:lnTo>
                        <a:lnTo>
                          <a:pt x="77" y="21251"/>
                        </a:lnTo>
                        <a:lnTo>
                          <a:pt x="108" y="21005"/>
                        </a:lnTo>
                        <a:lnTo>
                          <a:pt x="186" y="20656"/>
                        </a:lnTo>
                        <a:lnTo>
                          <a:pt x="263" y="20267"/>
                        </a:lnTo>
                        <a:lnTo>
                          <a:pt x="340" y="19815"/>
                        </a:lnTo>
                        <a:lnTo>
                          <a:pt x="448" y="19262"/>
                        </a:lnTo>
                        <a:lnTo>
                          <a:pt x="557" y="18728"/>
                        </a:lnTo>
                        <a:lnTo>
                          <a:pt x="680" y="18072"/>
                        </a:lnTo>
                        <a:lnTo>
                          <a:pt x="819" y="17415"/>
                        </a:lnTo>
                        <a:lnTo>
                          <a:pt x="943" y="16738"/>
                        </a:lnTo>
                        <a:lnTo>
                          <a:pt x="1082" y="15979"/>
                        </a:lnTo>
                        <a:lnTo>
                          <a:pt x="1237" y="15241"/>
                        </a:lnTo>
                        <a:lnTo>
                          <a:pt x="1577" y="13600"/>
                        </a:lnTo>
                        <a:lnTo>
                          <a:pt x="1917" y="11897"/>
                        </a:lnTo>
                        <a:lnTo>
                          <a:pt x="2242" y="10113"/>
                        </a:lnTo>
                        <a:lnTo>
                          <a:pt x="3000" y="6564"/>
                        </a:lnTo>
                        <a:lnTo>
                          <a:pt x="3371" y="4882"/>
                        </a:lnTo>
                        <a:lnTo>
                          <a:pt x="3742" y="3179"/>
                        </a:lnTo>
                        <a:lnTo>
                          <a:pt x="3927" y="2441"/>
                        </a:lnTo>
                        <a:lnTo>
                          <a:pt x="4113" y="1641"/>
                        </a:lnTo>
                        <a:lnTo>
                          <a:pt x="4267" y="944"/>
                        </a:lnTo>
                        <a:lnTo>
                          <a:pt x="4453" y="246"/>
                        </a:lnTo>
                        <a:lnTo>
                          <a:pt x="15539" y="0"/>
                        </a:lnTo>
                        <a:lnTo>
                          <a:pt x="21600" y="21415"/>
                        </a:lnTo>
                        <a:close/>
                        <a:moveTo>
                          <a:pt x="21600" y="21415"/>
                        </a:moveTo>
                      </a:path>
                    </a:pathLst>
                  </a:custGeom>
                  <a:solidFill>
                    <a:srgbClr val="0000FF"/>
                  </a:solidFill>
                  <a:ln w="12700">
                    <a:noFill/>
                    <a:miter lim="800000"/>
                    <a:headEnd/>
                    <a:tailEnd/>
                  </a:ln>
                </p:spPr>
                <p:txBody>
                  <a:bodyPr lIns="0" tIns="0" rIns="0" bIns="0"/>
                  <a:lstStyle/>
                  <a:p>
                    <a:endParaRPr lang="en-US"/>
                  </a:p>
                </p:txBody>
              </p:sp>
              <p:sp>
                <p:nvSpPr>
                  <p:cNvPr id="38953" name="Rectangle 224"/>
                  <p:cNvSpPr>
                    <a:spLocks/>
                  </p:cNvSpPr>
                  <p:nvPr/>
                </p:nvSpPr>
                <p:spPr bwMode="auto">
                  <a:xfrm>
                    <a:off x="0" y="0"/>
                    <a:ext cx="346" cy="259"/>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128" name="Group 225"/>
                <p:cNvGrpSpPr>
                  <a:grpSpLocks/>
                </p:cNvGrpSpPr>
                <p:nvPr/>
              </p:nvGrpSpPr>
              <p:grpSpPr bwMode="auto">
                <a:xfrm>
                  <a:off x="17" y="624"/>
                  <a:ext cx="37" cy="59"/>
                  <a:chOff x="0" y="0"/>
                  <a:chExt cx="36" cy="59"/>
                </a:xfrm>
              </p:grpSpPr>
              <p:sp>
                <p:nvSpPr>
                  <p:cNvPr id="38950" name="AutoShape 226"/>
                  <p:cNvSpPr>
                    <a:spLocks/>
                  </p:cNvSpPr>
                  <p:nvPr/>
                </p:nvSpPr>
                <p:spPr bwMode="auto">
                  <a:xfrm>
                    <a:off x="0" y="0"/>
                    <a:ext cx="36" cy="59"/>
                  </a:xfrm>
                  <a:custGeom>
                    <a:avLst/>
                    <a:gdLst>
                      <a:gd name="T0" fmla="*/ 36 w 21600"/>
                      <a:gd name="T1" fmla="*/ 0 h 21600"/>
                      <a:gd name="T2" fmla="*/ 32 w 21600"/>
                      <a:gd name="T3" fmla="*/ 59 h 21600"/>
                      <a:gd name="T4" fmla="*/ 5 w 21600"/>
                      <a:gd name="T5" fmla="*/ 53 h 21600"/>
                      <a:gd name="T6" fmla="*/ 0 w 21600"/>
                      <a:gd name="T7" fmla="*/ 2 h 21600"/>
                      <a:gd name="T8" fmla="*/ 36 w 21600"/>
                      <a:gd name="T9" fmla="*/ 0 h 21600"/>
                      <a:gd name="T10" fmla="*/ 36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0"/>
                        </a:moveTo>
                        <a:lnTo>
                          <a:pt x="19119" y="21600"/>
                        </a:lnTo>
                        <a:lnTo>
                          <a:pt x="2773" y="19440"/>
                        </a:lnTo>
                        <a:lnTo>
                          <a:pt x="0" y="900"/>
                        </a:lnTo>
                        <a:lnTo>
                          <a:pt x="21600" y="0"/>
                        </a:lnTo>
                        <a:close/>
                        <a:moveTo>
                          <a:pt x="21600" y="0"/>
                        </a:moveTo>
                      </a:path>
                    </a:pathLst>
                  </a:custGeom>
                  <a:solidFill>
                    <a:srgbClr val="0000FF"/>
                  </a:solidFill>
                  <a:ln w="12700">
                    <a:noFill/>
                    <a:miter lim="800000"/>
                    <a:headEnd/>
                    <a:tailEnd/>
                  </a:ln>
                </p:spPr>
                <p:txBody>
                  <a:bodyPr lIns="0" tIns="0" rIns="0" bIns="0"/>
                  <a:lstStyle/>
                  <a:p>
                    <a:endParaRPr lang="en-US"/>
                  </a:p>
                </p:txBody>
              </p:sp>
              <p:sp>
                <p:nvSpPr>
                  <p:cNvPr id="38951" name="Rectangle 227"/>
                  <p:cNvSpPr>
                    <a:spLocks/>
                  </p:cNvSpPr>
                  <p:nvPr/>
                </p:nvSpPr>
                <p:spPr bwMode="auto">
                  <a:xfrm>
                    <a:off x="0" y="0"/>
                    <a:ext cx="36" cy="59"/>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129" name="Group 228"/>
                <p:cNvGrpSpPr>
                  <a:grpSpLocks/>
                </p:cNvGrpSpPr>
                <p:nvPr/>
              </p:nvGrpSpPr>
              <p:grpSpPr bwMode="auto">
                <a:xfrm>
                  <a:off x="278" y="776"/>
                  <a:ext cx="68" cy="324"/>
                  <a:chOff x="0" y="0"/>
                  <a:chExt cx="67" cy="324"/>
                </a:xfrm>
              </p:grpSpPr>
              <p:sp>
                <p:nvSpPr>
                  <p:cNvPr id="38948" name="AutoShape 229"/>
                  <p:cNvSpPr>
                    <a:spLocks/>
                  </p:cNvSpPr>
                  <p:nvPr/>
                </p:nvSpPr>
                <p:spPr bwMode="auto">
                  <a:xfrm>
                    <a:off x="0" y="0"/>
                    <a:ext cx="67" cy="324"/>
                  </a:xfrm>
                  <a:custGeom>
                    <a:avLst/>
                    <a:gdLst>
                      <a:gd name="T0" fmla="*/ 67 w 21600"/>
                      <a:gd name="T1" fmla="*/ 323 h 21600"/>
                      <a:gd name="T2" fmla="*/ 4 w 21600"/>
                      <a:gd name="T3" fmla="*/ 324 h 21600"/>
                      <a:gd name="T4" fmla="*/ 0 w 21600"/>
                      <a:gd name="T5" fmla="*/ 2 h 21600"/>
                      <a:gd name="T6" fmla="*/ 67 w 21600"/>
                      <a:gd name="T7" fmla="*/ 0 h 21600"/>
                      <a:gd name="T8" fmla="*/ 67 w 21600"/>
                      <a:gd name="T9" fmla="*/ 323 h 21600"/>
                      <a:gd name="T10" fmla="*/ 67 w 21600"/>
                      <a:gd name="T11" fmla="*/ 323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21551"/>
                        </a:moveTo>
                        <a:lnTo>
                          <a:pt x="1340" y="21600"/>
                        </a:lnTo>
                        <a:lnTo>
                          <a:pt x="0" y="164"/>
                        </a:lnTo>
                        <a:lnTo>
                          <a:pt x="21600" y="0"/>
                        </a:lnTo>
                        <a:lnTo>
                          <a:pt x="21600" y="21551"/>
                        </a:lnTo>
                        <a:close/>
                        <a:moveTo>
                          <a:pt x="21600" y="21551"/>
                        </a:moveTo>
                      </a:path>
                    </a:pathLst>
                  </a:custGeom>
                  <a:solidFill>
                    <a:srgbClr val="0000FF"/>
                  </a:solidFill>
                  <a:ln w="12700">
                    <a:noFill/>
                    <a:miter lim="800000"/>
                    <a:headEnd/>
                    <a:tailEnd/>
                  </a:ln>
                </p:spPr>
                <p:txBody>
                  <a:bodyPr lIns="0" tIns="0" rIns="0" bIns="0"/>
                  <a:lstStyle/>
                  <a:p>
                    <a:endParaRPr lang="en-US"/>
                  </a:p>
                </p:txBody>
              </p:sp>
              <p:sp>
                <p:nvSpPr>
                  <p:cNvPr id="38949" name="Rectangle 230"/>
                  <p:cNvSpPr>
                    <a:spLocks/>
                  </p:cNvSpPr>
                  <p:nvPr/>
                </p:nvSpPr>
                <p:spPr bwMode="auto">
                  <a:xfrm>
                    <a:off x="0" y="0"/>
                    <a:ext cx="67" cy="324"/>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130" name="Group 231"/>
                <p:cNvGrpSpPr>
                  <a:grpSpLocks/>
                </p:cNvGrpSpPr>
                <p:nvPr/>
              </p:nvGrpSpPr>
              <p:grpSpPr bwMode="auto">
                <a:xfrm>
                  <a:off x="185" y="778"/>
                  <a:ext cx="71" cy="326"/>
                  <a:chOff x="0" y="0"/>
                  <a:chExt cx="71" cy="325"/>
                </a:xfrm>
              </p:grpSpPr>
              <p:sp>
                <p:nvSpPr>
                  <p:cNvPr id="38946" name="AutoShape 232"/>
                  <p:cNvSpPr>
                    <a:spLocks/>
                  </p:cNvSpPr>
                  <p:nvPr/>
                </p:nvSpPr>
                <p:spPr bwMode="auto">
                  <a:xfrm>
                    <a:off x="0" y="0"/>
                    <a:ext cx="71" cy="325"/>
                  </a:xfrm>
                  <a:custGeom>
                    <a:avLst/>
                    <a:gdLst>
                      <a:gd name="T0" fmla="*/ 71 w 21600"/>
                      <a:gd name="T1" fmla="*/ 325 h 21600"/>
                      <a:gd name="T2" fmla="*/ 0 w 21600"/>
                      <a:gd name="T3" fmla="*/ 325 h 21600"/>
                      <a:gd name="T4" fmla="*/ 0 w 21600"/>
                      <a:gd name="T5" fmla="*/ 0 h 21600"/>
                      <a:gd name="T6" fmla="*/ 71 w 21600"/>
                      <a:gd name="T7" fmla="*/ 0 h 21600"/>
                      <a:gd name="T8" fmla="*/ 71 w 21600"/>
                      <a:gd name="T9" fmla="*/ 325 h 21600"/>
                      <a:gd name="T10" fmla="*/ 71 w 21600"/>
                      <a:gd name="T11" fmla="*/ 325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21567"/>
                        </a:moveTo>
                        <a:lnTo>
                          <a:pt x="0" y="21600"/>
                        </a:lnTo>
                        <a:lnTo>
                          <a:pt x="0" y="0"/>
                        </a:lnTo>
                        <a:lnTo>
                          <a:pt x="21600" y="0"/>
                        </a:lnTo>
                        <a:lnTo>
                          <a:pt x="21600" y="21567"/>
                        </a:lnTo>
                        <a:close/>
                        <a:moveTo>
                          <a:pt x="21600" y="21567"/>
                        </a:moveTo>
                      </a:path>
                    </a:pathLst>
                  </a:custGeom>
                  <a:solidFill>
                    <a:srgbClr val="0000FF"/>
                  </a:solidFill>
                  <a:ln w="12700">
                    <a:noFill/>
                    <a:miter lim="800000"/>
                    <a:headEnd/>
                    <a:tailEnd/>
                  </a:ln>
                </p:spPr>
                <p:txBody>
                  <a:bodyPr lIns="0" tIns="0" rIns="0" bIns="0"/>
                  <a:lstStyle/>
                  <a:p>
                    <a:endParaRPr lang="en-US"/>
                  </a:p>
                </p:txBody>
              </p:sp>
              <p:sp>
                <p:nvSpPr>
                  <p:cNvPr id="38947" name="Rectangle 233"/>
                  <p:cNvSpPr>
                    <a:spLocks/>
                  </p:cNvSpPr>
                  <p:nvPr/>
                </p:nvSpPr>
                <p:spPr bwMode="auto">
                  <a:xfrm>
                    <a:off x="0" y="0"/>
                    <a:ext cx="71" cy="325"/>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9131" name="Group 234"/>
                <p:cNvGrpSpPr>
                  <a:grpSpLocks/>
                </p:cNvGrpSpPr>
                <p:nvPr/>
              </p:nvGrpSpPr>
              <p:grpSpPr bwMode="auto">
                <a:xfrm flipH="1">
                  <a:off x="6" y="236"/>
                  <a:ext cx="486" cy="374"/>
                  <a:chOff x="0" y="0"/>
                  <a:chExt cx="486" cy="374"/>
                </a:xfrm>
              </p:grpSpPr>
              <p:sp>
                <p:nvSpPr>
                  <p:cNvPr id="38944" name="AutoShape 235"/>
                  <p:cNvSpPr>
                    <a:spLocks/>
                  </p:cNvSpPr>
                  <p:nvPr/>
                </p:nvSpPr>
                <p:spPr bwMode="auto">
                  <a:xfrm>
                    <a:off x="0" y="0"/>
                    <a:ext cx="486" cy="374"/>
                  </a:xfrm>
                  <a:custGeom>
                    <a:avLst/>
                    <a:gdLst>
                      <a:gd name="T0" fmla="*/ 389 w 21600"/>
                      <a:gd name="T1" fmla="*/ 0 h 21600"/>
                      <a:gd name="T2" fmla="*/ 392 w 21600"/>
                      <a:gd name="T3" fmla="*/ 11 h 21600"/>
                      <a:gd name="T4" fmla="*/ 394 w 21600"/>
                      <a:gd name="T5" fmla="*/ 23 h 21600"/>
                      <a:gd name="T6" fmla="*/ 398 w 21600"/>
                      <a:gd name="T7" fmla="*/ 35 h 21600"/>
                      <a:gd name="T8" fmla="*/ 402 w 21600"/>
                      <a:gd name="T9" fmla="*/ 48 h 21600"/>
                      <a:gd name="T10" fmla="*/ 405 w 21600"/>
                      <a:gd name="T11" fmla="*/ 62 h 21600"/>
                      <a:gd name="T12" fmla="*/ 409 w 21600"/>
                      <a:gd name="T13" fmla="*/ 75 h 21600"/>
                      <a:gd name="T14" fmla="*/ 417 w 21600"/>
                      <a:gd name="T15" fmla="*/ 104 h 21600"/>
                      <a:gd name="T16" fmla="*/ 433 w 21600"/>
                      <a:gd name="T17" fmla="*/ 161 h 21600"/>
                      <a:gd name="T18" fmla="*/ 441 w 21600"/>
                      <a:gd name="T19" fmla="*/ 190 h 21600"/>
                      <a:gd name="T20" fmla="*/ 449 w 21600"/>
                      <a:gd name="T21" fmla="*/ 217 h 21600"/>
                      <a:gd name="T22" fmla="*/ 453 w 21600"/>
                      <a:gd name="T23" fmla="*/ 230 h 21600"/>
                      <a:gd name="T24" fmla="*/ 457 w 21600"/>
                      <a:gd name="T25" fmla="*/ 244 h 21600"/>
                      <a:gd name="T26" fmla="*/ 460 w 21600"/>
                      <a:gd name="T27" fmla="*/ 256 h 21600"/>
                      <a:gd name="T28" fmla="*/ 463 w 21600"/>
                      <a:gd name="T29" fmla="*/ 268 h 21600"/>
                      <a:gd name="T30" fmla="*/ 467 w 21600"/>
                      <a:gd name="T31" fmla="*/ 279 h 21600"/>
                      <a:gd name="T32" fmla="*/ 470 w 21600"/>
                      <a:gd name="T33" fmla="*/ 290 h 21600"/>
                      <a:gd name="T34" fmla="*/ 473 w 21600"/>
                      <a:gd name="T35" fmla="*/ 300 h 21600"/>
                      <a:gd name="T36" fmla="*/ 475 w 21600"/>
                      <a:gd name="T37" fmla="*/ 309 h 21600"/>
                      <a:gd name="T38" fmla="*/ 478 w 21600"/>
                      <a:gd name="T39" fmla="*/ 318 h 21600"/>
                      <a:gd name="T40" fmla="*/ 480 w 21600"/>
                      <a:gd name="T41" fmla="*/ 325 h 21600"/>
                      <a:gd name="T42" fmla="*/ 482 w 21600"/>
                      <a:gd name="T43" fmla="*/ 331 h 21600"/>
                      <a:gd name="T44" fmla="*/ 484 w 21600"/>
                      <a:gd name="T45" fmla="*/ 338 h 21600"/>
                      <a:gd name="T46" fmla="*/ 485 w 21600"/>
                      <a:gd name="T47" fmla="*/ 342 h 21600"/>
                      <a:gd name="T48" fmla="*/ 485 w 21600"/>
                      <a:gd name="T49" fmla="*/ 345 h 21600"/>
                      <a:gd name="T50" fmla="*/ 486 w 21600"/>
                      <a:gd name="T51" fmla="*/ 346 h 21600"/>
                      <a:gd name="T52" fmla="*/ 486 w 21600"/>
                      <a:gd name="T53" fmla="*/ 347 h 21600"/>
                      <a:gd name="T54" fmla="*/ 486 w 21600"/>
                      <a:gd name="T55" fmla="*/ 348 h 21600"/>
                      <a:gd name="T56" fmla="*/ 425 w 21600"/>
                      <a:gd name="T57" fmla="*/ 356 h 21600"/>
                      <a:gd name="T58" fmla="*/ 357 w 21600"/>
                      <a:gd name="T59" fmla="*/ 114 h 21600"/>
                      <a:gd name="T60" fmla="*/ 327 w 21600"/>
                      <a:gd name="T61" fmla="*/ 241 h 21600"/>
                      <a:gd name="T62" fmla="*/ 151 w 21600"/>
                      <a:gd name="T63" fmla="*/ 241 h 21600"/>
                      <a:gd name="T64" fmla="*/ 138 w 21600"/>
                      <a:gd name="T65" fmla="*/ 114 h 21600"/>
                      <a:gd name="T66" fmla="*/ 74 w 21600"/>
                      <a:gd name="T67" fmla="*/ 374 h 21600"/>
                      <a:gd name="T68" fmla="*/ 0 w 21600"/>
                      <a:gd name="T69" fmla="*/ 374 h 21600"/>
                      <a:gd name="T70" fmla="*/ 96 w 21600"/>
                      <a:gd name="T71" fmla="*/ 0 h 21600"/>
                      <a:gd name="T72" fmla="*/ 389 w 21600"/>
                      <a:gd name="T73" fmla="*/ 0 h 21600"/>
                      <a:gd name="T74" fmla="*/ 389 w 21600"/>
                      <a:gd name="T75" fmla="*/ 0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600"/>
                      <a:gd name="T115" fmla="*/ 0 h 21600"/>
                      <a:gd name="T116" fmla="*/ 21600 w 21600"/>
                      <a:gd name="T117" fmla="*/ 21600 h 216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600" h="21600">
                        <a:moveTo>
                          <a:pt x="17269" y="0"/>
                        </a:moveTo>
                        <a:lnTo>
                          <a:pt x="17401" y="655"/>
                        </a:lnTo>
                        <a:lnTo>
                          <a:pt x="17533" y="1338"/>
                        </a:lnTo>
                        <a:lnTo>
                          <a:pt x="17699" y="2036"/>
                        </a:lnTo>
                        <a:lnTo>
                          <a:pt x="17864" y="2791"/>
                        </a:lnTo>
                        <a:lnTo>
                          <a:pt x="17996" y="3560"/>
                        </a:lnTo>
                        <a:lnTo>
                          <a:pt x="18184" y="4357"/>
                        </a:lnTo>
                        <a:lnTo>
                          <a:pt x="18525" y="5980"/>
                        </a:lnTo>
                        <a:lnTo>
                          <a:pt x="19242" y="9298"/>
                        </a:lnTo>
                        <a:lnTo>
                          <a:pt x="19594" y="10950"/>
                        </a:lnTo>
                        <a:lnTo>
                          <a:pt x="19936" y="12544"/>
                        </a:lnTo>
                        <a:lnTo>
                          <a:pt x="20123" y="13299"/>
                        </a:lnTo>
                        <a:lnTo>
                          <a:pt x="20289" y="14068"/>
                        </a:lnTo>
                        <a:lnTo>
                          <a:pt x="20443" y="14794"/>
                        </a:lnTo>
                        <a:lnTo>
                          <a:pt x="20586" y="15477"/>
                        </a:lnTo>
                        <a:lnTo>
                          <a:pt x="20740" y="16132"/>
                        </a:lnTo>
                        <a:lnTo>
                          <a:pt x="20873" y="16759"/>
                        </a:lnTo>
                        <a:lnTo>
                          <a:pt x="21005" y="17343"/>
                        </a:lnTo>
                        <a:lnTo>
                          <a:pt x="21115" y="17869"/>
                        </a:lnTo>
                        <a:lnTo>
                          <a:pt x="21225" y="18354"/>
                        </a:lnTo>
                        <a:lnTo>
                          <a:pt x="21324" y="18795"/>
                        </a:lnTo>
                        <a:lnTo>
                          <a:pt x="21413" y="19137"/>
                        </a:lnTo>
                        <a:lnTo>
                          <a:pt x="21490" y="19493"/>
                        </a:lnTo>
                        <a:lnTo>
                          <a:pt x="21545" y="19735"/>
                        </a:lnTo>
                        <a:lnTo>
                          <a:pt x="21567" y="19906"/>
                        </a:lnTo>
                        <a:lnTo>
                          <a:pt x="21600" y="20005"/>
                        </a:lnTo>
                        <a:lnTo>
                          <a:pt x="21600" y="20048"/>
                        </a:lnTo>
                        <a:lnTo>
                          <a:pt x="21600" y="20076"/>
                        </a:lnTo>
                        <a:lnTo>
                          <a:pt x="18900" y="20589"/>
                        </a:lnTo>
                        <a:lnTo>
                          <a:pt x="15858" y="6592"/>
                        </a:lnTo>
                        <a:lnTo>
                          <a:pt x="14547" y="13925"/>
                        </a:lnTo>
                        <a:lnTo>
                          <a:pt x="6700" y="13925"/>
                        </a:lnTo>
                        <a:lnTo>
                          <a:pt x="6116" y="6592"/>
                        </a:lnTo>
                        <a:lnTo>
                          <a:pt x="3284" y="21600"/>
                        </a:lnTo>
                        <a:lnTo>
                          <a:pt x="0" y="21600"/>
                        </a:lnTo>
                        <a:lnTo>
                          <a:pt x="4276" y="0"/>
                        </a:lnTo>
                        <a:lnTo>
                          <a:pt x="17269" y="0"/>
                        </a:lnTo>
                        <a:close/>
                        <a:moveTo>
                          <a:pt x="17269" y="0"/>
                        </a:moveTo>
                      </a:path>
                    </a:pathLst>
                  </a:custGeom>
                  <a:solidFill>
                    <a:srgbClr val="0000FF"/>
                  </a:solidFill>
                  <a:ln w="12700">
                    <a:noFill/>
                    <a:miter lim="800000"/>
                    <a:headEnd/>
                    <a:tailEnd/>
                  </a:ln>
                </p:spPr>
                <p:txBody>
                  <a:bodyPr lIns="0" tIns="0" rIns="0" bIns="0"/>
                  <a:lstStyle/>
                  <a:p>
                    <a:endParaRPr lang="en-US"/>
                  </a:p>
                </p:txBody>
              </p:sp>
              <p:sp>
                <p:nvSpPr>
                  <p:cNvPr id="38945" name="Rectangle 236"/>
                  <p:cNvSpPr>
                    <a:spLocks/>
                  </p:cNvSpPr>
                  <p:nvPr/>
                </p:nvSpPr>
                <p:spPr bwMode="auto">
                  <a:xfrm flipH="1">
                    <a:off x="0" y="0"/>
                    <a:ext cx="486" cy="374"/>
                  </a:xfrm>
                  <a:prstGeom prst="rect">
                    <a:avLst/>
                  </a:prstGeom>
                  <a:noFill/>
                  <a:ln w="12700">
                    <a:noFill/>
                    <a:miter lim="800000"/>
                    <a:headEnd/>
                    <a:tailEnd/>
                  </a:ln>
                </p:spPr>
                <p:txBody>
                  <a:bodyPr lIns="0" tIns="0" rIns="0" bIns="0"/>
                  <a:lstStyle/>
                  <a:p>
                    <a:endParaRPr lang="en-US">
                      <a:latin typeface="Georgia" pitchFamily="18" charset="0"/>
                    </a:endParaRPr>
                  </a:p>
                </p:txBody>
              </p:sp>
            </p:grpSp>
            <p:grpSp>
              <p:nvGrpSpPr>
                <p:cNvPr id="38912" name="Group 237"/>
                <p:cNvGrpSpPr>
                  <a:grpSpLocks/>
                </p:cNvGrpSpPr>
                <p:nvPr/>
              </p:nvGrpSpPr>
              <p:grpSpPr bwMode="auto">
                <a:xfrm>
                  <a:off x="430" y="628"/>
                  <a:ext cx="36" cy="59"/>
                  <a:chOff x="0" y="0"/>
                  <a:chExt cx="36" cy="59"/>
                </a:xfrm>
              </p:grpSpPr>
              <p:sp>
                <p:nvSpPr>
                  <p:cNvPr id="38942" name="AutoShape 238"/>
                  <p:cNvSpPr>
                    <a:spLocks/>
                  </p:cNvSpPr>
                  <p:nvPr/>
                </p:nvSpPr>
                <p:spPr bwMode="auto">
                  <a:xfrm>
                    <a:off x="0" y="0"/>
                    <a:ext cx="36" cy="59"/>
                  </a:xfrm>
                  <a:custGeom>
                    <a:avLst/>
                    <a:gdLst>
                      <a:gd name="T0" fmla="*/ 36 w 21600"/>
                      <a:gd name="T1" fmla="*/ 0 h 21600"/>
                      <a:gd name="T2" fmla="*/ 32 w 21600"/>
                      <a:gd name="T3" fmla="*/ 59 h 21600"/>
                      <a:gd name="T4" fmla="*/ 5 w 21600"/>
                      <a:gd name="T5" fmla="*/ 53 h 21600"/>
                      <a:gd name="T6" fmla="*/ 0 w 21600"/>
                      <a:gd name="T7" fmla="*/ 2 h 21600"/>
                      <a:gd name="T8" fmla="*/ 36 w 21600"/>
                      <a:gd name="T9" fmla="*/ 0 h 21600"/>
                      <a:gd name="T10" fmla="*/ 36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1600" y="0"/>
                        </a:moveTo>
                        <a:lnTo>
                          <a:pt x="19119" y="21600"/>
                        </a:lnTo>
                        <a:lnTo>
                          <a:pt x="2773" y="19440"/>
                        </a:lnTo>
                        <a:lnTo>
                          <a:pt x="0" y="900"/>
                        </a:lnTo>
                        <a:lnTo>
                          <a:pt x="21600" y="0"/>
                        </a:lnTo>
                        <a:close/>
                        <a:moveTo>
                          <a:pt x="21600" y="0"/>
                        </a:moveTo>
                      </a:path>
                    </a:pathLst>
                  </a:custGeom>
                  <a:solidFill>
                    <a:srgbClr val="0000FF"/>
                  </a:solidFill>
                  <a:ln w="12700">
                    <a:noFill/>
                    <a:miter lim="800000"/>
                    <a:headEnd/>
                    <a:tailEnd/>
                  </a:ln>
                </p:spPr>
                <p:txBody>
                  <a:bodyPr lIns="0" tIns="0" rIns="0" bIns="0"/>
                  <a:lstStyle/>
                  <a:p>
                    <a:endParaRPr lang="en-US"/>
                  </a:p>
                </p:txBody>
              </p:sp>
              <p:sp>
                <p:nvSpPr>
                  <p:cNvPr id="38943" name="Rectangle 239"/>
                  <p:cNvSpPr>
                    <a:spLocks/>
                  </p:cNvSpPr>
                  <p:nvPr/>
                </p:nvSpPr>
                <p:spPr bwMode="auto">
                  <a:xfrm>
                    <a:off x="0" y="0"/>
                    <a:ext cx="36" cy="59"/>
                  </a:xfrm>
                  <a:prstGeom prst="rect">
                    <a:avLst/>
                  </a:prstGeom>
                  <a:noFill/>
                  <a:ln w="12700">
                    <a:noFill/>
                    <a:miter lim="800000"/>
                    <a:headEnd/>
                    <a:tailEnd/>
                  </a:ln>
                </p:spPr>
                <p:txBody>
                  <a:bodyPr lIns="0" tIns="0" rIns="0" bIns="0"/>
                  <a:lstStyle/>
                  <a:p>
                    <a:endParaRPr lang="en-US">
                      <a:latin typeface="Georgia" pitchFamily="18" charset="0"/>
                    </a:endParaRPr>
                  </a:p>
                </p:txBody>
              </p:sp>
            </p:grpSp>
          </p:grpSp>
        </p:grpSp>
      </p:grpSp>
      <p:sp>
        <p:nvSpPr>
          <p:cNvPr id="38917" name="Rectangle 240"/>
          <p:cNvSpPr>
            <a:spLocks/>
          </p:cNvSpPr>
          <p:nvPr/>
        </p:nvSpPr>
        <p:spPr bwMode="auto">
          <a:xfrm>
            <a:off x="2895600" y="5911850"/>
            <a:ext cx="5715000" cy="965200"/>
          </a:xfrm>
          <a:prstGeom prst="rect">
            <a:avLst/>
          </a:prstGeom>
          <a:solidFill>
            <a:schemeClr val="accent3">
              <a:lumMod val="75000"/>
            </a:schemeClr>
          </a:solidFill>
          <a:ln w="12700">
            <a:noFill/>
            <a:miter lim="800000"/>
            <a:headEnd/>
            <a:tailEnd/>
          </a:ln>
        </p:spPr>
        <p:txBody>
          <a:bodyPr lIns="0" tIns="0" rIns="40639" bIns="0"/>
          <a:lstStyle/>
          <a:p>
            <a:pPr marL="39688">
              <a:spcBef>
                <a:spcPts val="1700"/>
              </a:spcBef>
            </a:pPr>
            <a:r>
              <a:rPr lang="en-US" sz="2800" b="1" dirty="0">
                <a:effectLst>
                  <a:outerShdw blurRad="38100" dist="38100" dir="2700000" algn="tl">
                    <a:srgbClr val="000000">
                      <a:alpha val="43137"/>
                    </a:srgbClr>
                  </a:outerShdw>
                </a:effectLst>
                <a:latin typeface="Century Gothic" pitchFamily="34" charset="0"/>
                <a:sym typeface="Century Gothic" pitchFamily="34" charset="0"/>
              </a:rPr>
              <a:t>Dual-Discrepancy: RTI Model of Learning Disability</a:t>
            </a:r>
            <a:r>
              <a:rPr lang="en-US" sz="2400" b="1" dirty="0">
                <a:effectLst>
                  <a:outerShdw blurRad="38100" dist="38100" dir="2700000" algn="tl">
                    <a:srgbClr val="000000">
                      <a:alpha val="43137"/>
                    </a:srgbClr>
                  </a:outerShdw>
                </a:effectLst>
                <a:latin typeface="Century Gothic" pitchFamily="34" charset="0"/>
                <a:sym typeface="Century Gothic" pitchFamily="34" charset="0"/>
              </a:rPr>
              <a:t> </a:t>
            </a:r>
            <a:r>
              <a:rPr lang="en-US" sz="1600" b="1" i="1" dirty="0">
                <a:effectLst>
                  <a:outerShdw blurRad="38100" dist="38100" dir="2700000" algn="tl">
                    <a:srgbClr val="000000">
                      <a:alpha val="43137"/>
                    </a:srgbClr>
                  </a:outerShdw>
                </a:effectLst>
                <a:latin typeface="Century Gothic" pitchFamily="34" charset="0"/>
                <a:sym typeface="Century Gothic" pitchFamily="34" charset="0"/>
              </a:rPr>
              <a:t>(Fuchs 2003)</a:t>
            </a:r>
          </a:p>
        </p:txBody>
      </p:sp>
      <p:grpSp>
        <p:nvGrpSpPr>
          <p:cNvPr id="38913" name="Group 241"/>
          <p:cNvGrpSpPr>
            <a:grpSpLocks/>
          </p:cNvGrpSpPr>
          <p:nvPr/>
        </p:nvGrpSpPr>
        <p:grpSpPr bwMode="auto">
          <a:xfrm>
            <a:off x="2895600" y="2971800"/>
            <a:ext cx="6057900" cy="2717800"/>
            <a:chOff x="0" y="0"/>
            <a:chExt cx="3816" cy="1712"/>
          </a:xfrm>
        </p:grpSpPr>
        <p:sp>
          <p:nvSpPr>
            <p:cNvPr id="38919" name="Line 242"/>
            <p:cNvSpPr>
              <a:spLocks noChangeShapeType="1"/>
            </p:cNvSpPr>
            <p:nvPr/>
          </p:nvSpPr>
          <p:spPr bwMode="auto">
            <a:xfrm rot="10800000" flipH="1">
              <a:off x="0" y="0"/>
              <a:ext cx="3382" cy="1536"/>
            </a:xfrm>
            <a:prstGeom prst="line">
              <a:avLst/>
            </a:prstGeom>
            <a:noFill/>
            <a:ln w="63500">
              <a:solidFill>
                <a:srgbClr val="CC0000"/>
              </a:solidFill>
              <a:prstDash val="sysDot"/>
              <a:round/>
              <a:headEnd/>
              <a:tailEnd type="triangle" w="med" len="med"/>
            </a:ln>
          </p:spPr>
          <p:txBody>
            <a:bodyPr/>
            <a:lstStyle/>
            <a:p>
              <a:endParaRPr lang="en-US"/>
            </a:p>
          </p:txBody>
        </p:sp>
        <p:sp>
          <p:nvSpPr>
            <p:cNvPr id="38920" name="Rectangle 243"/>
            <p:cNvSpPr>
              <a:spLocks/>
            </p:cNvSpPr>
            <p:nvPr/>
          </p:nvSpPr>
          <p:spPr bwMode="auto">
            <a:xfrm>
              <a:off x="1872" y="720"/>
              <a:ext cx="1944" cy="992"/>
            </a:xfrm>
            <a:prstGeom prst="rect">
              <a:avLst/>
            </a:prstGeom>
            <a:noFill/>
            <a:ln w="12700">
              <a:noFill/>
              <a:miter lim="800000"/>
              <a:headEnd/>
              <a:tailEnd/>
            </a:ln>
          </p:spPr>
          <p:txBody>
            <a:bodyPr lIns="0" tIns="0" rIns="40639" bIns="0"/>
            <a:lstStyle/>
            <a:p>
              <a:pPr marL="39688"/>
              <a:r>
                <a:rPr lang="en-US" sz="2400" dirty="0">
                  <a:effectLst>
                    <a:outerShdw blurRad="38100" dist="38100" dir="2700000" algn="tl">
                      <a:srgbClr val="000000">
                        <a:alpha val="43137"/>
                      </a:srgbClr>
                    </a:outerShdw>
                  </a:effectLst>
                  <a:latin typeface="Century Gothic" pitchFamily="34" charset="0"/>
                  <a:sym typeface="Century Gothic" pitchFamily="34" charset="0"/>
                </a:rPr>
                <a:t>Discrepancy 2:</a:t>
              </a:r>
            </a:p>
            <a:p>
              <a:pPr marL="39688"/>
              <a:r>
                <a:rPr lang="en-US" sz="2400" b="1" dirty="0">
                  <a:solidFill>
                    <a:srgbClr val="00B050"/>
                  </a:solidFill>
                  <a:effectLst>
                    <a:outerShdw blurRad="38100" dist="38100" dir="2700000" algn="tl">
                      <a:srgbClr val="000000">
                        <a:alpha val="43137"/>
                      </a:srgbClr>
                    </a:outerShdw>
                  </a:effectLst>
                  <a:latin typeface="Century Gothic" pitchFamily="34" charset="0"/>
                  <a:sym typeface="Century Gothic" pitchFamily="34" charset="0"/>
                </a:rPr>
                <a:t>Educational Benefit</a:t>
              </a:r>
              <a:r>
                <a:rPr lang="en-US" sz="2400" dirty="0">
                  <a:solidFill>
                    <a:srgbClr val="00B050"/>
                  </a:solidFill>
                  <a:effectLst>
                    <a:outerShdw blurRad="38100" dist="38100" dir="2700000" algn="tl">
                      <a:srgbClr val="000000">
                        <a:alpha val="43137"/>
                      </a:srgbClr>
                    </a:outerShdw>
                  </a:effectLst>
                  <a:latin typeface="Century Gothic" pitchFamily="34" charset="0"/>
                  <a:sym typeface="Century Gothic" pitchFamily="34" charset="0"/>
                </a:rPr>
                <a:t> </a:t>
              </a:r>
              <a:r>
                <a:rPr lang="en-US" sz="2400" dirty="0">
                  <a:effectLst>
                    <a:outerShdw blurRad="38100" dist="38100" dir="2700000" algn="tl">
                      <a:srgbClr val="000000">
                        <a:alpha val="43137"/>
                      </a:srgbClr>
                    </a:outerShdw>
                  </a:effectLst>
                  <a:latin typeface="Century Gothic" pitchFamily="34" charset="0"/>
                  <a:sym typeface="Century Gothic" pitchFamily="34" charset="0"/>
                </a:rPr>
                <a:t>(Rate of Improvement)</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50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500"/>
                                  </p:stCondLst>
                                  <p:childTnLst>
                                    <p:set>
                                      <p:cBhvr>
                                        <p:cTn id="11" dur="1" fill="hold">
                                          <p:stCondLst>
                                            <p:cond delay="0"/>
                                          </p:stCondLst>
                                        </p:cTn>
                                        <p:tgtEl>
                                          <p:spTgt spid="38913"/>
                                        </p:tgtEl>
                                        <p:attrNameLst>
                                          <p:attrName>style.visibility</p:attrName>
                                        </p:attrNameLst>
                                      </p:cBhvr>
                                      <p:to>
                                        <p:strVal val="visible"/>
                                      </p:to>
                                    </p:set>
                                    <p:anim calcmode="lin" valueType="num">
                                      <p:cBhvr additive="base">
                                        <p:cTn id="12" dur="500" fill="hold"/>
                                        <p:tgtEl>
                                          <p:spTgt spid="38913"/>
                                        </p:tgtEl>
                                        <p:attrNameLst>
                                          <p:attrName>ppt_x</p:attrName>
                                        </p:attrNameLst>
                                      </p:cBhvr>
                                      <p:tavLst>
                                        <p:tav tm="0">
                                          <p:val>
                                            <p:strVal val="0-#ppt_w/2"/>
                                          </p:val>
                                        </p:tav>
                                        <p:tav tm="100000">
                                          <p:val>
                                            <p:strVal val="#ppt_x"/>
                                          </p:val>
                                        </p:tav>
                                      </p:tavLst>
                                    </p:anim>
                                    <p:anim calcmode="lin" valueType="num">
                                      <p:cBhvr additive="base">
                                        <p:cTn id="13" dur="500" fill="hold"/>
                                        <p:tgtEl>
                                          <p:spTgt spid="389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763000" cy="1477962"/>
          </a:xfrm>
        </p:spPr>
        <p:txBody>
          <a:bodyPr>
            <a:normAutofit fontScale="90000"/>
          </a:bodyPr>
          <a:lstStyle/>
          <a:p>
            <a:pPr algn="ctr"/>
            <a:r>
              <a:rPr lang="en-US" b="1" dirty="0" smtClean="0">
                <a:solidFill>
                  <a:srgbClr val="C00000"/>
                </a:solidFill>
                <a:effectLst>
                  <a:outerShdw blurRad="38100" dist="38100" dir="2700000" algn="tl">
                    <a:srgbClr val="000000">
                      <a:alpha val="43137"/>
                    </a:srgbClr>
                  </a:outerShdw>
                </a:effectLst>
              </a:rPr>
              <a:t>Student shows SIGNIFICANT discrepancy </a:t>
            </a:r>
            <a:br>
              <a:rPr lang="en-US" b="1" dirty="0" smtClean="0">
                <a:solidFill>
                  <a:srgbClr val="C00000"/>
                </a:solidFill>
                <a:effectLst>
                  <a:outerShdw blurRad="38100" dist="38100" dir="2700000" algn="tl">
                    <a:srgbClr val="000000">
                      <a:alpha val="43137"/>
                    </a:srgbClr>
                  </a:outerShdw>
                </a:effectLst>
              </a:rPr>
            </a:br>
            <a:r>
              <a:rPr lang="en-US" b="1" dirty="0" smtClean="0">
                <a:solidFill>
                  <a:srgbClr val="C00000"/>
                </a:solidFill>
                <a:effectLst>
                  <a:outerShdw blurRad="38100" dist="38100" dir="2700000" algn="tl">
                    <a:srgbClr val="000000">
                      <a:alpha val="43137"/>
                    </a:srgbClr>
                  </a:outerShdw>
                </a:effectLst>
              </a:rPr>
              <a:t>when compared to peers</a:t>
            </a:r>
            <a:endParaRPr lang="en-US" b="1"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33400" y="1905000"/>
            <a:ext cx="8153400" cy="4648200"/>
          </a:xfrm>
        </p:spPr>
        <p:txBody>
          <a:bodyPr>
            <a:normAutofit fontScale="92500"/>
          </a:bodyPr>
          <a:lstStyle/>
          <a:p>
            <a:r>
              <a:rPr lang="en-US" dirty="0" smtClean="0">
                <a:latin typeface="+mj-lt"/>
              </a:rPr>
              <a:t>Student’s achievement is statistically well below his/her peer benchmark ( 10</a:t>
            </a:r>
            <a:r>
              <a:rPr lang="en-US" baseline="30000" dirty="0" smtClean="0">
                <a:latin typeface="+mj-lt"/>
              </a:rPr>
              <a:t>th</a:t>
            </a:r>
            <a:r>
              <a:rPr lang="en-US" dirty="0" smtClean="0">
                <a:latin typeface="+mj-lt"/>
              </a:rPr>
              <a:t> percentile or lower on district peer norm comparison)</a:t>
            </a:r>
          </a:p>
          <a:p>
            <a:endParaRPr lang="en-US" dirty="0" smtClean="0">
              <a:latin typeface="+mj-lt"/>
            </a:endParaRPr>
          </a:p>
          <a:p>
            <a:r>
              <a:rPr lang="en-US" dirty="0" smtClean="0">
                <a:latin typeface="+mj-lt"/>
              </a:rPr>
              <a:t>Student’s RATE OF PROGRESS ( trend line or ROI on AIMSweb, expected MAP score, etc…) is well below expected growth rate for district peer norm comparison</a:t>
            </a:r>
          </a:p>
          <a:p>
            <a:endParaRPr lang="en-US" dirty="0" smtClean="0">
              <a:latin typeface="+mj-lt"/>
            </a:endParaRPr>
          </a:p>
          <a:p>
            <a:r>
              <a:rPr lang="en-US" dirty="0" smtClean="0">
                <a:latin typeface="+mj-lt"/>
              </a:rPr>
              <a:t>Student needs intensive, individualized instruction beyond what is available in general education setting to make or maintain rate of progress in line with peer group</a:t>
            </a:r>
            <a:endParaRPr lang="en-US" dirty="0">
              <a:latin typeface="+mj-lt"/>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C00000"/>
                </a:solidFill>
              </a:rPr>
              <a:t>INSTRUCTIONAL NEED</a:t>
            </a:r>
            <a:endParaRPr lang="en-US" dirty="0">
              <a:solidFill>
                <a:srgbClr val="C00000"/>
              </a:solidFill>
            </a:endParaRPr>
          </a:p>
        </p:txBody>
      </p:sp>
      <p:sp>
        <p:nvSpPr>
          <p:cNvPr id="3" name="Content Placeholder 2"/>
          <p:cNvSpPr>
            <a:spLocks noGrp="1"/>
          </p:cNvSpPr>
          <p:nvPr>
            <p:ph idx="1"/>
          </p:nvPr>
        </p:nvSpPr>
        <p:spPr>
          <a:xfrm>
            <a:off x="914400" y="1981200"/>
            <a:ext cx="7772400" cy="4419600"/>
          </a:xfrm>
        </p:spPr>
        <p:txBody>
          <a:bodyPr/>
          <a:lstStyle/>
          <a:p>
            <a:pPr marL="457200" lvl="1">
              <a:buClr>
                <a:schemeClr val="accent1"/>
              </a:buClr>
              <a:buNone/>
            </a:pPr>
            <a:r>
              <a:rPr lang="en-US" sz="2800" dirty="0" smtClean="0">
                <a:latin typeface="+mj-lt"/>
              </a:rPr>
              <a:t>Demonstrate that his or her needs in the areas of curriculum, instruction, and/or environmental</a:t>
            </a:r>
            <a:r>
              <a:rPr lang="en-US" sz="2800" dirty="0" smtClean="0">
                <a:solidFill>
                  <a:srgbClr val="92D050"/>
                </a:solidFill>
                <a:latin typeface="+mj-lt"/>
              </a:rPr>
              <a:t> </a:t>
            </a:r>
            <a:r>
              <a:rPr lang="en-US" sz="2800" dirty="0" smtClean="0">
                <a:solidFill>
                  <a:srgbClr val="006600"/>
                </a:solidFill>
                <a:latin typeface="+mj-lt"/>
              </a:rPr>
              <a:t>conditions are significantly different</a:t>
            </a:r>
            <a:r>
              <a:rPr lang="en-US" sz="2800" dirty="0" smtClean="0">
                <a:latin typeface="+mj-lt"/>
              </a:rPr>
              <a:t> than that of his or her general education peers (</a:t>
            </a:r>
            <a:r>
              <a:rPr lang="en-US" sz="2800" i="1" dirty="0" smtClean="0">
                <a:latin typeface="+mj-lt"/>
              </a:rPr>
              <a:t>Instructional Needs</a:t>
            </a:r>
            <a:r>
              <a:rPr lang="en-US" sz="2800" dirty="0" smtClean="0">
                <a:latin typeface="+mj-lt"/>
              </a:rPr>
              <a:t>) and</a:t>
            </a:r>
            <a:r>
              <a:rPr lang="en-US" sz="2800" dirty="0" smtClean="0">
                <a:solidFill>
                  <a:srgbClr val="006600"/>
                </a:solidFill>
                <a:latin typeface="+mj-lt"/>
              </a:rPr>
              <a:t>, in order to make educational progress, require interventions of an intensity or type that exceeds general education resources.</a:t>
            </a:r>
          </a:p>
          <a:p>
            <a:endParaRPr lang="en-US" dirty="0"/>
          </a:p>
        </p:txBody>
      </p:sp>
      <p:pic>
        <p:nvPicPr>
          <p:cNvPr id="4" name="Picture 2"/>
          <p:cNvPicPr>
            <a:picLocks noChangeAspect="1" noChangeArrowheads="1"/>
          </p:cNvPicPr>
          <p:nvPr/>
        </p:nvPicPr>
        <p:blipFill>
          <a:blip r:embed="rId2" cstate="print"/>
          <a:srcRect l="7143" t="9131" r="44048" b="32071"/>
          <a:stretch>
            <a:fillRect/>
          </a:stretch>
        </p:blipFill>
        <p:spPr bwMode="auto">
          <a:xfrm>
            <a:off x="381000" y="457200"/>
            <a:ext cx="1371600" cy="990600"/>
          </a:xfrm>
          <a:prstGeom prst="rect">
            <a:avLst/>
          </a:prstGeom>
          <a:noFill/>
          <a:ln w="9525">
            <a:noFill/>
            <a:miter lim="800000"/>
            <a:headEnd/>
            <a:tailEnd/>
          </a:ln>
          <a:effectLst/>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228600" y="1625600"/>
          <a:ext cx="6858000" cy="4622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219" name="TextBox 2"/>
          <p:cNvSpPr txBox="1">
            <a:spLocks noChangeArrowheads="1"/>
          </p:cNvSpPr>
          <p:nvPr/>
        </p:nvSpPr>
        <p:spPr bwMode="auto">
          <a:xfrm>
            <a:off x="6553200" y="2209800"/>
            <a:ext cx="414338" cy="646331"/>
          </a:xfrm>
          <a:prstGeom prst="rect">
            <a:avLst/>
          </a:prstGeom>
          <a:noFill/>
          <a:ln w="9525">
            <a:noFill/>
            <a:miter lim="800000"/>
            <a:headEnd/>
            <a:tailEnd/>
          </a:ln>
        </p:spPr>
        <p:txBody>
          <a:bodyPr wrap="square">
            <a:spAutoFit/>
          </a:bodyPr>
          <a:lstStyle/>
          <a:p>
            <a:r>
              <a:rPr lang="en-US" sz="3600" dirty="0">
                <a:solidFill>
                  <a:schemeClr val="bg1"/>
                </a:solidFill>
                <a:latin typeface="Constantia" pitchFamily="18" charset="0"/>
              </a:rPr>
              <a:t>=</a:t>
            </a:r>
          </a:p>
        </p:txBody>
      </p:sp>
      <p:graphicFrame>
        <p:nvGraphicFramePr>
          <p:cNvPr id="4" name="Diagram 3"/>
          <p:cNvGraphicFramePr/>
          <p:nvPr/>
        </p:nvGraphicFramePr>
        <p:xfrm>
          <a:off x="7086600" y="1600200"/>
          <a:ext cx="1828800" cy="4114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Title 4"/>
          <p:cNvSpPr>
            <a:spLocks noGrp="1"/>
          </p:cNvSpPr>
          <p:nvPr>
            <p:ph type="title"/>
          </p:nvPr>
        </p:nvSpPr>
        <p:spPr/>
        <p:txBody>
          <a:bodyPr>
            <a:normAutofit fontScale="90000"/>
          </a:bodyPr>
          <a:lstStyle/>
          <a:p>
            <a:pPr algn="ctr" eaLnBrk="1" fontAlgn="auto" hangingPunct="1">
              <a:spcAft>
                <a:spcPts val="0"/>
              </a:spcAft>
              <a:defRPr/>
            </a:pPr>
            <a:r>
              <a:rPr lang="en-US" dirty="0" smtClean="0">
                <a:solidFill>
                  <a:srgbClr val="C00000"/>
                </a:solidFill>
                <a:effectLst>
                  <a:outerShdw blurRad="38100" dist="38100" dir="2700000" algn="tl">
                    <a:srgbClr val="000000">
                      <a:alpha val="43137"/>
                    </a:srgbClr>
                  </a:outerShdw>
                </a:effectLst>
              </a:rPr>
              <a:t>GRAPHIC ORGANIZER:</a:t>
            </a:r>
            <a:br>
              <a:rPr lang="en-US" dirty="0" smtClean="0">
                <a:solidFill>
                  <a:srgbClr val="C00000"/>
                </a:solidFill>
                <a:effectLst>
                  <a:outerShdw blurRad="38100" dist="38100" dir="2700000" algn="tl">
                    <a:srgbClr val="000000">
                      <a:alpha val="43137"/>
                    </a:srgbClr>
                  </a:outerShdw>
                </a:effectLst>
              </a:rPr>
            </a:br>
            <a:r>
              <a:rPr lang="en-US" dirty="0" smtClean="0">
                <a:solidFill>
                  <a:srgbClr val="C00000"/>
                </a:solidFill>
                <a:effectLst>
                  <a:outerShdw blurRad="38100" dist="38100" dir="2700000" algn="tl">
                    <a:srgbClr val="000000">
                      <a:alpha val="43137"/>
                    </a:srgbClr>
                  </a:outerShdw>
                </a:effectLst>
              </a:rPr>
              <a:t>Eligibility Decisions in </a:t>
            </a:r>
            <a:r>
              <a:rPr lang="en-US" dirty="0" err="1" smtClean="0">
                <a:solidFill>
                  <a:srgbClr val="C00000"/>
                </a:solidFill>
                <a:effectLst>
                  <a:outerShdw blurRad="38100" dist="38100" dir="2700000" algn="tl">
                    <a:srgbClr val="000000">
                      <a:alpha val="43137"/>
                    </a:srgbClr>
                  </a:outerShdw>
                </a:effectLst>
              </a:rPr>
              <a:t>RtI</a:t>
            </a:r>
            <a:endParaRPr lang="en-US" dirty="0">
              <a:solidFill>
                <a:srgbClr val="C00000"/>
              </a:solidFill>
              <a:effectLst>
                <a:outerShdw blurRad="38100" dist="38100" dir="2700000" algn="tl">
                  <a:srgbClr val="000000">
                    <a:alpha val="43137"/>
                  </a:srgbClr>
                </a:outerShdw>
              </a:effectLst>
            </a:endParaRPr>
          </a:p>
        </p:txBody>
      </p:sp>
      <p:sp>
        <p:nvSpPr>
          <p:cNvPr id="9222" name="Text Box 4"/>
          <p:cNvSpPr txBox="1">
            <a:spLocks noChangeArrowheads="1"/>
          </p:cNvSpPr>
          <p:nvPr/>
        </p:nvSpPr>
        <p:spPr bwMode="auto">
          <a:xfrm>
            <a:off x="4946650" y="6324600"/>
            <a:ext cx="4425950" cy="304800"/>
          </a:xfrm>
          <a:prstGeom prst="rect">
            <a:avLst/>
          </a:prstGeom>
          <a:noFill/>
          <a:ln w="9525">
            <a:noFill/>
            <a:miter lim="800000"/>
            <a:headEnd/>
            <a:tailEnd/>
          </a:ln>
        </p:spPr>
        <p:txBody>
          <a:bodyPr>
            <a:spAutoFit/>
          </a:bodyPr>
          <a:lstStyle/>
          <a:p>
            <a:r>
              <a:rPr lang="en-US" sz="1400">
                <a:latin typeface="Constantia" pitchFamily="18" charset="0"/>
              </a:rPr>
              <a:t>(*adapted from Iowa Dept. of Ed, 2005; FSDS, 2006)</a:t>
            </a:r>
            <a:endParaRPr lang="en-US">
              <a:latin typeface="Constantia" pitchFamily="18" charset="0"/>
            </a:endParaRPr>
          </a:p>
        </p:txBody>
      </p:sp>
    </p:spTree>
  </p:cSld>
  <p:clrMapOvr>
    <a:masterClrMapping/>
  </p:clrMapOv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6" name="Picture 2" descr="scan0001"/>
          <p:cNvPicPr>
            <a:picLocks noGrp="1" noChangeAspect="1" noChangeArrowheads="1"/>
          </p:cNvPicPr>
          <p:nvPr>
            <p:ph/>
          </p:nvPr>
        </p:nvPicPr>
        <p:blipFill>
          <a:blip r:embed="rId2" cstate="print">
            <a:lum contrast="18000"/>
            <a:grayscl/>
          </a:blip>
          <a:srcRect l="5992" t="7056" r="40076" b="4741"/>
          <a:stretch>
            <a:fillRect/>
          </a:stretch>
        </p:blipFill>
        <p:spPr>
          <a:xfrm>
            <a:off x="2395538" y="762000"/>
            <a:ext cx="4462462" cy="502920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3333750" y="2295525"/>
          <a:ext cx="1295400" cy="4410075"/>
        </p:xfrm>
        <a:graphic>
          <a:graphicData uri="http://schemas.openxmlformats.org/presentationml/2006/ole">
            <p:oleObj spid="_x0000_s1026" name="Drawing" r:id="rId4" imgW="1295280" imgH="4410000" progId="">
              <p:embed/>
            </p:oleObj>
          </a:graphicData>
        </a:graphic>
      </p:graphicFrame>
      <p:sp>
        <p:nvSpPr>
          <p:cNvPr id="1027" name="AutoShape 3"/>
          <p:cNvSpPr>
            <a:spLocks noChangeAspect="1" noChangeArrowheads="1" noTextEdit="1"/>
          </p:cNvSpPr>
          <p:nvPr/>
        </p:nvSpPr>
        <p:spPr bwMode="auto">
          <a:xfrm>
            <a:off x="4629150" y="2295525"/>
            <a:ext cx="1362075" cy="4410075"/>
          </a:xfrm>
          <a:prstGeom prst="rect">
            <a:avLst/>
          </a:prstGeom>
          <a:noFill/>
          <a:ln w="9525">
            <a:noFill/>
            <a:miter lim="800000"/>
            <a:headEnd/>
            <a:tailEnd/>
          </a:ln>
        </p:spPr>
        <p:txBody>
          <a:bodyPr/>
          <a:lstStyle/>
          <a:p>
            <a:endParaRPr lang="en-US"/>
          </a:p>
        </p:txBody>
      </p:sp>
      <p:grpSp>
        <p:nvGrpSpPr>
          <p:cNvPr id="2" name="Group 4"/>
          <p:cNvGrpSpPr>
            <a:grpSpLocks/>
          </p:cNvGrpSpPr>
          <p:nvPr/>
        </p:nvGrpSpPr>
        <p:grpSpPr bwMode="auto">
          <a:xfrm>
            <a:off x="742950" y="1676400"/>
            <a:ext cx="2057400" cy="381000"/>
            <a:chOff x="432" y="1008"/>
            <a:chExt cx="1296" cy="240"/>
          </a:xfrm>
        </p:grpSpPr>
        <p:sp>
          <p:nvSpPr>
            <p:cNvPr id="1067" name="Text Box 5"/>
            <p:cNvSpPr txBox="1">
              <a:spLocks noChangeArrowheads="1"/>
            </p:cNvSpPr>
            <p:nvPr/>
          </p:nvSpPr>
          <p:spPr bwMode="auto">
            <a:xfrm>
              <a:off x="432" y="1008"/>
              <a:ext cx="1256" cy="231"/>
            </a:xfrm>
            <a:prstGeom prst="rect">
              <a:avLst/>
            </a:prstGeom>
            <a:noFill/>
            <a:ln w="9525">
              <a:noFill/>
              <a:miter lim="800000"/>
              <a:headEnd/>
              <a:tailEnd/>
            </a:ln>
          </p:spPr>
          <p:txBody>
            <a:bodyPr wrap="none">
              <a:spAutoFit/>
            </a:bodyPr>
            <a:lstStyle/>
            <a:p>
              <a:r>
                <a:rPr lang="en-US" b="1">
                  <a:latin typeface="Times New Roman" pitchFamily="18" charset="0"/>
                  <a:ea typeface="ＭＳ Ｐゴシック" pitchFamily="34" charset="-128"/>
                </a:rPr>
                <a:t>Academic Systems</a:t>
              </a:r>
              <a:endParaRPr lang="en-US" sz="2400">
                <a:latin typeface="Times New Roman" pitchFamily="18" charset="0"/>
                <a:ea typeface="ＭＳ Ｐゴシック" pitchFamily="34" charset="-128"/>
              </a:endParaRPr>
            </a:p>
          </p:txBody>
        </p:sp>
        <p:sp>
          <p:nvSpPr>
            <p:cNvPr id="1068" name="Rectangle 6"/>
            <p:cNvSpPr>
              <a:spLocks noChangeArrowheads="1"/>
            </p:cNvSpPr>
            <p:nvPr/>
          </p:nvSpPr>
          <p:spPr bwMode="auto">
            <a:xfrm>
              <a:off x="432" y="1056"/>
              <a:ext cx="1296" cy="192"/>
            </a:xfrm>
            <a:prstGeom prst="rect">
              <a:avLst/>
            </a:prstGeom>
            <a:noFill/>
            <a:ln w="9525">
              <a:solidFill>
                <a:schemeClr val="tx1"/>
              </a:solidFill>
              <a:miter lim="800000"/>
              <a:headEnd/>
              <a:tailEnd/>
            </a:ln>
          </p:spPr>
          <p:txBody>
            <a:bodyPr wrap="none" anchor="ctr"/>
            <a:lstStyle/>
            <a:p>
              <a:endParaRPr lang="en-US"/>
            </a:p>
          </p:txBody>
        </p:sp>
      </p:grpSp>
      <p:grpSp>
        <p:nvGrpSpPr>
          <p:cNvPr id="3" name="Group 7"/>
          <p:cNvGrpSpPr>
            <a:grpSpLocks/>
          </p:cNvGrpSpPr>
          <p:nvPr/>
        </p:nvGrpSpPr>
        <p:grpSpPr bwMode="auto">
          <a:xfrm>
            <a:off x="6000750" y="1676400"/>
            <a:ext cx="2095500" cy="381000"/>
            <a:chOff x="3744" y="1008"/>
            <a:chExt cx="1320" cy="240"/>
          </a:xfrm>
        </p:grpSpPr>
        <p:sp>
          <p:nvSpPr>
            <p:cNvPr id="1065" name="Text Box 8"/>
            <p:cNvSpPr txBox="1">
              <a:spLocks noChangeArrowheads="1"/>
            </p:cNvSpPr>
            <p:nvPr/>
          </p:nvSpPr>
          <p:spPr bwMode="auto">
            <a:xfrm>
              <a:off x="3744" y="1008"/>
              <a:ext cx="1320" cy="231"/>
            </a:xfrm>
            <a:prstGeom prst="rect">
              <a:avLst/>
            </a:prstGeom>
            <a:noFill/>
            <a:ln w="9525">
              <a:noFill/>
              <a:miter lim="800000"/>
              <a:headEnd/>
              <a:tailEnd/>
            </a:ln>
          </p:spPr>
          <p:txBody>
            <a:bodyPr wrap="none">
              <a:spAutoFit/>
            </a:bodyPr>
            <a:lstStyle/>
            <a:p>
              <a:r>
                <a:rPr lang="en-US" b="1">
                  <a:latin typeface="Times New Roman" pitchFamily="18" charset="0"/>
                  <a:ea typeface="ＭＳ Ｐゴシック" pitchFamily="34" charset="-128"/>
                </a:rPr>
                <a:t>Behavioral Systems</a:t>
              </a:r>
              <a:endParaRPr lang="en-US" sz="2400">
                <a:latin typeface="Times New Roman" pitchFamily="18" charset="0"/>
                <a:ea typeface="ＭＳ Ｐゴシック" pitchFamily="34" charset="-128"/>
              </a:endParaRPr>
            </a:p>
          </p:txBody>
        </p:sp>
        <p:sp>
          <p:nvSpPr>
            <p:cNvPr id="1066" name="Rectangle 9"/>
            <p:cNvSpPr>
              <a:spLocks noChangeArrowheads="1"/>
            </p:cNvSpPr>
            <p:nvPr/>
          </p:nvSpPr>
          <p:spPr bwMode="auto">
            <a:xfrm>
              <a:off x="3744" y="1056"/>
              <a:ext cx="1296" cy="192"/>
            </a:xfrm>
            <a:prstGeom prst="rect">
              <a:avLst/>
            </a:prstGeom>
            <a:noFill/>
            <a:ln w="9525">
              <a:solidFill>
                <a:schemeClr val="tx1"/>
              </a:solidFill>
              <a:miter lim="800000"/>
              <a:headEnd/>
              <a:tailEnd/>
            </a:ln>
          </p:spPr>
          <p:txBody>
            <a:bodyPr wrap="none" anchor="ctr"/>
            <a:lstStyle/>
            <a:p>
              <a:endParaRPr lang="en-US"/>
            </a:p>
          </p:txBody>
        </p:sp>
      </p:grpSp>
      <p:sp>
        <p:nvSpPr>
          <p:cNvPr id="1030" name="Text Box 10"/>
          <p:cNvSpPr txBox="1">
            <a:spLocks noChangeArrowheads="1"/>
          </p:cNvSpPr>
          <p:nvPr/>
        </p:nvSpPr>
        <p:spPr bwMode="auto">
          <a:xfrm>
            <a:off x="3867150" y="2524125"/>
            <a:ext cx="590550" cy="274638"/>
          </a:xfrm>
          <a:prstGeom prst="rect">
            <a:avLst/>
          </a:prstGeom>
          <a:noFill/>
          <a:ln w="9525">
            <a:noFill/>
            <a:miter lim="800000"/>
            <a:headEnd/>
            <a:tailEnd/>
          </a:ln>
        </p:spPr>
        <p:txBody>
          <a:bodyPr wrap="none">
            <a:spAutoFit/>
          </a:bodyPr>
          <a:lstStyle/>
          <a:p>
            <a:r>
              <a:rPr lang="en-US" sz="1200">
                <a:latin typeface="Times New Roman" pitchFamily="18" charset="0"/>
                <a:ea typeface="ＭＳ Ｐゴシック" pitchFamily="34" charset="-128"/>
              </a:rPr>
              <a:t>5-10%</a:t>
            </a:r>
          </a:p>
        </p:txBody>
      </p:sp>
      <p:sp>
        <p:nvSpPr>
          <p:cNvPr id="1031" name="Text Box 11"/>
          <p:cNvSpPr txBox="1">
            <a:spLocks noChangeArrowheads="1"/>
          </p:cNvSpPr>
          <p:nvPr/>
        </p:nvSpPr>
        <p:spPr bwMode="auto">
          <a:xfrm>
            <a:off x="4933950" y="2524125"/>
            <a:ext cx="590550" cy="274638"/>
          </a:xfrm>
          <a:prstGeom prst="rect">
            <a:avLst/>
          </a:prstGeom>
          <a:noFill/>
          <a:ln w="9525">
            <a:noFill/>
            <a:miter lim="800000"/>
            <a:headEnd/>
            <a:tailEnd/>
          </a:ln>
        </p:spPr>
        <p:txBody>
          <a:bodyPr wrap="none">
            <a:spAutoFit/>
          </a:bodyPr>
          <a:lstStyle/>
          <a:p>
            <a:r>
              <a:rPr lang="en-US" sz="1200">
                <a:latin typeface="Times New Roman" pitchFamily="18" charset="0"/>
                <a:ea typeface="ＭＳ Ｐゴシック" pitchFamily="34" charset="-128"/>
              </a:rPr>
              <a:t>5-10%</a:t>
            </a:r>
          </a:p>
        </p:txBody>
      </p:sp>
      <p:sp>
        <p:nvSpPr>
          <p:cNvPr id="1032" name="Text Box 12"/>
          <p:cNvSpPr txBox="1">
            <a:spLocks noChangeArrowheads="1"/>
          </p:cNvSpPr>
          <p:nvPr/>
        </p:nvSpPr>
        <p:spPr bwMode="auto">
          <a:xfrm>
            <a:off x="3486150" y="3286125"/>
            <a:ext cx="666750" cy="274638"/>
          </a:xfrm>
          <a:prstGeom prst="rect">
            <a:avLst/>
          </a:prstGeom>
          <a:noFill/>
          <a:ln w="9525">
            <a:noFill/>
            <a:miter lim="800000"/>
            <a:headEnd/>
            <a:tailEnd/>
          </a:ln>
        </p:spPr>
        <p:txBody>
          <a:bodyPr wrap="none">
            <a:spAutoFit/>
          </a:bodyPr>
          <a:lstStyle/>
          <a:p>
            <a:r>
              <a:rPr lang="en-US" sz="1200">
                <a:latin typeface="Times New Roman" pitchFamily="18" charset="0"/>
                <a:ea typeface="ＭＳ Ｐゴシック" pitchFamily="34" charset="-128"/>
              </a:rPr>
              <a:t>10-15%</a:t>
            </a:r>
          </a:p>
        </p:txBody>
      </p:sp>
      <p:sp>
        <p:nvSpPr>
          <p:cNvPr id="1033" name="Text Box 13"/>
          <p:cNvSpPr txBox="1">
            <a:spLocks noChangeArrowheads="1"/>
          </p:cNvSpPr>
          <p:nvPr/>
        </p:nvSpPr>
        <p:spPr bwMode="auto">
          <a:xfrm>
            <a:off x="5162550" y="3286125"/>
            <a:ext cx="666750" cy="274638"/>
          </a:xfrm>
          <a:prstGeom prst="rect">
            <a:avLst/>
          </a:prstGeom>
          <a:noFill/>
          <a:ln w="9525">
            <a:noFill/>
            <a:miter lim="800000"/>
            <a:headEnd/>
            <a:tailEnd/>
          </a:ln>
        </p:spPr>
        <p:txBody>
          <a:bodyPr wrap="none">
            <a:spAutoFit/>
          </a:bodyPr>
          <a:lstStyle/>
          <a:p>
            <a:r>
              <a:rPr lang="en-US" sz="1200">
                <a:latin typeface="Times New Roman" pitchFamily="18" charset="0"/>
                <a:ea typeface="ＭＳ Ｐゴシック" pitchFamily="34" charset="-128"/>
              </a:rPr>
              <a:t>10-15%</a:t>
            </a:r>
          </a:p>
        </p:txBody>
      </p:sp>
      <p:grpSp>
        <p:nvGrpSpPr>
          <p:cNvPr id="4" name="Group 14"/>
          <p:cNvGrpSpPr>
            <a:grpSpLocks/>
          </p:cNvGrpSpPr>
          <p:nvPr/>
        </p:nvGrpSpPr>
        <p:grpSpPr bwMode="auto">
          <a:xfrm>
            <a:off x="361950" y="2271713"/>
            <a:ext cx="3352800" cy="1004887"/>
            <a:chOff x="192" y="1296"/>
            <a:chExt cx="2112" cy="632"/>
          </a:xfrm>
        </p:grpSpPr>
        <p:sp>
          <p:nvSpPr>
            <p:cNvPr id="1063" name="Text Box 15"/>
            <p:cNvSpPr txBox="1">
              <a:spLocks noChangeArrowheads="1"/>
            </p:cNvSpPr>
            <p:nvPr/>
          </p:nvSpPr>
          <p:spPr bwMode="auto">
            <a:xfrm>
              <a:off x="192" y="1296"/>
              <a:ext cx="1441" cy="632"/>
            </a:xfrm>
            <a:prstGeom prst="rect">
              <a:avLst/>
            </a:prstGeom>
            <a:noFill/>
            <a:ln w="9525">
              <a:noFill/>
              <a:miter lim="800000"/>
              <a:headEnd/>
              <a:tailEnd/>
            </a:ln>
          </p:spPr>
          <p:txBody>
            <a:bodyPr wrap="none">
              <a:spAutoFit/>
            </a:bodyPr>
            <a:lstStyle/>
            <a:p>
              <a:r>
                <a:rPr lang="en-US" sz="1200" u="sng">
                  <a:latin typeface="Times New Roman" pitchFamily="18" charset="0"/>
                  <a:ea typeface="ＭＳ Ｐゴシック" pitchFamily="34" charset="-128"/>
                </a:rPr>
                <a:t>Intensive, Individual Interventions</a:t>
              </a:r>
              <a:endParaRPr lang="en-US" sz="1200">
                <a:latin typeface="Times New Roman" pitchFamily="18" charset="0"/>
                <a:ea typeface="ＭＳ Ｐゴシック" pitchFamily="34" charset="-128"/>
              </a:endParaRPr>
            </a:p>
            <a:p>
              <a:pPr>
                <a:buFontTx/>
                <a:buChar char="•"/>
              </a:pPr>
              <a:r>
                <a:rPr lang="en-US" sz="1200">
                  <a:latin typeface="Times New Roman" pitchFamily="18" charset="0"/>
                  <a:ea typeface="ＭＳ Ｐゴシック" pitchFamily="34" charset="-128"/>
                </a:rPr>
                <a:t>Individual Students</a:t>
              </a:r>
            </a:p>
            <a:p>
              <a:pPr>
                <a:buFontTx/>
                <a:buChar char="•"/>
              </a:pPr>
              <a:r>
                <a:rPr lang="en-US" sz="1200">
                  <a:latin typeface="Times New Roman" pitchFamily="18" charset="0"/>
                  <a:ea typeface="ＭＳ Ｐゴシック" pitchFamily="34" charset="-128"/>
                </a:rPr>
                <a:t>Assessment-based</a:t>
              </a:r>
            </a:p>
            <a:p>
              <a:pPr>
                <a:buFontTx/>
                <a:buChar char="•"/>
              </a:pPr>
              <a:r>
                <a:rPr lang="en-US" sz="1200">
                  <a:latin typeface="Times New Roman" pitchFamily="18" charset="0"/>
                  <a:ea typeface="ＭＳ Ｐゴシック" pitchFamily="34" charset="-128"/>
                </a:rPr>
                <a:t>High Intensity</a:t>
              </a:r>
            </a:p>
            <a:p>
              <a:pPr>
                <a:buFontTx/>
                <a:buChar char="•"/>
              </a:pPr>
              <a:r>
                <a:rPr lang="en-US" sz="1200">
                  <a:latin typeface="Times New Roman" pitchFamily="18" charset="0"/>
                  <a:ea typeface="ＭＳ Ｐゴシック" pitchFamily="34" charset="-128"/>
                </a:rPr>
                <a:t>Of longer duration</a:t>
              </a:r>
            </a:p>
          </p:txBody>
        </p:sp>
        <p:sp>
          <p:nvSpPr>
            <p:cNvPr id="1064" name="Line 16"/>
            <p:cNvSpPr>
              <a:spLocks noChangeShapeType="1"/>
            </p:cNvSpPr>
            <p:nvPr/>
          </p:nvSpPr>
          <p:spPr bwMode="auto">
            <a:xfrm>
              <a:off x="1968" y="1536"/>
              <a:ext cx="336" cy="0"/>
            </a:xfrm>
            <a:prstGeom prst="line">
              <a:avLst/>
            </a:prstGeom>
            <a:noFill/>
            <a:ln w="88900">
              <a:solidFill>
                <a:schemeClr val="tx1"/>
              </a:solidFill>
              <a:round/>
              <a:headEnd type="triangle" w="med" len="med"/>
              <a:tailEnd/>
            </a:ln>
          </p:spPr>
          <p:txBody>
            <a:bodyPr wrap="none" anchor="ctr"/>
            <a:lstStyle/>
            <a:p>
              <a:endParaRPr lang="en-US"/>
            </a:p>
          </p:txBody>
        </p:sp>
      </p:grpSp>
      <p:sp>
        <p:nvSpPr>
          <p:cNvPr id="1035" name="Line 17"/>
          <p:cNvSpPr>
            <a:spLocks noChangeShapeType="1"/>
          </p:cNvSpPr>
          <p:nvPr/>
        </p:nvSpPr>
        <p:spPr bwMode="auto">
          <a:xfrm rot="10779537">
            <a:off x="5502275" y="2663825"/>
            <a:ext cx="533400" cy="1588"/>
          </a:xfrm>
          <a:prstGeom prst="line">
            <a:avLst/>
          </a:prstGeom>
          <a:noFill/>
          <a:ln w="88900">
            <a:solidFill>
              <a:schemeClr val="tx1"/>
            </a:solidFill>
            <a:round/>
            <a:headEnd type="triangle" w="med" len="med"/>
            <a:tailEnd/>
          </a:ln>
        </p:spPr>
        <p:txBody>
          <a:bodyPr wrap="none" anchor="ctr"/>
          <a:lstStyle/>
          <a:p>
            <a:endParaRPr lang="en-US"/>
          </a:p>
        </p:txBody>
      </p:sp>
      <p:sp>
        <p:nvSpPr>
          <p:cNvPr id="1036" name="Text Box 18"/>
          <p:cNvSpPr txBox="1">
            <a:spLocks noChangeArrowheads="1"/>
          </p:cNvSpPr>
          <p:nvPr/>
        </p:nvSpPr>
        <p:spPr bwMode="auto">
          <a:xfrm>
            <a:off x="6470650" y="2303463"/>
            <a:ext cx="2287588" cy="822325"/>
          </a:xfrm>
          <a:prstGeom prst="rect">
            <a:avLst/>
          </a:prstGeom>
          <a:noFill/>
          <a:ln w="9525">
            <a:noFill/>
            <a:miter lim="800000"/>
            <a:headEnd/>
            <a:tailEnd/>
          </a:ln>
        </p:spPr>
        <p:txBody>
          <a:bodyPr wrap="none">
            <a:spAutoFit/>
          </a:bodyPr>
          <a:lstStyle/>
          <a:p>
            <a:r>
              <a:rPr lang="en-US" sz="1200" u="sng">
                <a:latin typeface="Times New Roman" pitchFamily="18" charset="0"/>
                <a:ea typeface="ＭＳ Ｐゴシック" pitchFamily="34" charset="-128"/>
              </a:rPr>
              <a:t>Intensive, Individual Interventions</a:t>
            </a:r>
            <a:endParaRPr lang="en-US" sz="1200">
              <a:latin typeface="Times New Roman" pitchFamily="18" charset="0"/>
              <a:ea typeface="ＭＳ Ｐゴシック" pitchFamily="34" charset="-128"/>
            </a:endParaRPr>
          </a:p>
          <a:p>
            <a:pPr>
              <a:buFontTx/>
              <a:buChar char="•"/>
            </a:pPr>
            <a:r>
              <a:rPr lang="en-US" sz="1200">
                <a:latin typeface="Times New Roman" pitchFamily="18" charset="0"/>
                <a:ea typeface="ＭＳ Ｐゴシック" pitchFamily="34" charset="-128"/>
              </a:rPr>
              <a:t>Individual Students</a:t>
            </a:r>
          </a:p>
          <a:p>
            <a:pPr>
              <a:buFontTx/>
              <a:buChar char="•"/>
            </a:pPr>
            <a:r>
              <a:rPr lang="en-US" sz="1200">
                <a:latin typeface="Times New Roman" pitchFamily="18" charset="0"/>
                <a:ea typeface="ＭＳ Ｐゴシック" pitchFamily="34" charset="-128"/>
              </a:rPr>
              <a:t>Assessment-based</a:t>
            </a:r>
          </a:p>
          <a:p>
            <a:pPr>
              <a:buFontTx/>
              <a:buChar char="•"/>
            </a:pPr>
            <a:r>
              <a:rPr lang="en-US" sz="1200">
                <a:latin typeface="Times New Roman" pitchFamily="18" charset="0"/>
                <a:ea typeface="ＭＳ Ｐゴシック" pitchFamily="34" charset="-128"/>
              </a:rPr>
              <a:t>Intense, durable procedures</a:t>
            </a:r>
          </a:p>
        </p:txBody>
      </p:sp>
      <p:grpSp>
        <p:nvGrpSpPr>
          <p:cNvPr id="5" name="Group 19"/>
          <p:cNvGrpSpPr>
            <a:grpSpLocks/>
          </p:cNvGrpSpPr>
          <p:nvPr/>
        </p:nvGrpSpPr>
        <p:grpSpPr bwMode="auto">
          <a:xfrm>
            <a:off x="361950" y="3352800"/>
            <a:ext cx="2971800" cy="1004888"/>
            <a:chOff x="192" y="1920"/>
            <a:chExt cx="1872" cy="633"/>
          </a:xfrm>
        </p:grpSpPr>
        <p:sp>
          <p:nvSpPr>
            <p:cNvPr id="1061" name="Text Box 20"/>
            <p:cNvSpPr txBox="1">
              <a:spLocks noChangeArrowheads="1"/>
            </p:cNvSpPr>
            <p:nvPr/>
          </p:nvSpPr>
          <p:spPr bwMode="auto">
            <a:xfrm>
              <a:off x="192" y="1920"/>
              <a:ext cx="1257" cy="633"/>
            </a:xfrm>
            <a:prstGeom prst="rect">
              <a:avLst/>
            </a:prstGeom>
            <a:noFill/>
            <a:ln w="9525">
              <a:noFill/>
              <a:miter lim="800000"/>
              <a:headEnd/>
              <a:tailEnd/>
            </a:ln>
          </p:spPr>
          <p:txBody>
            <a:bodyPr wrap="none">
              <a:spAutoFit/>
            </a:bodyPr>
            <a:lstStyle/>
            <a:p>
              <a:r>
                <a:rPr lang="en-US" sz="1200" u="sng">
                  <a:latin typeface="Times New Roman" pitchFamily="18" charset="0"/>
                  <a:ea typeface="ＭＳ Ｐゴシック" pitchFamily="34" charset="-128"/>
                </a:rPr>
                <a:t>Targeted Group Interventions</a:t>
              </a:r>
              <a:endParaRPr lang="en-US" sz="1200">
                <a:latin typeface="Times New Roman" pitchFamily="18" charset="0"/>
                <a:ea typeface="ＭＳ Ｐゴシック" pitchFamily="34" charset="-128"/>
              </a:endParaRPr>
            </a:p>
            <a:p>
              <a:pPr>
                <a:buFontTx/>
                <a:buChar char="•"/>
              </a:pPr>
              <a:r>
                <a:rPr lang="en-US" sz="1200">
                  <a:latin typeface="Times New Roman" pitchFamily="18" charset="0"/>
                  <a:ea typeface="ＭＳ Ｐゴシック" pitchFamily="34" charset="-128"/>
                </a:rPr>
                <a:t>Some students (at-risk)</a:t>
              </a:r>
            </a:p>
            <a:p>
              <a:pPr>
                <a:buFontTx/>
                <a:buChar char="•"/>
              </a:pPr>
              <a:r>
                <a:rPr lang="en-US" sz="1200">
                  <a:latin typeface="Times New Roman" pitchFamily="18" charset="0"/>
                  <a:ea typeface="ＭＳ Ｐゴシック" pitchFamily="34" charset="-128"/>
                </a:rPr>
                <a:t>High efficiency</a:t>
              </a:r>
            </a:p>
            <a:p>
              <a:pPr>
                <a:buFontTx/>
                <a:buChar char="•"/>
              </a:pPr>
              <a:r>
                <a:rPr lang="en-US" sz="1200">
                  <a:latin typeface="Times New Roman" pitchFamily="18" charset="0"/>
                  <a:ea typeface="ＭＳ Ｐゴシック" pitchFamily="34" charset="-128"/>
                </a:rPr>
                <a:t>Rapid response</a:t>
              </a:r>
            </a:p>
            <a:p>
              <a:endParaRPr lang="en-US" sz="1200">
                <a:latin typeface="Times New Roman" pitchFamily="18" charset="0"/>
                <a:ea typeface="ＭＳ Ｐゴシック" pitchFamily="34" charset="-128"/>
              </a:endParaRPr>
            </a:p>
          </p:txBody>
        </p:sp>
        <p:sp>
          <p:nvSpPr>
            <p:cNvPr id="1062" name="Line 21"/>
            <p:cNvSpPr>
              <a:spLocks noChangeShapeType="1"/>
            </p:cNvSpPr>
            <p:nvPr/>
          </p:nvSpPr>
          <p:spPr bwMode="auto">
            <a:xfrm>
              <a:off x="1728" y="2016"/>
              <a:ext cx="336" cy="0"/>
            </a:xfrm>
            <a:prstGeom prst="line">
              <a:avLst/>
            </a:prstGeom>
            <a:noFill/>
            <a:ln w="88900">
              <a:solidFill>
                <a:schemeClr val="tx1"/>
              </a:solidFill>
              <a:round/>
              <a:headEnd type="triangle" w="med" len="med"/>
              <a:tailEnd/>
            </a:ln>
          </p:spPr>
          <p:txBody>
            <a:bodyPr wrap="none" anchor="ctr"/>
            <a:lstStyle/>
            <a:p>
              <a:endParaRPr lang="en-US"/>
            </a:p>
          </p:txBody>
        </p:sp>
      </p:grpSp>
      <p:grpSp>
        <p:nvGrpSpPr>
          <p:cNvPr id="6" name="Group 22"/>
          <p:cNvGrpSpPr>
            <a:grpSpLocks/>
          </p:cNvGrpSpPr>
          <p:nvPr/>
        </p:nvGrpSpPr>
        <p:grpSpPr bwMode="auto">
          <a:xfrm>
            <a:off x="5848350" y="3352800"/>
            <a:ext cx="2833688" cy="1004888"/>
            <a:chOff x="3648" y="1920"/>
            <a:chExt cx="1785" cy="633"/>
          </a:xfrm>
        </p:grpSpPr>
        <p:sp>
          <p:nvSpPr>
            <p:cNvPr id="1059" name="Text Box 23"/>
            <p:cNvSpPr txBox="1">
              <a:spLocks noChangeArrowheads="1"/>
            </p:cNvSpPr>
            <p:nvPr/>
          </p:nvSpPr>
          <p:spPr bwMode="auto">
            <a:xfrm>
              <a:off x="4176" y="1920"/>
              <a:ext cx="1257" cy="633"/>
            </a:xfrm>
            <a:prstGeom prst="rect">
              <a:avLst/>
            </a:prstGeom>
            <a:noFill/>
            <a:ln w="9525">
              <a:noFill/>
              <a:miter lim="800000"/>
              <a:headEnd/>
              <a:tailEnd/>
            </a:ln>
          </p:spPr>
          <p:txBody>
            <a:bodyPr wrap="none">
              <a:spAutoFit/>
            </a:bodyPr>
            <a:lstStyle/>
            <a:p>
              <a:r>
                <a:rPr lang="en-US" sz="1200" u="sng">
                  <a:latin typeface="Times New Roman" pitchFamily="18" charset="0"/>
                  <a:ea typeface="ＭＳ Ｐゴシック" pitchFamily="34" charset="-128"/>
                </a:rPr>
                <a:t>Targeted Group Interventions</a:t>
              </a:r>
              <a:endParaRPr lang="en-US" sz="1200">
                <a:latin typeface="Times New Roman" pitchFamily="18" charset="0"/>
                <a:ea typeface="ＭＳ Ｐゴシック" pitchFamily="34" charset="-128"/>
              </a:endParaRPr>
            </a:p>
            <a:p>
              <a:pPr>
                <a:buFontTx/>
                <a:buChar char="•"/>
              </a:pPr>
              <a:r>
                <a:rPr lang="en-US" sz="1200">
                  <a:latin typeface="Times New Roman" pitchFamily="18" charset="0"/>
                  <a:ea typeface="ＭＳ Ｐゴシック" pitchFamily="34" charset="-128"/>
                </a:rPr>
                <a:t>Some students (at-risk)</a:t>
              </a:r>
            </a:p>
            <a:p>
              <a:pPr>
                <a:buFontTx/>
                <a:buChar char="•"/>
              </a:pPr>
              <a:r>
                <a:rPr lang="en-US" sz="1200">
                  <a:latin typeface="Times New Roman" pitchFamily="18" charset="0"/>
                  <a:ea typeface="ＭＳ Ｐゴシック" pitchFamily="34" charset="-128"/>
                </a:rPr>
                <a:t>High efficiency</a:t>
              </a:r>
            </a:p>
            <a:p>
              <a:pPr>
                <a:buFontTx/>
                <a:buChar char="•"/>
              </a:pPr>
              <a:r>
                <a:rPr lang="en-US" sz="1200">
                  <a:latin typeface="Times New Roman" pitchFamily="18" charset="0"/>
                  <a:ea typeface="ＭＳ Ｐゴシック" pitchFamily="34" charset="-128"/>
                </a:rPr>
                <a:t>Rapid response</a:t>
              </a:r>
            </a:p>
            <a:p>
              <a:endParaRPr lang="en-US" sz="1200">
                <a:latin typeface="Times New Roman" pitchFamily="18" charset="0"/>
                <a:ea typeface="ＭＳ Ｐゴシック" pitchFamily="34" charset="-128"/>
              </a:endParaRPr>
            </a:p>
          </p:txBody>
        </p:sp>
        <p:sp>
          <p:nvSpPr>
            <p:cNvPr id="1060" name="Line 24"/>
            <p:cNvSpPr>
              <a:spLocks noChangeShapeType="1"/>
            </p:cNvSpPr>
            <p:nvPr/>
          </p:nvSpPr>
          <p:spPr bwMode="auto">
            <a:xfrm rot="10739161">
              <a:off x="3648" y="2016"/>
              <a:ext cx="336" cy="1"/>
            </a:xfrm>
            <a:prstGeom prst="line">
              <a:avLst/>
            </a:prstGeom>
            <a:noFill/>
            <a:ln w="88900">
              <a:solidFill>
                <a:schemeClr val="tx1"/>
              </a:solidFill>
              <a:round/>
              <a:headEnd type="triangle" w="med" len="med"/>
              <a:tailEnd/>
            </a:ln>
          </p:spPr>
          <p:txBody>
            <a:bodyPr wrap="none" anchor="ctr"/>
            <a:lstStyle/>
            <a:p>
              <a:endParaRPr lang="en-US"/>
            </a:p>
          </p:txBody>
        </p:sp>
      </p:grpSp>
      <p:grpSp>
        <p:nvGrpSpPr>
          <p:cNvPr id="7" name="Group 25"/>
          <p:cNvGrpSpPr>
            <a:grpSpLocks/>
          </p:cNvGrpSpPr>
          <p:nvPr/>
        </p:nvGrpSpPr>
        <p:grpSpPr bwMode="auto">
          <a:xfrm>
            <a:off x="285750" y="4922838"/>
            <a:ext cx="8637588" cy="669925"/>
            <a:chOff x="180" y="3101"/>
            <a:chExt cx="5441" cy="422"/>
          </a:xfrm>
        </p:grpSpPr>
        <p:sp>
          <p:nvSpPr>
            <p:cNvPr id="1051" name="Text Box 26"/>
            <p:cNvSpPr txBox="1">
              <a:spLocks noChangeArrowheads="1"/>
            </p:cNvSpPr>
            <p:nvPr/>
          </p:nvSpPr>
          <p:spPr bwMode="auto">
            <a:xfrm>
              <a:off x="1851" y="3101"/>
              <a:ext cx="420" cy="173"/>
            </a:xfrm>
            <a:prstGeom prst="rect">
              <a:avLst/>
            </a:prstGeom>
            <a:noFill/>
            <a:ln w="9525">
              <a:noFill/>
              <a:miter lim="800000"/>
              <a:headEnd/>
              <a:tailEnd/>
            </a:ln>
          </p:spPr>
          <p:txBody>
            <a:bodyPr wrap="none">
              <a:spAutoFit/>
            </a:bodyPr>
            <a:lstStyle/>
            <a:p>
              <a:r>
                <a:rPr lang="en-US" sz="1200">
                  <a:latin typeface="Times New Roman" pitchFamily="18" charset="0"/>
                  <a:ea typeface="ＭＳ Ｐゴシック" pitchFamily="34" charset="-128"/>
                </a:rPr>
                <a:t>75-85%</a:t>
              </a:r>
            </a:p>
          </p:txBody>
        </p:sp>
        <p:sp>
          <p:nvSpPr>
            <p:cNvPr id="1052" name="Text Box 27"/>
            <p:cNvSpPr txBox="1">
              <a:spLocks noChangeArrowheads="1"/>
            </p:cNvSpPr>
            <p:nvPr/>
          </p:nvSpPr>
          <p:spPr bwMode="auto">
            <a:xfrm>
              <a:off x="3588" y="3126"/>
              <a:ext cx="420" cy="173"/>
            </a:xfrm>
            <a:prstGeom prst="rect">
              <a:avLst/>
            </a:prstGeom>
            <a:noFill/>
            <a:ln w="9525">
              <a:noFill/>
              <a:miter lim="800000"/>
              <a:headEnd/>
              <a:tailEnd/>
            </a:ln>
          </p:spPr>
          <p:txBody>
            <a:bodyPr wrap="none">
              <a:spAutoFit/>
            </a:bodyPr>
            <a:lstStyle/>
            <a:p>
              <a:r>
                <a:rPr lang="en-US" sz="1200">
                  <a:latin typeface="Times New Roman" pitchFamily="18" charset="0"/>
                  <a:ea typeface="ＭＳ Ｐゴシック" pitchFamily="34" charset="-128"/>
                </a:rPr>
                <a:t>75-85%</a:t>
              </a:r>
            </a:p>
          </p:txBody>
        </p:sp>
        <p:grpSp>
          <p:nvGrpSpPr>
            <p:cNvPr id="8" name="Group 28"/>
            <p:cNvGrpSpPr>
              <a:grpSpLocks/>
            </p:cNvGrpSpPr>
            <p:nvPr/>
          </p:nvGrpSpPr>
          <p:grpSpPr bwMode="auto">
            <a:xfrm>
              <a:off x="180" y="3120"/>
              <a:ext cx="1584" cy="403"/>
              <a:chOff x="144" y="2928"/>
              <a:chExt cx="1584" cy="403"/>
            </a:xfrm>
          </p:grpSpPr>
          <p:sp>
            <p:nvSpPr>
              <p:cNvPr id="1057" name="Text Box 29"/>
              <p:cNvSpPr txBox="1">
                <a:spLocks noChangeArrowheads="1"/>
              </p:cNvSpPr>
              <p:nvPr/>
            </p:nvSpPr>
            <p:spPr bwMode="auto">
              <a:xfrm>
                <a:off x="144" y="2928"/>
                <a:ext cx="1020" cy="403"/>
              </a:xfrm>
              <a:prstGeom prst="rect">
                <a:avLst/>
              </a:prstGeom>
              <a:noFill/>
              <a:ln w="9525">
                <a:noFill/>
                <a:miter lim="800000"/>
                <a:headEnd/>
                <a:tailEnd/>
              </a:ln>
            </p:spPr>
            <p:txBody>
              <a:bodyPr wrap="none">
                <a:spAutoFit/>
              </a:bodyPr>
              <a:lstStyle/>
              <a:p>
                <a:r>
                  <a:rPr lang="en-US" sz="1200" u="sng">
                    <a:latin typeface="Times New Roman" pitchFamily="18" charset="0"/>
                    <a:ea typeface="ＭＳ Ｐゴシック" pitchFamily="34" charset="-128"/>
                  </a:rPr>
                  <a:t>Universal Interventions</a:t>
                </a:r>
                <a:endParaRPr lang="en-US" sz="1200">
                  <a:latin typeface="Times New Roman" pitchFamily="18" charset="0"/>
                  <a:ea typeface="ＭＳ Ｐゴシック" pitchFamily="34" charset="-128"/>
                </a:endParaRPr>
              </a:p>
              <a:p>
                <a:pPr>
                  <a:buFontTx/>
                  <a:buChar char="•"/>
                </a:pPr>
                <a:r>
                  <a:rPr lang="en-US" sz="1200">
                    <a:latin typeface="Times New Roman" pitchFamily="18" charset="0"/>
                    <a:ea typeface="ＭＳ Ｐゴシック" pitchFamily="34" charset="-128"/>
                  </a:rPr>
                  <a:t>All students</a:t>
                </a:r>
              </a:p>
              <a:p>
                <a:pPr>
                  <a:buFontTx/>
                  <a:buChar char="•"/>
                </a:pPr>
                <a:r>
                  <a:rPr lang="en-US" sz="1200">
                    <a:latin typeface="Times New Roman" pitchFamily="18" charset="0"/>
                    <a:ea typeface="ＭＳ Ｐゴシック" pitchFamily="34" charset="-128"/>
                  </a:rPr>
                  <a:t>Preventive,  proactive</a:t>
                </a:r>
              </a:p>
            </p:txBody>
          </p:sp>
          <p:sp>
            <p:nvSpPr>
              <p:cNvPr id="1058" name="Line 30"/>
              <p:cNvSpPr>
                <a:spLocks noChangeShapeType="1"/>
              </p:cNvSpPr>
              <p:nvPr/>
            </p:nvSpPr>
            <p:spPr bwMode="auto">
              <a:xfrm>
                <a:off x="1392" y="3024"/>
                <a:ext cx="336" cy="0"/>
              </a:xfrm>
              <a:prstGeom prst="line">
                <a:avLst/>
              </a:prstGeom>
              <a:noFill/>
              <a:ln w="88900">
                <a:solidFill>
                  <a:schemeClr val="tx1"/>
                </a:solidFill>
                <a:round/>
                <a:headEnd type="triangle" w="med" len="med"/>
                <a:tailEnd/>
              </a:ln>
            </p:spPr>
            <p:txBody>
              <a:bodyPr wrap="none" anchor="ctr"/>
              <a:lstStyle/>
              <a:p>
                <a:endParaRPr lang="en-US"/>
              </a:p>
            </p:txBody>
          </p:sp>
        </p:grpSp>
        <p:grpSp>
          <p:nvGrpSpPr>
            <p:cNvPr id="9" name="Group 31"/>
            <p:cNvGrpSpPr>
              <a:grpSpLocks/>
            </p:cNvGrpSpPr>
            <p:nvPr/>
          </p:nvGrpSpPr>
          <p:grpSpPr bwMode="auto">
            <a:xfrm>
              <a:off x="4068" y="3120"/>
              <a:ext cx="1553" cy="403"/>
              <a:chOff x="4032" y="2928"/>
              <a:chExt cx="1554" cy="403"/>
            </a:xfrm>
          </p:grpSpPr>
          <p:sp>
            <p:nvSpPr>
              <p:cNvPr id="1055" name="Text Box 32"/>
              <p:cNvSpPr txBox="1">
                <a:spLocks noChangeArrowheads="1"/>
              </p:cNvSpPr>
              <p:nvPr/>
            </p:nvSpPr>
            <p:spPr bwMode="auto">
              <a:xfrm>
                <a:off x="4512" y="2928"/>
                <a:ext cx="1074" cy="403"/>
              </a:xfrm>
              <a:prstGeom prst="rect">
                <a:avLst/>
              </a:prstGeom>
              <a:noFill/>
              <a:ln w="9525">
                <a:noFill/>
                <a:miter lim="800000"/>
                <a:headEnd/>
                <a:tailEnd/>
              </a:ln>
            </p:spPr>
            <p:txBody>
              <a:bodyPr wrap="none">
                <a:spAutoFit/>
              </a:bodyPr>
              <a:lstStyle/>
              <a:p>
                <a:r>
                  <a:rPr lang="en-US" sz="1200" u="sng">
                    <a:latin typeface="Times New Roman" pitchFamily="18" charset="0"/>
                    <a:ea typeface="ＭＳ Ｐゴシック" pitchFamily="34" charset="-128"/>
                  </a:rPr>
                  <a:t>Universal Interventions</a:t>
                </a:r>
                <a:endParaRPr lang="en-US" sz="1200">
                  <a:latin typeface="Times New Roman" pitchFamily="18" charset="0"/>
                  <a:ea typeface="ＭＳ Ｐゴシック" pitchFamily="34" charset="-128"/>
                </a:endParaRPr>
              </a:p>
              <a:p>
                <a:pPr>
                  <a:buFontTx/>
                  <a:buChar char="•"/>
                </a:pPr>
                <a:r>
                  <a:rPr lang="en-US" sz="1200">
                    <a:latin typeface="Times New Roman" pitchFamily="18" charset="0"/>
                    <a:ea typeface="ＭＳ Ｐゴシック" pitchFamily="34" charset="-128"/>
                  </a:rPr>
                  <a:t>All settings, all students</a:t>
                </a:r>
              </a:p>
              <a:p>
                <a:pPr>
                  <a:buFontTx/>
                  <a:buChar char="•"/>
                </a:pPr>
                <a:r>
                  <a:rPr lang="en-US" sz="1200">
                    <a:latin typeface="Times New Roman" pitchFamily="18" charset="0"/>
                    <a:ea typeface="ＭＳ Ｐゴシック" pitchFamily="34" charset="-128"/>
                  </a:rPr>
                  <a:t>Preventive,  proactive</a:t>
                </a:r>
              </a:p>
            </p:txBody>
          </p:sp>
          <p:sp>
            <p:nvSpPr>
              <p:cNvPr id="1056" name="Line 33"/>
              <p:cNvSpPr>
                <a:spLocks noChangeShapeType="1"/>
              </p:cNvSpPr>
              <p:nvPr/>
            </p:nvSpPr>
            <p:spPr bwMode="auto">
              <a:xfrm rot="10779294">
                <a:off x="4032" y="3024"/>
                <a:ext cx="336" cy="1"/>
              </a:xfrm>
              <a:prstGeom prst="line">
                <a:avLst/>
              </a:prstGeom>
              <a:noFill/>
              <a:ln w="88900">
                <a:solidFill>
                  <a:schemeClr val="tx1"/>
                </a:solidFill>
                <a:round/>
                <a:headEnd type="triangle" w="med" len="med"/>
                <a:tailEnd/>
              </a:ln>
            </p:spPr>
            <p:txBody>
              <a:bodyPr wrap="none" anchor="ctr"/>
              <a:lstStyle/>
              <a:p>
                <a:endParaRPr lang="en-US"/>
              </a:p>
            </p:txBody>
          </p:sp>
        </p:grpSp>
      </p:grpSp>
      <p:sp>
        <p:nvSpPr>
          <p:cNvPr id="1040" name="Rectangle 34"/>
          <p:cNvSpPr>
            <a:spLocks noGrp="1" noChangeArrowheads="1"/>
          </p:cNvSpPr>
          <p:nvPr>
            <p:ph type="title" idx="4294967295"/>
          </p:nvPr>
        </p:nvSpPr>
        <p:spPr>
          <a:xfrm>
            <a:off x="304800" y="304800"/>
            <a:ext cx="8839200" cy="609600"/>
          </a:xfrm>
        </p:spPr>
        <p:txBody>
          <a:bodyPr>
            <a:normAutofit fontScale="90000"/>
          </a:bodyPr>
          <a:lstStyle/>
          <a:p>
            <a:pPr eaLnBrk="1" hangingPunct="1"/>
            <a:r>
              <a:rPr lang="en-US" sz="4000" smtClean="0">
                <a:solidFill>
                  <a:schemeClr val="folHlink"/>
                </a:solidFill>
              </a:rPr>
              <a:t>RTI: A “Smart” System Structure</a:t>
            </a:r>
            <a:endParaRPr lang="en-US" sz="4000" b="1" smtClean="0">
              <a:solidFill>
                <a:schemeClr val="folHlink"/>
              </a:solidFill>
            </a:endParaRPr>
          </a:p>
        </p:txBody>
      </p:sp>
      <p:sp>
        <p:nvSpPr>
          <p:cNvPr id="1041" name="Rectangle 35"/>
          <p:cNvSpPr>
            <a:spLocks noChangeArrowheads="1"/>
          </p:cNvSpPr>
          <p:nvPr/>
        </p:nvSpPr>
        <p:spPr bwMode="auto">
          <a:xfrm>
            <a:off x="2133600" y="1143000"/>
            <a:ext cx="5715000" cy="366713"/>
          </a:xfrm>
          <a:prstGeom prst="rect">
            <a:avLst/>
          </a:prstGeom>
          <a:noFill/>
          <a:ln w="9525">
            <a:noFill/>
            <a:miter lim="800000"/>
            <a:headEnd/>
            <a:tailEnd/>
          </a:ln>
        </p:spPr>
        <p:txBody>
          <a:bodyPr>
            <a:spAutoFit/>
          </a:bodyPr>
          <a:lstStyle/>
          <a:p>
            <a:r>
              <a:rPr lang="en-US" b="1">
                <a:solidFill>
                  <a:schemeClr val="tx2"/>
                </a:solidFill>
                <a:latin typeface="Arial" pitchFamily="34" charset="0"/>
                <a:ea typeface="ＭＳ Ｐゴシック" pitchFamily="34" charset="-128"/>
              </a:rPr>
              <a:t>School-Wide Systems for Student Success</a:t>
            </a:r>
          </a:p>
        </p:txBody>
      </p:sp>
      <p:sp>
        <p:nvSpPr>
          <p:cNvPr id="1042" name="Freeform 36"/>
          <p:cNvSpPr>
            <a:spLocks/>
          </p:cNvSpPr>
          <p:nvPr/>
        </p:nvSpPr>
        <p:spPr bwMode="auto">
          <a:xfrm>
            <a:off x="4638675" y="3559175"/>
            <a:ext cx="1331913" cy="3136900"/>
          </a:xfrm>
          <a:custGeom>
            <a:avLst/>
            <a:gdLst>
              <a:gd name="T0" fmla="*/ 0 w 839"/>
              <a:gd name="T1" fmla="*/ 0 h 1976"/>
              <a:gd name="T2" fmla="*/ 253 w 839"/>
              <a:gd name="T3" fmla="*/ 0 h 1976"/>
              <a:gd name="T4" fmla="*/ 839 w 839"/>
              <a:gd name="T5" fmla="*/ 1976 h 1976"/>
              <a:gd name="T6" fmla="*/ 0 w 839"/>
              <a:gd name="T7" fmla="*/ 1976 h 1976"/>
              <a:gd name="T8" fmla="*/ 0 w 839"/>
              <a:gd name="T9" fmla="*/ 0 h 1976"/>
              <a:gd name="T10" fmla="*/ 0 60000 65536"/>
              <a:gd name="T11" fmla="*/ 0 60000 65536"/>
              <a:gd name="T12" fmla="*/ 0 60000 65536"/>
              <a:gd name="T13" fmla="*/ 0 60000 65536"/>
              <a:gd name="T14" fmla="*/ 0 60000 65536"/>
              <a:gd name="T15" fmla="*/ 0 w 839"/>
              <a:gd name="T16" fmla="*/ 0 h 1976"/>
              <a:gd name="T17" fmla="*/ 839 w 839"/>
              <a:gd name="T18" fmla="*/ 1976 h 1976"/>
            </a:gdLst>
            <a:ahLst/>
            <a:cxnLst>
              <a:cxn ang="T10">
                <a:pos x="T0" y="T1"/>
              </a:cxn>
              <a:cxn ang="T11">
                <a:pos x="T2" y="T3"/>
              </a:cxn>
              <a:cxn ang="T12">
                <a:pos x="T4" y="T5"/>
              </a:cxn>
              <a:cxn ang="T13">
                <a:pos x="T6" y="T7"/>
              </a:cxn>
              <a:cxn ang="T14">
                <a:pos x="T8" y="T9"/>
              </a:cxn>
            </a:cxnLst>
            <a:rect l="T15" t="T16" r="T17" b="T18"/>
            <a:pathLst>
              <a:path w="839" h="1976">
                <a:moveTo>
                  <a:pt x="0" y="0"/>
                </a:moveTo>
                <a:lnTo>
                  <a:pt x="253" y="0"/>
                </a:lnTo>
                <a:lnTo>
                  <a:pt x="839" y="1976"/>
                </a:lnTo>
                <a:lnTo>
                  <a:pt x="0" y="1976"/>
                </a:lnTo>
                <a:lnTo>
                  <a:pt x="0" y="0"/>
                </a:lnTo>
                <a:close/>
              </a:path>
            </a:pathLst>
          </a:custGeom>
          <a:solidFill>
            <a:srgbClr val="008000"/>
          </a:solidFill>
          <a:ln w="9525">
            <a:noFill/>
            <a:round/>
            <a:headEnd/>
            <a:tailEnd/>
          </a:ln>
        </p:spPr>
        <p:txBody>
          <a:bodyPr/>
          <a:lstStyle/>
          <a:p>
            <a:endParaRPr lang="en-US"/>
          </a:p>
        </p:txBody>
      </p:sp>
      <p:sp>
        <p:nvSpPr>
          <p:cNvPr id="1043" name="Freeform 37"/>
          <p:cNvSpPr>
            <a:spLocks/>
          </p:cNvSpPr>
          <p:nvPr/>
        </p:nvSpPr>
        <p:spPr bwMode="auto">
          <a:xfrm>
            <a:off x="4629150" y="3549650"/>
            <a:ext cx="1352550" cy="3155950"/>
          </a:xfrm>
          <a:custGeom>
            <a:avLst/>
            <a:gdLst>
              <a:gd name="T0" fmla="*/ 259 w 852"/>
              <a:gd name="T1" fmla="*/ 0 h 1988"/>
              <a:gd name="T2" fmla="*/ 265 w 852"/>
              <a:gd name="T3" fmla="*/ 0 h 1988"/>
              <a:gd name="T4" fmla="*/ 852 w 852"/>
              <a:gd name="T5" fmla="*/ 1988 h 1988"/>
              <a:gd name="T6" fmla="*/ 0 w 852"/>
              <a:gd name="T7" fmla="*/ 1988 h 1988"/>
              <a:gd name="T8" fmla="*/ 0 w 852"/>
              <a:gd name="T9" fmla="*/ 6 h 1988"/>
              <a:gd name="T10" fmla="*/ 13 w 852"/>
              <a:gd name="T11" fmla="*/ 6 h 1988"/>
              <a:gd name="T12" fmla="*/ 13 w 852"/>
              <a:gd name="T13" fmla="*/ 1976 h 1988"/>
              <a:gd name="T14" fmla="*/ 833 w 852"/>
              <a:gd name="T15" fmla="*/ 1976 h 1988"/>
              <a:gd name="T16" fmla="*/ 252 w 852"/>
              <a:gd name="T17" fmla="*/ 6 h 1988"/>
              <a:gd name="T18" fmla="*/ 259 w 852"/>
              <a:gd name="T19" fmla="*/ 0 h 19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52"/>
              <a:gd name="T31" fmla="*/ 0 h 1988"/>
              <a:gd name="T32" fmla="*/ 852 w 852"/>
              <a:gd name="T33" fmla="*/ 1988 h 19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52" h="1988">
                <a:moveTo>
                  <a:pt x="259" y="0"/>
                </a:moveTo>
                <a:lnTo>
                  <a:pt x="265" y="0"/>
                </a:lnTo>
                <a:lnTo>
                  <a:pt x="852" y="1988"/>
                </a:lnTo>
                <a:lnTo>
                  <a:pt x="0" y="1988"/>
                </a:lnTo>
                <a:lnTo>
                  <a:pt x="0" y="6"/>
                </a:lnTo>
                <a:lnTo>
                  <a:pt x="13" y="6"/>
                </a:lnTo>
                <a:lnTo>
                  <a:pt x="13" y="1976"/>
                </a:lnTo>
                <a:lnTo>
                  <a:pt x="833" y="1976"/>
                </a:lnTo>
                <a:lnTo>
                  <a:pt x="252" y="6"/>
                </a:lnTo>
                <a:lnTo>
                  <a:pt x="259" y="0"/>
                </a:lnTo>
                <a:close/>
              </a:path>
            </a:pathLst>
          </a:custGeom>
          <a:solidFill>
            <a:srgbClr val="000000"/>
          </a:solidFill>
          <a:ln w="9525">
            <a:noFill/>
            <a:round/>
            <a:headEnd/>
            <a:tailEnd/>
          </a:ln>
        </p:spPr>
        <p:txBody>
          <a:bodyPr/>
          <a:lstStyle/>
          <a:p>
            <a:endParaRPr lang="en-US"/>
          </a:p>
        </p:txBody>
      </p:sp>
      <p:sp>
        <p:nvSpPr>
          <p:cNvPr id="1044" name="Freeform 38"/>
          <p:cNvSpPr>
            <a:spLocks/>
          </p:cNvSpPr>
          <p:nvPr/>
        </p:nvSpPr>
        <p:spPr bwMode="auto">
          <a:xfrm>
            <a:off x="4629150" y="3549650"/>
            <a:ext cx="411163" cy="19050"/>
          </a:xfrm>
          <a:custGeom>
            <a:avLst/>
            <a:gdLst>
              <a:gd name="T0" fmla="*/ 0 w 259"/>
              <a:gd name="T1" fmla="*/ 6 h 12"/>
              <a:gd name="T2" fmla="*/ 0 w 259"/>
              <a:gd name="T3" fmla="*/ 0 h 12"/>
              <a:gd name="T4" fmla="*/ 259 w 259"/>
              <a:gd name="T5" fmla="*/ 0 h 12"/>
              <a:gd name="T6" fmla="*/ 259 w 259"/>
              <a:gd name="T7" fmla="*/ 12 h 12"/>
              <a:gd name="T8" fmla="*/ 6 w 259"/>
              <a:gd name="T9" fmla="*/ 12 h 12"/>
              <a:gd name="T10" fmla="*/ 0 w 259"/>
              <a:gd name="T11" fmla="*/ 6 h 12"/>
              <a:gd name="T12" fmla="*/ 0 60000 65536"/>
              <a:gd name="T13" fmla="*/ 0 60000 65536"/>
              <a:gd name="T14" fmla="*/ 0 60000 65536"/>
              <a:gd name="T15" fmla="*/ 0 60000 65536"/>
              <a:gd name="T16" fmla="*/ 0 60000 65536"/>
              <a:gd name="T17" fmla="*/ 0 60000 65536"/>
              <a:gd name="T18" fmla="*/ 0 w 259"/>
              <a:gd name="T19" fmla="*/ 0 h 12"/>
              <a:gd name="T20" fmla="*/ 259 w 259"/>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259" h="12">
                <a:moveTo>
                  <a:pt x="0" y="6"/>
                </a:moveTo>
                <a:lnTo>
                  <a:pt x="0" y="0"/>
                </a:lnTo>
                <a:lnTo>
                  <a:pt x="259" y="0"/>
                </a:lnTo>
                <a:lnTo>
                  <a:pt x="259" y="12"/>
                </a:lnTo>
                <a:lnTo>
                  <a:pt x="6" y="12"/>
                </a:lnTo>
                <a:lnTo>
                  <a:pt x="0" y="6"/>
                </a:lnTo>
                <a:close/>
              </a:path>
            </a:pathLst>
          </a:custGeom>
          <a:solidFill>
            <a:srgbClr val="000000"/>
          </a:solidFill>
          <a:ln w="9525">
            <a:noFill/>
            <a:round/>
            <a:headEnd/>
            <a:tailEnd/>
          </a:ln>
        </p:spPr>
        <p:txBody>
          <a:bodyPr/>
          <a:lstStyle/>
          <a:p>
            <a:endParaRPr lang="en-US"/>
          </a:p>
        </p:txBody>
      </p:sp>
      <p:sp>
        <p:nvSpPr>
          <p:cNvPr id="1045" name="Freeform 39"/>
          <p:cNvSpPr>
            <a:spLocks/>
          </p:cNvSpPr>
          <p:nvPr/>
        </p:nvSpPr>
        <p:spPr bwMode="auto">
          <a:xfrm>
            <a:off x="4638675" y="2295525"/>
            <a:ext cx="180975" cy="598488"/>
          </a:xfrm>
          <a:custGeom>
            <a:avLst/>
            <a:gdLst>
              <a:gd name="T0" fmla="*/ 0 w 114"/>
              <a:gd name="T1" fmla="*/ 0 h 377"/>
              <a:gd name="T2" fmla="*/ 0 w 114"/>
              <a:gd name="T3" fmla="*/ 377 h 377"/>
              <a:gd name="T4" fmla="*/ 114 w 114"/>
              <a:gd name="T5" fmla="*/ 377 h 377"/>
              <a:gd name="T6" fmla="*/ 0 w 114"/>
              <a:gd name="T7" fmla="*/ 0 h 377"/>
              <a:gd name="T8" fmla="*/ 0 60000 65536"/>
              <a:gd name="T9" fmla="*/ 0 60000 65536"/>
              <a:gd name="T10" fmla="*/ 0 60000 65536"/>
              <a:gd name="T11" fmla="*/ 0 60000 65536"/>
              <a:gd name="T12" fmla="*/ 0 w 114"/>
              <a:gd name="T13" fmla="*/ 0 h 377"/>
              <a:gd name="T14" fmla="*/ 114 w 114"/>
              <a:gd name="T15" fmla="*/ 377 h 377"/>
            </a:gdLst>
            <a:ahLst/>
            <a:cxnLst>
              <a:cxn ang="T8">
                <a:pos x="T0" y="T1"/>
              </a:cxn>
              <a:cxn ang="T9">
                <a:pos x="T2" y="T3"/>
              </a:cxn>
              <a:cxn ang="T10">
                <a:pos x="T4" y="T5"/>
              </a:cxn>
              <a:cxn ang="T11">
                <a:pos x="T6" y="T7"/>
              </a:cxn>
            </a:cxnLst>
            <a:rect l="T12" t="T13" r="T14" b="T15"/>
            <a:pathLst>
              <a:path w="114" h="377">
                <a:moveTo>
                  <a:pt x="0" y="0"/>
                </a:moveTo>
                <a:lnTo>
                  <a:pt x="0" y="377"/>
                </a:lnTo>
                <a:lnTo>
                  <a:pt x="114" y="377"/>
                </a:lnTo>
                <a:lnTo>
                  <a:pt x="0" y="0"/>
                </a:lnTo>
                <a:close/>
              </a:path>
            </a:pathLst>
          </a:custGeom>
          <a:solidFill>
            <a:srgbClr val="FF0000"/>
          </a:solidFill>
          <a:ln w="9525">
            <a:noFill/>
            <a:round/>
            <a:headEnd/>
            <a:tailEnd/>
          </a:ln>
        </p:spPr>
        <p:txBody>
          <a:bodyPr/>
          <a:lstStyle/>
          <a:p>
            <a:endParaRPr lang="en-US"/>
          </a:p>
        </p:txBody>
      </p:sp>
      <p:sp>
        <p:nvSpPr>
          <p:cNvPr id="1046" name="Freeform 40"/>
          <p:cNvSpPr>
            <a:spLocks/>
          </p:cNvSpPr>
          <p:nvPr/>
        </p:nvSpPr>
        <p:spPr bwMode="auto">
          <a:xfrm>
            <a:off x="4629150" y="2295525"/>
            <a:ext cx="200025" cy="608013"/>
          </a:xfrm>
          <a:custGeom>
            <a:avLst/>
            <a:gdLst>
              <a:gd name="T0" fmla="*/ 6 w 126"/>
              <a:gd name="T1" fmla="*/ 371 h 383"/>
              <a:gd name="T2" fmla="*/ 114 w 126"/>
              <a:gd name="T3" fmla="*/ 371 h 383"/>
              <a:gd name="T4" fmla="*/ 0 w 126"/>
              <a:gd name="T5" fmla="*/ 0 h 383"/>
              <a:gd name="T6" fmla="*/ 13 w 126"/>
              <a:gd name="T7" fmla="*/ 0 h 383"/>
              <a:gd name="T8" fmla="*/ 126 w 126"/>
              <a:gd name="T9" fmla="*/ 383 h 383"/>
              <a:gd name="T10" fmla="*/ 0 w 126"/>
              <a:gd name="T11" fmla="*/ 383 h 383"/>
              <a:gd name="T12" fmla="*/ 0 w 126"/>
              <a:gd name="T13" fmla="*/ 377 h 383"/>
              <a:gd name="T14" fmla="*/ 6 w 126"/>
              <a:gd name="T15" fmla="*/ 371 h 383"/>
              <a:gd name="T16" fmla="*/ 0 60000 65536"/>
              <a:gd name="T17" fmla="*/ 0 60000 65536"/>
              <a:gd name="T18" fmla="*/ 0 60000 65536"/>
              <a:gd name="T19" fmla="*/ 0 60000 65536"/>
              <a:gd name="T20" fmla="*/ 0 60000 65536"/>
              <a:gd name="T21" fmla="*/ 0 60000 65536"/>
              <a:gd name="T22" fmla="*/ 0 60000 65536"/>
              <a:gd name="T23" fmla="*/ 0 60000 65536"/>
              <a:gd name="T24" fmla="*/ 0 w 126"/>
              <a:gd name="T25" fmla="*/ 0 h 383"/>
              <a:gd name="T26" fmla="*/ 126 w 126"/>
              <a:gd name="T27" fmla="*/ 383 h 38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6" h="383">
                <a:moveTo>
                  <a:pt x="6" y="371"/>
                </a:moveTo>
                <a:lnTo>
                  <a:pt x="114" y="371"/>
                </a:lnTo>
                <a:lnTo>
                  <a:pt x="0" y="0"/>
                </a:lnTo>
                <a:lnTo>
                  <a:pt x="13" y="0"/>
                </a:lnTo>
                <a:lnTo>
                  <a:pt x="126" y="383"/>
                </a:lnTo>
                <a:lnTo>
                  <a:pt x="0" y="383"/>
                </a:lnTo>
                <a:lnTo>
                  <a:pt x="0" y="377"/>
                </a:lnTo>
                <a:lnTo>
                  <a:pt x="6" y="371"/>
                </a:lnTo>
                <a:close/>
              </a:path>
            </a:pathLst>
          </a:custGeom>
          <a:solidFill>
            <a:srgbClr val="000000"/>
          </a:solidFill>
          <a:ln w="9525">
            <a:noFill/>
            <a:round/>
            <a:headEnd/>
            <a:tailEnd/>
          </a:ln>
        </p:spPr>
        <p:txBody>
          <a:bodyPr/>
          <a:lstStyle/>
          <a:p>
            <a:endParaRPr lang="en-US"/>
          </a:p>
        </p:txBody>
      </p:sp>
      <p:sp>
        <p:nvSpPr>
          <p:cNvPr id="1047" name="Freeform 41"/>
          <p:cNvSpPr>
            <a:spLocks/>
          </p:cNvSpPr>
          <p:nvPr/>
        </p:nvSpPr>
        <p:spPr bwMode="auto">
          <a:xfrm>
            <a:off x="4629150" y="2228850"/>
            <a:ext cx="20638" cy="665163"/>
          </a:xfrm>
          <a:custGeom>
            <a:avLst/>
            <a:gdLst>
              <a:gd name="T0" fmla="*/ 13 w 13"/>
              <a:gd name="T1" fmla="*/ 42 h 419"/>
              <a:gd name="T2" fmla="*/ 13 w 13"/>
              <a:gd name="T3" fmla="*/ 419 h 419"/>
              <a:gd name="T4" fmla="*/ 0 w 13"/>
              <a:gd name="T5" fmla="*/ 419 h 419"/>
              <a:gd name="T6" fmla="*/ 0 w 13"/>
              <a:gd name="T7" fmla="*/ 0 h 419"/>
              <a:gd name="T8" fmla="*/ 13 w 13"/>
              <a:gd name="T9" fmla="*/ 42 h 419"/>
              <a:gd name="T10" fmla="*/ 13 w 13"/>
              <a:gd name="T11" fmla="*/ 42 h 419"/>
              <a:gd name="T12" fmla="*/ 0 60000 65536"/>
              <a:gd name="T13" fmla="*/ 0 60000 65536"/>
              <a:gd name="T14" fmla="*/ 0 60000 65536"/>
              <a:gd name="T15" fmla="*/ 0 60000 65536"/>
              <a:gd name="T16" fmla="*/ 0 60000 65536"/>
              <a:gd name="T17" fmla="*/ 0 60000 65536"/>
              <a:gd name="T18" fmla="*/ 0 w 13"/>
              <a:gd name="T19" fmla="*/ 0 h 419"/>
              <a:gd name="T20" fmla="*/ 13 w 13"/>
              <a:gd name="T21" fmla="*/ 419 h 419"/>
            </a:gdLst>
            <a:ahLst/>
            <a:cxnLst>
              <a:cxn ang="T12">
                <a:pos x="T0" y="T1"/>
              </a:cxn>
              <a:cxn ang="T13">
                <a:pos x="T2" y="T3"/>
              </a:cxn>
              <a:cxn ang="T14">
                <a:pos x="T4" y="T5"/>
              </a:cxn>
              <a:cxn ang="T15">
                <a:pos x="T6" y="T7"/>
              </a:cxn>
              <a:cxn ang="T16">
                <a:pos x="T8" y="T9"/>
              </a:cxn>
              <a:cxn ang="T17">
                <a:pos x="T10" y="T11"/>
              </a:cxn>
            </a:cxnLst>
            <a:rect l="T18" t="T19" r="T20" b="T21"/>
            <a:pathLst>
              <a:path w="13" h="419">
                <a:moveTo>
                  <a:pt x="13" y="42"/>
                </a:moveTo>
                <a:lnTo>
                  <a:pt x="13" y="419"/>
                </a:lnTo>
                <a:lnTo>
                  <a:pt x="0" y="419"/>
                </a:lnTo>
                <a:lnTo>
                  <a:pt x="0" y="0"/>
                </a:lnTo>
                <a:lnTo>
                  <a:pt x="13" y="42"/>
                </a:lnTo>
                <a:close/>
              </a:path>
            </a:pathLst>
          </a:custGeom>
          <a:solidFill>
            <a:srgbClr val="000000"/>
          </a:solidFill>
          <a:ln w="9525">
            <a:noFill/>
            <a:round/>
            <a:headEnd/>
            <a:tailEnd/>
          </a:ln>
        </p:spPr>
        <p:txBody>
          <a:bodyPr/>
          <a:lstStyle/>
          <a:p>
            <a:endParaRPr lang="en-US"/>
          </a:p>
        </p:txBody>
      </p:sp>
      <p:sp>
        <p:nvSpPr>
          <p:cNvPr id="1048" name="Freeform 42"/>
          <p:cNvSpPr>
            <a:spLocks/>
          </p:cNvSpPr>
          <p:nvPr/>
        </p:nvSpPr>
        <p:spPr bwMode="auto">
          <a:xfrm>
            <a:off x="4638675" y="2894013"/>
            <a:ext cx="401638" cy="674687"/>
          </a:xfrm>
          <a:custGeom>
            <a:avLst/>
            <a:gdLst>
              <a:gd name="T0" fmla="*/ 0 w 253"/>
              <a:gd name="T1" fmla="*/ 0 h 425"/>
              <a:gd name="T2" fmla="*/ 0 w 253"/>
              <a:gd name="T3" fmla="*/ 425 h 425"/>
              <a:gd name="T4" fmla="*/ 253 w 253"/>
              <a:gd name="T5" fmla="*/ 425 h 425"/>
              <a:gd name="T6" fmla="*/ 114 w 253"/>
              <a:gd name="T7" fmla="*/ 0 h 425"/>
              <a:gd name="T8" fmla="*/ 0 w 253"/>
              <a:gd name="T9" fmla="*/ 0 h 425"/>
              <a:gd name="T10" fmla="*/ 0 60000 65536"/>
              <a:gd name="T11" fmla="*/ 0 60000 65536"/>
              <a:gd name="T12" fmla="*/ 0 60000 65536"/>
              <a:gd name="T13" fmla="*/ 0 60000 65536"/>
              <a:gd name="T14" fmla="*/ 0 60000 65536"/>
              <a:gd name="T15" fmla="*/ 0 w 253"/>
              <a:gd name="T16" fmla="*/ 0 h 425"/>
              <a:gd name="T17" fmla="*/ 253 w 253"/>
              <a:gd name="T18" fmla="*/ 425 h 425"/>
            </a:gdLst>
            <a:ahLst/>
            <a:cxnLst>
              <a:cxn ang="T10">
                <a:pos x="T0" y="T1"/>
              </a:cxn>
              <a:cxn ang="T11">
                <a:pos x="T2" y="T3"/>
              </a:cxn>
              <a:cxn ang="T12">
                <a:pos x="T4" y="T5"/>
              </a:cxn>
              <a:cxn ang="T13">
                <a:pos x="T6" y="T7"/>
              </a:cxn>
              <a:cxn ang="T14">
                <a:pos x="T8" y="T9"/>
              </a:cxn>
            </a:cxnLst>
            <a:rect l="T15" t="T16" r="T17" b="T18"/>
            <a:pathLst>
              <a:path w="253" h="425">
                <a:moveTo>
                  <a:pt x="0" y="0"/>
                </a:moveTo>
                <a:lnTo>
                  <a:pt x="0" y="425"/>
                </a:lnTo>
                <a:lnTo>
                  <a:pt x="253" y="425"/>
                </a:lnTo>
                <a:lnTo>
                  <a:pt x="114" y="0"/>
                </a:lnTo>
                <a:lnTo>
                  <a:pt x="0" y="0"/>
                </a:lnTo>
                <a:close/>
              </a:path>
            </a:pathLst>
          </a:custGeom>
          <a:solidFill>
            <a:srgbClr val="FFFF00"/>
          </a:solidFill>
          <a:ln w="9525">
            <a:noFill/>
            <a:round/>
            <a:headEnd/>
            <a:tailEnd/>
          </a:ln>
        </p:spPr>
        <p:txBody>
          <a:bodyPr/>
          <a:lstStyle/>
          <a:p>
            <a:endParaRPr lang="en-US"/>
          </a:p>
        </p:txBody>
      </p:sp>
      <p:sp>
        <p:nvSpPr>
          <p:cNvPr id="1049" name="Freeform 43"/>
          <p:cNvSpPr>
            <a:spLocks/>
          </p:cNvSpPr>
          <p:nvPr/>
        </p:nvSpPr>
        <p:spPr bwMode="auto">
          <a:xfrm>
            <a:off x="4629150" y="2884488"/>
            <a:ext cx="420688" cy="693737"/>
          </a:xfrm>
          <a:custGeom>
            <a:avLst/>
            <a:gdLst>
              <a:gd name="T0" fmla="*/ 6 w 265"/>
              <a:gd name="T1" fmla="*/ 425 h 437"/>
              <a:gd name="T2" fmla="*/ 252 w 265"/>
              <a:gd name="T3" fmla="*/ 425 h 437"/>
              <a:gd name="T4" fmla="*/ 120 w 265"/>
              <a:gd name="T5" fmla="*/ 12 h 437"/>
              <a:gd name="T6" fmla="*/ 6 w 265"/>
              <a:gd name="T7" fmla="*/ 12 h 437"/>
              <a:gd name="T8" fmla="*/ 6 w 265"/>
              <a:gd name="T9" fmla="*/ 0 h 437"/>
              <a:gd name="T10" fmla="*/ 126 w 265"/>
              <a:gd name="T11" fmla="*/ 0 h 437"/>
              <a:gd name="T12" fmla="*/ 265 w 265"/>
              <a:gd name="T13" fmla="*/ 437 h 437"/>
              <a:gd name="T14" fmla="*/ 0 w 265"/>
              <a:gd name="T15" fmla="*/ 437 h 437"/>
              <a:gd name="T16" fmla="*/ 0 w 265"/>
              <a:gd name="T17" fmla="*/ 431 h 437"/>
              <a:gd name="T18" fmla="*/ 6 w 265"/>
              <a:gd name="T19" fmla="*/ 425 h 43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5"/>
              <a:gd name="T31" fmla="*/ 0 h 437"/>
              <a:gd name="T32" fmla="*/ 265 w 265"/>
              <a:gd name="T33" fmla="*/ 437 h 43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5" h="437">
                <a:moveTo>
                  <a:pt x="6" y="425"/>
                </a:moveTo>
                <a:lnTo>
                  <a:pt x="252" y="425"/>
                </a:lnTo>
                <a:lnTo>
                  <a:pt x="120" y="12"/>
                </a:lnTo>
                <a:lnTo>
                  <a:pt x="6" y="12"/>
                </a:lnTo>
                <a:lnTo>
                  <a:pt x="6" y="0"/>
                </a:lnTo>
                <a:lnTo>
                  <a:pt x="126" y="0"/>
                </a:lnTo>
                <a:lnTo>
                  <a:pt x="265" y="437"/>
                </a:lnTo>
                <a:lnTo>
                  <a:pt x="0" y="437"/>
                </a:lnTo>
                <a:lnTo>
                  <a:pt x="0" y="431"/>
                </a:lnTo>
                <a:lnTo>
                  <a:pt x="6" y="425"/>
                </a:lnTo>
                <a:close/>
              </a:path>
            </a:pathLst>
          </a:custGeom>
          <a:solidFill>
            <a:srgbClr val="000000"/>
          </a:solidFill>
          <a:ln w="9525">
            <a:noFill/>
            <a:round/>
            <a:headEnd/>
            <a:tailEnd/>
          </a:ln>
        </p:spPr>
        <p:txBody>
          <a:bodyPr/>
          <a:lstStyle/>
          <a:p>
            <a:endParaRPr lang="en-US"/>
          </a:p>
        </p:txBody>
      </p:sp>
      <p:sp>
        <p:nvSpPr>
          <p:cNvPr id="1050" name="Freeform 44"/>
          <p:cNvSpPr>
            <a:spLocks/>
          </p:cNvSpPr>
          <p:nvPr/>
        </p:nvSpPr>
        <p:spPr bwMode="auto">
          <a:xfrm>
            <a:off x="4629150" y="2884488"/>
            <a:ext cx="20638" cy="684212"/>
          </a:xfrm>
          <a:custGeom>
            <a:avLst/>
            <a:gdLst>
              <a:gd name="T0" fmla="*/ 13 w 13"/>
              <a:gd name="T1" fmla="*/ 6 h 431"/>
              <a:gd name="T2" fmla="*/ 13 w 13"/>
              <a:gd name="T3" fmla="*/ 431 h 431"/>
              <a:gd name="T4" fmla="*/ 0 w 13"/>
              <a:gd name="T5" fmla="*/ 431 h 431"/>
              <a:gd name="T6" fmla="*/ 0 w 13"/>
              <a:gd name="T7" fmla="*/ 0 h 431"/>
              <a:gd name="T8" fmla="*/ 6 w 13"/>
              <a:gd name="T9" fmla="*/ 0 h 431"/>
              <a:gd name="T10" fmla="*/ 13 w 13"/>
              <a:gd name="T11" fmla="*/ 6 h 431"/>
              <a:gd name="T12" fmla="*/ 0 60000 65536"/>
              <a:gd name="T13" fmla="*/ 0 60000 65536"/>
              <a:gd name="T14" fmla="*/ 0 60000 65536"/>
              <a:gd name="T15" fmla="*/ 0 60000 65536"/>
              <a:gd name="T16" fmla="*/ 0 60000 65536"/>
              <a:gd name="T17" fmla="*/ 0 60000 65536"/>
              <a:gd name="T18" fmla="*/ 0 w 13"/>
              <a:gd name="T19" fmla="*/ 0 h 431"/>
              <a:gd name="T20" fmla="*/ 13 w 13"/>
              <a:gd name="T21" fmla="*/ 431 h 431"/>
            </a:gdLst>
            <a:ahLst/>
            <a:cxnLst>
              <a:cxn ang="T12">
                <a:pos x="T0" y="T1"/>
              </a:cxn>
              <a:cxn ang="T13">
                <a:pos x="T2" y="T3"/>
              </a:cxn>
              <a:cxn ang="T14">
                <a:pos x="T4" y="T5"/>
              </a:cxn>
              <a:cxn ang="T15">
                <a:pos x="T6" y="T7"/>
              </a:cxn>
              <a:cxn ang="T16">
                <a:pos x="T8" y="T9"/>
              </a:cxn>
              <a:cxn ang="T17">
                <a:pos x="T10" y="T11"/>
              </a:cxn>
            </a:cxnLst>
            <a:rect l="T18" t="T19" r="T20" b="T21"/>
            <a:pathLst>
              <a:path w="13" h="431">
                <a:moveTo>
                  <a:pt x="13" y="6"/>
                </a:moveTo>
                <a:lnTo>
                  <a:pt x="13" y="431"/>
                </a:lnTo>
                <a:lnTo>
                  <a:pt x="0" y="431"/>
                </a:lnTo>
                <a:lnTo>
                  <a:pt x="0" y="0"/>
                </a:lnTo>
                <a:lnTo>
                  <a:pt x="6" y="0"/>
                </a:lnTo>
                <a:lnTo>
                  <a:pt x="13" y="6"/>
                </a:lnTo>
                <a:close/>
              </a:path>
            </a:pathLst>
          </a:custGeom>
          <a:solidFill>
            <a:srgbClr val="000000"/>
          </a:solidFill>
          <a:ln w="9525">
            <a:noFill/>
            <a:round/>
            <a:headEnd/>
            <a:tailEnd/>
          </a:ln>
        </p:spPr>
        <p:txBody>
          <a:bodyPr/>
          <a:lstStyle/>
          <a:p>
            <a:endParaRPr lang="en-US"/>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914400" y="274638"/>
            <a:ext cx="7772400" cy="792162"/>
          </a:xfrm>
        </p:spPr>
        <p:txBody>
          <a:bodyPr/>
          <a:lstStyle/>
          <a:p>
            <a:pPr algn="ctr"/>
            <a:r>
              <a:rPr lang="en-US" dirty="0">
                <a:solidFill>
                  <a:srgbClr val="A50021"/>
                </a:solidFill>
              </a:rPr>
              <a:t>How the Tiers Work</a:t>
            </a:r>
          </a:p>
        </p:txBody>
      </p:sp>
      <p:sp>
        <p:nvSpPr>
          <p:cNvPr id="172035" name="Rectangle 3"/>
          <p:cNvSpPr>
            <a:spLocks noGrp="1" noChangeArrowheads="1"/>
          </p:cNvSpPr>
          <p:nvPr>
            <p:ph type="body" idx="1"/>
          </p:nvPr>
        </p:nvSpPr>
        <p:spPr>
          <a:xfrm>
            <a:off x="914400" y="1447800"/>
            <a:ext cx="7772400" cy="5105400"/>
          </a:xfrm>
        </p:spPr>
        <p:txBody>
          <a:bodyPr>
            <a:normAutofit fontScale="92500" lnSpcReduction="20000"/>
          </a:bodyPr>
          <a:lstStyle/>
          <a:p>
            <a:pPr lvl="1">
              <a:lnSpc>
                <a:spcPct val="90000"/>
              </a:lnSpc>
              <a:buFontTx/>
              <a:buChar char="•"/>
            </a:pPr>
            <a:r>
              <a:rPr lang="en-US" sz="2400" dirty="0">
                <a:latin typeface="+mj-lt"/>
              </a:rPr>
              <a:t>Response to intervention “drives” decisions regarding intensity of </a:t>
            </a:r>
            <a:r>
              <a:rPr lang="en-US" sz="2400" dirty="0" smtClean="0">
                <a:latin typeface="+mj-lt"/>
              </a:rPr>
              <a:t>instruction</a:t>
            </a:r>
          </a:p>
          <a:p>
            <a:pPr lvl="1">
              <a:lnSpc>
                <a:spcPct val="90000"/>
              </a:lnSpc>
              <a:buFontTx/>
              <a:buChar char="•"/>
            </a:pPr>
            <a:endParaRPr lang="en-US" sz="2400" dirty="0">
              <a:latin typeface="+mj-lt"/>
            </a:endParaRPr>
          </a:p>
          <a:p>
            <a:pPr lvl="1">
              <a:lnSpc>
                <a:spcPct val="90000"/>
              </a:lnSpc>
              <a:buFontTx/>
              <a:buChar char="•"/>
            </a:pPr>
            <a:r>
              <a:rPr lang="en-US" sz="2400" dirty="0">
                <a:latin typeface="+mj-lt"/>
              </a:rPr>
              <a:t>Higher the tier, greater support and “severity of need</a:t>
            </a:r>
            <a:r>
              <a:rPr lang="en-US" sz="2400" dirty="0" smtClean="0">
                <a:latin typeface="+mj-lt"/>
              </a:rPr>
              <a:t>”</a:t>
            </a:r>
          </a:p>
          <a:p>
            <a:pPr lvl="1">
              <a:lnSpc>
                <a:spcPct val="90000"/>
              </a:lnSpc>
              <a:buFontTx/>
              <a:buChar char="•"/>
            </a:pPr>
            <a:endParaRPr lang="en-US" sz="2400" dirty="0">
              <a:latin typeface="+mj-lt"/>
            </a:endParaRPr>
          </a:p>
          <a:p>
            <a:pPr lvl="1">
              <a:lnSpc>
                <a:spcPct val="90000"/>
              </a:lnSpc>
              <a:buFontTx/>
              <a:buChar char="•"/>
            </a:pPr>
            <a:r>
              <a:rPr lang="en-US" sz="2400" dirty="0">
                <a:latin typeface="+mj-lt"/>
              </a:rPr>
              <a:t>Higher the tier, more frequent </a:t>
            </a:r>
            <a:r>
              <a:rPr lang="en-US" sz="2400" dirty="0" smtClean="0">
                <a:latin typeface="+mj-lt"/>
              </a:rPr>
              <a:t>assessment</a:t>
            </a:r>
          </a:p>
          <a:p>
            <a:pPr lvl="1">
              <a:lnSpc>
                <a:spcPct val="90000"/>
              </a:lnSpc>
              <a:buFontTx/>
              <a:buChar char="•"/>
            </a:pPr>
            <a:endParaRPr lang="en-US" sz="2400" dirty="0">
              <a:latin typeface="+mj-lt"/>
            </a:endParaRPr>
          </a:p>
          <a:p>
            <a:pPr lvl="1">
              <a:lnSpc>
                <a:spcPct val="90000"/>
              </a:lnSpc>
              <a:buFontTx/>
              <a:buChar char="•"/>
            </a:pPr>
            <a:r>
              <a:rPr lang="en-US" sz="2400" dirty="0">
                <a:latin typeface="+mj-lt"/>
              </a:rPr>
              <a:t>Increase level of support (Tier level) until you identify interventions that result in a positive response to </a:t>
            </a:r>
            <a:r>
              <a:rPr lang="en-US" sz="2400" dirty="0" smtClean="0">
                <a:latin typeface="+mj-lt"/>
              </a:rPr>
              <a:t>intervention</a:t>
            </a:r>
          </a:p>
          <a:p>
            <a:pPr lvl="1">
              <a:lnSpc>
                <a:spcPct val="90000"/>
              </a:lnSpc>
              <a:buFontTx/>
              <a:buChar char="•"/>
            </a:pPr>
            <a:endParaRPr lang="en-US" sz="2400" dirty="0">
              <a:latin typeface="+mj-lt"/>
            </a:endParaRPr>
          </a:p>
          <a:p>
            <a:pPr lvl="1">
              <a:lnSpc>
                <a:spcPct val="90000"/>
              </a:lnSpc>
              <a:buFontTx/>
              <a:buChar char="•"/>
            </a:pPr>
            <a:r>
              <a:rPr lang="en-US" sz="2400" dirty="0">
                <a:latin typeface="+mj-lt"/>
              </a:rPr>
              <a:t>Continue until </a:t>
            </a:r>
            <a:r>
              <a:rPr lang="en-US" sz="2400" dirty="0" smtClean="0">
                <a:latin typeface="+mj-lt"/>
              </a:rPr>
              <a:t>student </a:t>
            </a:r>
            <a:r>
              <a:rPr lang="en-US" sz="2400" dirty="0">
                <a:latin typeface="+mj-lt"/>
              </a:rPr>
              <a:t>strengthens response </a:t>
            </a:r>
            <a:r>
              <a:rPr lang="en-US" sz="2400" dirty="0" smtClean="0">
                <a:latin typeface="+mj-lt"/>
              </a:rPr>
              <a:t>significantly</a:t>
            </a:r>
          </a:p>
          <a:p>
            <a:pPr lvl="1">
              <a:lnSpc>
                <a:spcPct val="90000"/>
              </a:lnSpc>
              <a:buFontTx/>
              <a:buChar char="•"/>
            </a:pPr>
            <a:endParaRPr lang="en-US" sz="2400" dirty="0">
              <a:latin typeface="+mj-lt"/>
            </a:endParaRPr>
          </a:p>
          <a:p>
            <a:pPr lvl="1">
              <a:lnSpc>
                <a:spcPct val="90000"/>
              </a:lnSpc>
              <a:buFontTx/>
              <a:buChar char="•"/>
            </a:pPr>
            <a:r>
              <a:rPr lang="en-US" sz="2400" dirty="0">
                <a:latin typeface="+mj-lt"/>
              </a:rPr>
              <a:t>Systematically reduce support (Lower Tier Level) as child achieves benchmark </a:t>
            </a:r>
            <a:r>
              <a:rPr lang="en-US" sz="2400" dirty="0" smtClean="0">
                <a:latin typeface="+mj-lt"/>
              </a:rPr>
              <a:t>level</a:t>
            </a:r>
          </a:p>
          <a:p>
            <a:pPr lvl="1">
              <a:lnSpc>
                <a:spcPct val="90000"/>
              </a:lnSpc>
              <a:buFontTx/>
              <a:buChar char="•"/>
            </a:pPr>
            <a:endParaRPr lang="en-US" sz="2400" dirty="0">
              <a:latin typeface="+mj-lt"/>
            </a:endParaRPr>
          </a:p>
          <a:p>
            <a:pPr lvl="1">
              <a:lnSpc>
                <a:spcPct val="90000"/>
              </a:lnSpc>
              <a:buFontTx/>
              <a:buChar char="•"/>
            </a:pPr>
            <a:r>
              <a:rPr lang="en-US" sz="2400" dirty="0">
                <a:latin typeface="+mj-lt"/>
              </a:rPr>
              <a:t>Determine the relationship between sustained growth and sustained support.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p:txBody>
          <a:bodyPr/>
          <a:lstStyle/>
          <a:p>
            <a:pPr algn="ctr" eaLnBrk="1" hangingPunct="1">
              <a:buFontTx/>
              <a:buNone/>
            </a:pPr>
            <a:endParaRPr lang="en-US" smtClean="0"/>
          </a:p>
          <a:p>
            <a:pPr algn="ctr" eaLnBrk="1" hangingPunct="1">
              <a:buFontTx/>
              <a:buNone/>
            </a:pPr>
            <a:endParaRPr lang="en-US" smtClean="0"/>
          </a:p>
          <a:p>
            <a:pPr algn="ctr" eaLnBrk="1" hangingPunct="1">
              <a:buFontTx/>
              <a:buNone/>
            </a:pPr>
            <a:endParaRPr lang="en-US" smtClean="0"/>
          </a:p>
          <a:p>
            <a:pPr algn="ctr" eaLnBrk="1" hangingPunct="1">
              <a:buFontTx/>
              <a:buNone/>
            </a:pPr>
            <a:endParaRPr lang="en-US" smtClean="0"/>
          </a:p>
        </p:txBody>
      </p:sp>
      <p:sp>
        <p:nvSpPr>
          <p:cNvPr id="6147" name="Oval 4"/>
          <p:cNvSpPr>
            <a:spLocks noChangeArrowheads="1"/>
          </p:cNvSpPr>
          <p:nvPr/>
        </p:nvSpPr>
        <p:spPr bwMode="auto">
          <a:xfrm>
            <a:off x="1600200" y="1295400"/>
            <a:ext cx="5715000" cy="5334000"/>
          </a:xfrm>
          <a:prstGeom prst="ellipse">
            <a:avLst/>
          </a:prstGeom>
          <a:solidFill>
            <a:srgbClr val="FF0000"/>
          </a:solidFill>
          <a:ln w="9525">
            <a:solidFill>
              <a:schemeClr val="tx1"/>
            </a:solidFill>
            <a:miter lim="800000"/>
            <a:headEnd/>
            <a:tailEnd/>
          </a:ln>
        </p:spPr>
        <p:txBody>
          <a:bodyPr wrap="none" anchor="ctr"/>
          <a:lstStyle/>
          <a:p>
            <a:pPr algn="ctr"/>
            <a:endParaRPr lang="en-US"/>
          </a:p>
        </p:txBody>
      </p:sp>
      <p:sp>
        <p:nvSpPr>
          <p:cNvPr id="6148" name="Oval 5"/>
          <p:cNvSpPr>
            <a:spLocks noChangeArrowheads="1"/>
          </p:cNvSpPr>
          <p:nvPr/>
        </p:nvSpPr>
        <p:spPr bwMode="auto">
          <a:xfrm>
            <a:off x="2133600" y="1752600"/>
            <a:ext cx="4648200" cy="4419600"/>
          </a:xfrm>
          <a:prstGeom prst="ellipse">
            <a:avLst/>
          </a:prstGeom>
          <a:solidFill>
            <a:srgbClr val="FFFF00"/>
          </a:solidFill>
          <a:ln w="9525">
            <a:solidFill>
              <a:schemeClr val="tx1"/>
            </a:solidFill>
            <a:miter lim="800000"/>
            <a:headEnd/>
            <a:tailEnd/>
          </a:ln>
        </p:spPr>
        <p:txBody>
          <a:bodyPr wrap="none" anchor="ctr"/>
          <a:lstStyle/>
          <a:p>
            <a:pPr algn="ctr"/>
            <a:endParaRPr lang="en-US"/>
          </a:p>
        </p:txBody>
      </p:sp>
      <p:sp>
        <p:nvSpPr>
          <p:cNvPr id="6149" name="Oval 6"/>
          <p:cNvSpPr>
            <a:spLocks noChangeArrowheads="1"/>
          </p:cNvSpPr>
          <p:nvPr/>
        </p:nvSpPr>
        <p:spPr bwMode="auto">
          <a:xfrm>
            <a:off x="2743200" y="2362200"/>
            <a:ext cx="3429000" cy="3276600"/>
          </a:xfrm>
          <a:prstGeom prst="ellipse">
            <a:avLst/>
          </a:prstGeom>
          <a:solidFill>
            <a:srgbClr val="92D050"/>
          </a:solidFill>
          <a:ln w="9525">
            <a:solidFill>
              <a:schemeClr val="tx1"/>
            </a:solidFill>
            <a:miter lim="800000"/>
            <a:headEnd/>
            <a:tailEnd/>
          </a:ln>
        </p:spPr>
        <p:txBody>
          <a:bodyPr wrap="none" anchor="ctr"/>
          <a:lstStyle/>
          <a:p>
            <a:pPr algn="ctr"/>
            <a:endParaRPr lang="en-US"/>
          </a:p>
        </p:txBody>
      </p:sp>
      <p:sp>
        <p:nvSpPr>
          <p:cNvPr id="6150" name="WordArt 7"/>
          <p:cNvSpPr>
            <a:spLocks noChangeArrowheads="1" noChangeShapeType="1" noTextEdit="1"/>
          </p:cNvSpPr>
          <p:nvPr/>
        </p:nvSpPr>
        <p:spPr bwMode="auto">
          <a:xfrm>
            <a:off x="3505200" y="1524000"/>
            <a:ext cx="1828800" cy="409575"/>
          </a:xfrm>
          <a:prstGeom prst="rect">
            <a:avLst/>
          </a:prstGeom>
        </p:spPr>
        <p:txBody>
          <a:bodyPr spcFirstLastPara="1" wrap="none" fromWordArt="1">
            <a:prstTxWarp prst="textArchUp">
              <a:avLst>
                <a:gd name="adj" fmla="val 11150524"/>
              </a:avLst>
            </a:prstTxWarp>
          </a:bodyPr>
          <a:lstStyle/>
          <a:p>
            <a:pPr algn="ctr"/>
            <a:r>
              <a:rPr lang="en-US" sz="2800" kern="10" spc="560">
                <a:ln w="9525">
                  <a:solidFill>
                    <a:schemeClr val="tx1"/>
                  </a:solidFill>
                  <a:miter lim="800000"/>
                  <a:headEnd/>
                  <a:tailEnd/>
                </a:ln>
                <a:latin typeface="Arial Narrow"/>
              </a:rPr>
              <a:t>Intensive/Tier 3</a:t>
            </a:r>
          </a:p>
        </p:txBody>
      </p:sp>
      <p:sp>
        <p:nvSpPr>
          <p:cNvPr id="6151" name="WordArt 8"/>
          <p:cNvSpPr>
            <a:spLocks noChangeArrowheads="1" noChangeShapeType="1" noTextEdit="1"/>
          </p:cNvSpPr>
          <p:nvPr/>
        </p:nvSpPr>
        <p:spPr bwMode="auto">
          <a:xfrm>
            <a:off x="3505200" y="2117725"/>
            <a:ext cx="1828800" cy="409575"/>
          </a:xfrm>
          <a:prstGeom prst="rect">
            <a:avLst/>
          </a:prstGeom>
        </p:spPr>
        <p:txBody>
          <a:bodyPr spcFirstLastPara="1" wrap="none" fromWordArt="1">
            <a:prstTxWarp prst="textArchUp">
              <a:avLst>
                <a:gd name="adj" fmla="val 11170036"/>
              </a:avLst>
            </a:prstTxWarp>
          </a:bodyPr>
          <a:lstStyle/>
          <a:p>
            <a:pPr algn="ctr"/>
            <a:r>
              <a:rPr lang="en-US" sz="2800" kern="10" spc="560">
                <a:ln w="9525">
                  <a:solidFill>
                    <a:schemeClr val="tx1"/>
                  </a:solidFill>
                  <a:miter lim="800000"/>
                  <a:headEnd/>
                  <a:tailEnd/>
                </a:ln>
                <a:latin typeface="Arial Narrow"/>
              </a:rPr>
              <a:t>Strategic/Tier 2</a:t>
            </a:r>
          </a:p>
        </p:txBody>
      </p:sp>
      <p:sp>
        <p:nvSpPr>
          <p:cNvPr id="6152" name="WordArt 9"/>
          <p:cNvSpPr>
            <a:spLocks noChangeArrowheads="1" noChangeShapeType="1" noTextEdit="1"/>
          </p:cNvSpPr>
          <p:nvPr/>
        </p:nvSpPr>
        <p:spPr bwMode="auto">
          <a:xfrm rot="62790">
            <a:off x="3276600" y="3429000"/>
            <a:ext cx="2362200" cy="409575"/>
          </a:xfrm>
          <a:prstGeom prst="rect">
            <a:avLst/>
          </a:prstGeom>
        </p:spPr>
        <p:txBody>
          <a:bodyPr wrap="none" fromWordArt="1">
            <a:prstTxWarp prst="textPlain">
              <a:avLst>
                <a:gd name="adj" fmla="val 50000"/>
              </a:avLst>
            </a:prstTxWarp>
          </a:bodyPr>
          <a:lstStyle/>
          <a:p>
            <a:pPr algn="ctr"/>
            <a:r>
              <a:rPr lang="en-US" sz="2800" kern="10" spc="560">
                <a:ln w="9525">
                  <a:solidFill>
                    <a:schemeClr val="tx1"/>
                  </a:solidFill>
                  <a:miter lim="800000"/>
                  <a:headEnd/>
                  <a:tailEnd/>
                </a:ln>
                <a:latin typeface="Arial Narrow"/>
              </a:rPr>
              <a:t>Benchmark/Tier 1</a:t>
            </a:r>
          </a:p>
        </p:txBody>
      </p:sp>
      <p:sp>
        <p:nvSpPr>
          <p:cNvPr id="6153" name="WordArt 10"/>
          <p:cNvSpPr>
            <a:spLocks noChangeArrowheads="1" noChangeShapeType="1" noTextEdit="1"/>
          </p:cNvSpPr>
          <p:nvPr/>
        </p:nvSpPr>
        <p:spPr bwMode="auto">
          <a:xfrm rot="2055589">
            <a:off x="5576888" y="1873250"/>
            <a:ext cx="790575" cy="295275"/>
          </a:xfrm>
          <a:prstGeom prst="rect">
            <a:avLst/>
          </a:prstGeom>
        </p:spPr>
        <p:txBody>
          <a:bodyPr spcFirstLastPara="1" wrap="none" fromWordArt="1">
            <a:prstTxWarp prst="textArchUp">
              <a:avLst>
                <a:gd name="adj" fmla="val 11261596"/>
              </a:avLst>
            </a:prstTxWarp>
          </a:bodyPr>
          <a:lstStyle/>
          <a:p>
            <a:pPr algn="ctr"/>
            <a:r>
              <a:rPr lang="en-US" sz="2000" kern="10" spc="400">
                <a:ln w="9525">
                  <a:solidFill>
                    <a:schemeClr val="tx1"/>
                  </a:solidFill>
                  <a:miter lim="800000"/>
                  <a:headEnd/>
                  <a:tailEnd/>
                </a:ln>
                <a:latin typeface="Arial Narrow"/>
              </a:rPr>
              <a:t>5%-10%</a:t>
            </a:r>
          </a:p>
        </p:txBody>
      </p:sp>
      <p:sp>
        <p:nvSpPr>
          <p:cNvPr id="6154" name="WordArt 11"/>
          <p:cNvSpPr>
            <a:spLocks noChangeArrowheads="1" noChangeShapeType="1" noTextEdit="1"/>
          </p:cNvSpPr>
          <p:nvPr/>
        </p:nvSpPr>
        <p:spPr bwMode="auto">
          <a:xfrm rot="2691833">
            <a:off x="5410200" y="2590800"/>
            <a:ext cx="790575" cy="295275"/>
          </a:xfrm>
          <a:prstGeom prst="rect">
            <a:avLst/>
          </a:prstGeom>
        </p:spPr>
        <p:txBody>
          <a:bodyPr spcFirstLastPara="1" wrap="none" fromWordArt="1">
            <a:prstTxWarp prst="textArchUp">
              <a:avLst>
                <a:gd name="adj" fmla="val 11261596"/>
              </a:avLst>
            </a:prstTxWarp>
          </a:bodyPr>
          <a:lstStyle/>
          <a:p>
            <a:pPr algn="ctr"/>
            <a:r>
              <a:rPr lang="en-US" sz="2000" kern="10" spc="400">
                <a:ln w="9525">
                  <a:solidFill>
                    <a:schemeClr val="tx1"/>
                  </a:solidFill>
                  <a:miter lim="800000"/>
                  <a:headEnd/>
                  <a:tailEnd/>
                </a:ln>
                <a:latin typeface="Arial Narrow"/>
              </a:rPr>
              <a:t>10%-20%</a:t>
            </a:r>
          </a:p>
        </p:txBody>
      </p:sp>
      <p:sp>
        <p:nvSpPr>
          <p:cNvPr id="6155" name="WordArt 12"/>
          <p:cNvSpPr>
            <a:spLocks noChangeArrowheads="1" noChangeShapeType="1" noTextEdit="1"/>
          </p:cNvSpPr>
          <p:nvPr/>
        </p:nvSpPr>
        <p:spPr bwMode="auto">
          <a:xfrm rot="-32743">
            <a:off x="4114800" y="3962400"/>
            <a:ext cx="790575" cy="295275"/>
          </a:xfrm>
          <a:prstGeom prst="rect">
            <a:avLst/>
          </a:prstGeom>
        </p:spPr>
        <p:txBody>
          <a:bodyPr wrap="none" fromWordArt="1">
            <a:prstTxWarp prst="textPlain">
              <a:avLst>
                <a:gd name="adj" fmla="val 50000"/>
              </a:avLst>
            </a:prstTxWarp>
          </a:bodyPr>
          <a:lstStyle/>
          <a:p>
            <a:pPr algn="ctr"/>
            <a:r>
              <a:rPr lang="en-US" sz="2000" kern="10" spc="400">
                <a:ln w="9525">
                  <a:solidFill>
                    <a:schemeClr val="tx1"/>
                  </a:solidFill>
                  <a:miter lim="800000"/>
                  <a:headEnd/>
                  <a:tailEnd/>
                </a:ln>
                <a:latin typeface="Arial Narrow"/>
              </a:rPr>
              <a:t>70%-80%</a:t>
            </a:r>
          </a:p>
        </p:txBody>
      </p:sp>
      <p:sp>
        <p:nvSpPr>
          <p:cNvPr id="6156" name="TextBox 11"/>
          <p:cNvSpPr txBox="1">
            <a:spLocks noChangeArrowheads="1"/>
          </p:cNvSpPr>
          <p:nvPr/>
        </p:nvSpPr>
        <p:spPr bwMode="auto">
          <a:xfrm>
            <a:off x="1524000" y="304800"/>
            <a:ext cx="6172200" cy="584200"/>
          </a:xfrm>
          <a:prstGeom prst="rect">
            <a:avLst/>
          </a:prstGeom>
          <a:noFill/>
          <a:ln w="9525">
            <a:noFill/>
            <a:miter lim="800000"/>
            <a:headEnd/>
            <a:tailEnd/>
          </a:ln>
        </p:spPr>
        <p:txBody>
          <a:bodyPr>
            <a:spAutoFit/>
          </a:bodyPr>
          <a:lstStyle/>
          <a:p>
            <a:pPr algn="ctr"/>
            <a:r>
              <a:rPr lang="en-US" sz="3200" b="1" dirty="0">
                <a:solidFill>
                  <a:srgbClr val="006600"/>
                </a:solidFill>
                <a:latin typeface="+mj-lt"/>
              </a:rPr>
              <a:t>Another way to look at </a:t>
            </a:r>
            <a:r>
              <a:rPr lang="en-US" sz="3200" b="1" dirty="0" smtClean="0">
                <a:solidFill>
                  <a:srgbClr val="006600"/>
                </a:solidFill>
                <a:latin typeface="+mj-lt"/>
              </a:rPr>
              <a:t>it</a:t>
            </a:r>
            <a:endParaRPr lang="en-US" sz="3200" b="1"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ooter Placeholder 3"/>
          <p:cNvSpPr>
            <a:spLocks noGrp="1"/>
          </p:cNvSpPr>
          <p:nvPr>
            <p:ph type="ftr" sz="quarter" idx="11"/>
          </p:nvPr>
        </p:nvSpPr>
        <p:spPr/>
        <p:txBody>
          <a:bodyPr/>
          <a:lstStyle/>
          <a:p>
            <a:r>
              <a:rPr lang="en-US"/>
              <a:t>Iowa Department of Education</a:t>
            </a:r>
          </a:p>
        </p:txBody>
      </p:sp>
      <p:sp>
        <p:nvSpPr>
          <p:cNvPr id="23" name="Slide Number Placeholder 4"/>
          <p:cNvSpPr>
            <a:spLocks noGrp="1"/>
          </p:cNvSpPr>
          <p:nvPr>
            <p:ph type="sldNum" sz="quarter" idx="12"/>
          </p:nvPr>
        </p:nvSpPr>
        <p:spPr/>
        <p:txBody>
          <a:bodyPr/>
          <a:lstStyle/>
          <a:p>
            <a:fld id="{D0C713B3-125E-451C-B27B-2125E4C8A93F}" type="slidenum">
              <a:rPr lang="en-US"/>
              <a:pPr/>
              <a:t>14</a:t>
            </a:fld>
            <a:endParaRPr lang="en-US"/>
          </a:p>
        </p:txBody>
      </p:sp>
      <p:sp>
        <p:nvSpPr>
          <p:cNvPr id="847874" name="Rectangle 2"/>
          <p:cNvSpPr>
            <a:spLocks noGrp="1" noChangeArrowheads="1"/>
          </p:cNvSpPr>
          <p:nvPr>
            <p:ph type="title"/>
          </p:nvPr>
        </p:nvSpPr>
        <p:spPr>
          <a:xfrm>
            <a:off x="0" y="228600"/>
            <a:ext cx="9144000" cy="1143000"/>
          </a:xfrm>
        </p:spPr>
        <p:txBody>
          <a:bodyPr/>
          <a:lstStyle/>
          <a:p>
            <a:pPr algn="ctr"/>
            <a:r>
              <a:rPr lang="en-US" dirty="0"/>
              <a:t>Side view </a:t>
            </a:r>
            <a:r>
              <a:rPr lang="en-US" dirty="0" smtClean="0"/>
              <a:t>of RTI…</a:t>
            </a:r>
            <a:endParaRPr lang="en-US" dirty="0"/>
          </a:p>
        </p:txBody>
      </p:sp>
      <p:sp>
        <p:nvSpPr>
          <p:cNvPr id="847875" name="Oval 3"/>
          <p:cNvSpPr>
            <a:spLocks noChangeArrowheads="1"/>
          </p:cNvSpPr>
          <p:nvPr/>
        </p:nvSpPr>
        <p:spPr bwMode="auto">
          <a:xfrm>
            <a:off x="3962400" y="3200400"/>
            <a:ext cx="2243138" cy="1971675"/>
          </a:xfrm>
          <a:prstGeom prst="ellipse">
            <a:avLst/>
          </a:prstGeom>
          <a:solidFill>
            <a:srgbClr val="006600"/>
          </a:solidFill>
          <a:ln w="25400">
            <a:solidFill>
              <a:schemeClr val="tx1"/>
            </a:solidFill>
            <a:round/>
            <a:headEnd/>
            <a:tailEnd/>
          </a:ln>
        </p:spPr>
        <p:txBody>
          <a:bodyPr/>
          <a:lstStyle/>
          <a:p>
            <a:endParaRPr lang="en-US"/>
          </a:p>
        </p:txBody>
      </p:sp>
      <p:grpSp>
        <p:nvGrpSpPr>
          <p:cNvPr id="2" name="Group 4"/>
          <p:cNvGrpSpPr>
            <a:grpSpLocks/>
          </p:cNvGrpSpPr>
          <p:nvPr/>
        </p:nvGrpSpPr>
        <p:grpSpPr bwMode="auto">
          <a:xfrm>
            <a:off x="3124200" y="4267200"/>
            <a:ext cx="3965575" cy="915988"/>
            <a:chOff x="1531" y="2722"/>
            <a:chExt cx="2498" cy="577"/>
          </a:xfrm>
        </p:grpSpPr>
        <p:sp>
          <p:nvSpPr>
            <p:cNvPr id="847877" name="Oval 5"/>
            <p:cNvSpPr>
              <a:spLocks noChangeArrowheads="1"/>
            </p:cNvSpPr>
            <p:nvPr/>
          </p:nvSpPr>
          <p:spPr bwMode="auto">
            <a:xfrm>
              <a:off x="3416" y="2722"/>
              <a:ext cx="613" cy="577"/>
            </a:xfrm>
            <a:prstGeom prst="ellipse">
              <a:avLst/>
            </a:prstGeom>
            <a:solidFill>
              <a:srgbClr val="FFCC00"/>
            </a:solidFill>
            <a:ln w="25400">
              <a:solidFill>
                <a:schemeClr val="tx1"/>
              </a:solidFill>
              <a:round/>
              <a:headEnd/>
              <a:tailEnd/>
            </a:ln>
          </p:spPr>
          <p:txBody>
            <a:bodyPr/>
            <a:lstStyle/>
            <a:p>
              <a:endParaRPr lang="en-US"/>
            </a:p>
          </p:txBody>
        </p:sp>
        <p:sp>
          <p:nvSpPr>
            <p:cNvPr id="847878" name="Oval 6"/>
            <p:cNvSpPr>
              <a:spLocks noChangeArrowheads="1"/>
            </p:cNvSpPr>
            <p:nvPr/>
          </p:nvSpPr>
          <p:spPr bwMode="auto">
            <a:xfrm>
              <a:off x="1531" y="2722"/>
              <a:ext cx="613" cy="577"/>
            </a:xfrm>
            <a:prstGeom prst="ellipse">
              <a:avLst/>
            </a:prstGeom>
            <a:solidFill>
              <a:srgbClr val="FFCC00"/>
            </a:solidFill>
            <a:ln w="25400">
              <a:solidFill>
                <a:schemeClr val="tx1"/>
              </a:solidFill>
              <a:round/>
              <a:headEnd/>
              <a:tailEnd/>
            </a:ln>
          </p:spPr>
          <p:txBody>
            <a:bodyPr/>
            <a:lstStyle/>
            <a:p>
              <a:endParaRPr lang="en-US"/>
            </a:p>
          </p:txBody>
        </p:sp>
      </p:grpSp>
      <p:grpSp>
        <p:nvGrpSpPr>
          <p:cNvPr id="3" name="Group 7"/>
          <p:cNvGrpSpPr>
            <a:grpSpLocks/>
          </p:cNvGrpSpPr>
          <p:nvPr/>
        </p:nvGrpSpPr>
        <p:grpSpPr bwMode="auto">
          <a:xfrm>
            <a:off x="2819400" y="4800600"/>
            <a:ext cx="4594225" cy="404813"/>
            <a:chOff x="1325" y="3047"/>
            <a:chExt cx="2894" cy="255"/>
          </a:xfrm>
        </p:grpSpPr>
        <p:sp>
          <p:nvSpPr>
            <p:cNvPr id="847880" name="Oval 8"/>
            <p:cNvSpPr>
              <a:spLocks noChangeArrowheads="1"/>
            </p:cNvSpPr>
            <p:nvPr/>
          </p:nvSpPr>
          <p:spPr bwMode="auto">
            <a:xfrm>
              <a:off x="3995" y="3066"/>
              <a:ext cx="224" cy="236"/>
            </a:xfrm>
            <a:prstGeom prst="ellipse">
              <a:avLst/>
            </a:prstGeom>
            <a:solidFill>
              <a:srgbClr val="FF0000"/>
            </a:solidFill>
            <a:ln w="25400">
              <a:solidFill>
                <a:schemeClr val="tx1"/>
              </a:solidFill>
              <a:round/>
              <a:headEnd/>
              <a:tailEnd/>
            </a:ln>
          </p:spPr>
          <p:txBody>
            <a:bodyPr/>
            <a:lstStyle/>
            <a:p>
              <a:endParaRPr lang="en-US"/>
            </a:p>
          </p:txBody>
        </p:sp>
        <p:sp>
          <p:nvSpPr>
            <p:cNvPr id="847881" name="Oval 9"/>
            <p:cNvSpPr>
              <a:spLocks noChangeArrowheads="1"/>
            </p:cNvSpPr>
            <p:nvPr/>
          </p:nvSpPr>
          <p:spPr bwMode="auto">
            <a:xfrm>
              <a:off x="1325" y="3047"/>
              <a:ext cx="224" cy="236"/>
            </a:xfrm>
            <a:prstGeom prst="ellipse">
              <a:avLst/>
            </a:prstGeom>
            <a:solidFill>
              <a:srgbClr val="FF0000"/>
            </a:solidFill>
            <a:ln w="25400">
              <a:solidFill>
                <a:schemeClr val="tx1"/>
              </a:solidFill>
              <a:round/>
              <a:headEnd/>
              <a:tailEnd/>
            </a:ln>
          </p:spPr>
          <p:txBody>
            <a:bodyPr/>
            <a:lstStyle/>
            <a:p>
              <a:endParaRPr lang="en-US"/>
            </a:p>
          </p:txBody>
        </p:sp>
      </p:grpSp>
      <p:grpSp>
        <p:nvGrpSpPr>
          <p:cNvPr id="4" name="Group 10"/>
          <p:cNvGrpSpPr>
            <a:grpSpLocks/>
          </p:cNvGrpSpPr>
          <p:nvPr/>
        </p:nvGrpSpPr>
        <p:grpSpPr bwMode="auto">
          <a:xfrm>
            <a:off x="7010400" y="1981200"/>
            <a:ext cx="2133600" cy="2286000"/>
            <a:chOff x="4080" y="1248"/>
            <a:chExt cx="1488" cy="1440"/>
          </a:xfrm>
        </p:grpSpPr>
        <p:sp>
          <p:nvSpPr>
            <p:cNvPr id="847883" name="Text Box 11"/>
            <p:cNvSpPr txBox="1">
              <a:spLocks noChangeArrowheads="1"/>
            </p:cNvSpPr>
            <p:nvPr/>
          </p:nvSpPr>
          <p:spPr bwMode="auto">
            <a:xfrm>
              <a:off x="4080" y="1248"/>
              <a:ext cx="1488" cy="518"/>
            </a:xfrm>
            <a:prstGeom prst="rect">
              <a:avLst/>
            </a:prstGeom>
            <a:noFill/>
            <a:ln w="9525">
              <a:noFill/>
              <a:miter lim="800000"/>
              <a:headEnd/>
              <a:tailEnd/>
            </a:ln>
            <a:effectLst/>
          </p:spPr>
          <p:txBody>
            <a:bodyPr>
              <a:spAutoFit/>
            </a:bodyPr>
            <a:lstStyle/>
            <a:p>
              <a:pPr algn="l"/>
              <a:r>
                <a:rPr kumimoji="0" lang="en-US" sz="2400">
                  <a:solidFill>
                    <a:schemeClr val="tx1"/>
                  </a:solidFill>
                  <a:latin typeface="Times New Roman" pitchFamily="48" charset="0"/>
                </a:rPr>
                <a:t>Accelerated students</a:t>
              </a:r>
            </a:p>
          </p:txBody>
        </p:sp>
        <p:sp>
          <p:nvSpPr>
            <p:cNvPr id="847884" name="AutoShape 12"/>
            <p:cNvSpPr>
              <a:spLocks noChangeArrowheads="1"/>
            </p:cNvSpPr>
            <p:nvPr/>
          </p:nvSpPr>
          <p:spPr bwMode="auto">
            <a:xfrm rot="1345008">
              <a:off x="4176" y="1920"/>
              <a:ext cx="336" cy="768"/>
            </a:xfrm>
            <a:prstGeom prst="downArrow">
              <a:avLst>
                <a:gd name="adj1" fmla="val 28574"/>
                <a:gd name="adj2" fmla="val 62339"/>
              </a:avLst>
            </a:prstGeom>
            <a:solidFill>
              <a:schemeClr val="accent1"/>
            </a:solidFill>
            <a:ln w="9525">
              <a:solidFill>
                <a:schemeClr val="tx1"/>
              </a:solidFill>
              <a:miter lim="800000"/>
              <a:headEnd/>
              <a:tailEnd/>
            </a:ln>
            <a:effectLst/>
          </p:spPr>
          <p:txBody>
            <a:bodyPr wrap="none" anchor="ctr"/>
            <a:lstStyle/>
            <a:p>
              <a:pPr>
                <a:spcBef>
                  <a:spcPct val="0"/>
                </a:spcBef>
              </a:pPr>
              <a:endParaRPr kumimoji="0" lang="en-US" sz="2400" b="0">
                <a:solidFill>
                  <a:schemeClr val="tx1"/>
                </a:solidFill>
                <a:latin typeface="Times New Roman" pitchFamily="48" charset="0"/>
              </a:endParaRPr>
            </a:p>
          </p:txBody>
        </p:sp>
      </p:grpSp>
      <p:grpSp>
        <p:nvGrpSpPr>
          <p:cNvPr id="5" name="Group 13"/>
          <p:cNvGrpSpPr>
            <a:grpSpLocks/>
          </p:cNvGrpSpPr>
          <p:nvPr/>
        </p:nvGrpSpPr>
        <p:grpSpPr bwMode="auto">
          <a:xfrm>
            <a:off x="1143000" y="2057400"/>
            <a:ext cx="2362200" cy="2362200"/>
            <a:chOff x="336" y="1296"/>
            <a:chExt cx="1488" cy="1488"/>
          </a:xfrm>
        </p:grpSpPr>
        <p:sp>
          <p:nvSpPr>
            <p:cNvPr id="847886" name="Text Box 14"/>
            <p:cNvSpPr txBox="1">
              <a:spLocks noChangeArrowheads="1"/>
            </p:cNvSpPr>
            <p:nvPr/>
          </p:nvSpPr>
          <p:spPr bwMode="auto">
            <a:xfrm>
              <a:off x="336" y="1296"/>
              <a:ext cx="1488" cy="518"/>
            </a:xfrm>
            <a:prstGeom prst="rect">
              <a:avLst/>
            </a:prstGeom>
            <a:noFill/>
            <a:ln w="9525">
              <a:noFill/>
              <a:miter lim="800000"/>
              <a:headEnd/>
              <a:tailEnd/>
            </a:ln>
            <a:effectLst/>
          </p:spPr>
          <p:txBody>
            <a:bodyPr>
              <a:spAutoFit/>
            </a:bodyPr>
            <a:lstStyle/>
            <a:p>
              <a:pPr algn="l"/>
              <a:r>
                <a:rPr kumimoji="0" lang="en-US" sz="2400">
                  <a:solidFill>
                    <a:schemeClr val="tx1"/>
                  </a:solidFill>
                  <a:latin typeface="Times New Roman" pitchFamily="48" charset="0"/>
                </a:rPr>
                <a:t>Struggling students</a:t>
              </a:r>
            </a:p>
          </p:txBody>
        </p:sp>
        <p:sp>
          <p:nvSpPr>
            <p:cNvPr id="847887" name="AutoShape 15"/>
            <p:cNvSpPr>
              <a:spLocks noChangeArrowheads="1"/>
            </p:cNvSpPr>
            <p:nvPr/>
          </p:nvSpPr>
          <p:spPr bwMode="auto">
            <a:xfrm rot="-2010623">
              <a:off x="1008" y="1920"/>
              <a:ext cx="336" cy="864"/>
            </a:xfrm>
            <a:prstGeom prst="downArrow">
              <a:avLst>
                <a:gd name="adj1" fmla="val 28574"/>
                <a:gd name="adj2" fmla="val 70131"/>
              </a:avLst>
            </a:prstGeom>
            <a:solidFill>
              <a:schemeClr val="accent1"/>
            </a:solidFill>
            <a:ln w="9525">
              <a:solidFill>
                <a:schemeClr val="tx1"/>
              </a:solidFill>
              <a:miter lim="800000"/>
              <a:headEnd/>
              <a:tailEnd/>
            </a:ln>
            <a:effectLst/>
          </p:spPr>
          <p:txBody>
            <a:bodyPr wrap="none" anchor="ctr"/>
            <a:lstStyle/>
            <a:p>
              <a:endParaRPr lang="en-US"/>
            </a:p>
          </p:txBody>
        </p:sp>
      </p:grpSp>
      <p:sp>
        <p:nvSpPr>
          <p:cNvPr id="847888" name="Text Box 16"/>
          <p:cNvSpPr txBox="1">
            <a:spLocks noChangeArrowheads="1"/>
          </p:cNvSpPr>
          <p:nvPr/>
        </p:nvSpPr>
        <p:spPr bwMode="auto">
          <a:xfrm>
            <a:off x="4267200" y="1752600"/>
            <a:ext cx="1905000" cy="822325"/>
          </a:xfrm>
          <a:prstGeom prst="rect">
            <a:avLst/>
          </a:prstGeom>
          <a:noFill/>
          <a:ln w="9525">
            <a:noFill/>
            <a:miter lim="800000"/>
            <a:headEnd/>
            <a:tailEnd/>
          </a:ln>
          <a:effectLst/>
        </p:spPr>
        <p:txBody>
          <a:bodyPr>
            <a:spAutoFit/>
          </a:bodyPr>
          <a:lstStyle/>
          <a:p>
            <a:pPr algn="l"/>
            <a:r>
              <a:rPr kumimoji="0" lang="en-US" sz="2400">
                <a:solidFill>
                  <a:schemeClr val="tx1"/>
                </a:solidFill>
                <a:latin typeface="Times New Roman" pitchFamily="48" charset="0"/>
              </a:rPr>
              <a:t>Grade level expectation</a:t>
            </a:r>
          </a:p>
        </p:txBody>
      </p:sp>
      <p:grpSp>
        <p:nvGrpSpPr>
          <p:cNvPr id="6" name="Group 17"/>
          <p:cNvGrpSpPr>
            <a:grpSpLocks/>
          </p:cNvGrpSpPr>
          <p:nvPr/>
        </p:nvGrpSpPr>
        <p:grpSpPr bwMode="auto">
          <a:xfrm>
            <a:off x="533400" y="2895600"/>
            <a:ext cx="8610600" cy="3124200"/>
            <a:chOff x="0" y="1824"/>
            <a:chExt cx="5376" cy="1968"/>
          </a:xfrm>
        </p:grpSpPr>
        <p:grpSp>
          <p:nvGrpSpPr>
            <p:cNvPr id="7" name="Group 18"/>
            <p:cNvGrpSpPr>
              <a:grpSpLocks/>
            </p:cNvGrpSpPr>
            <p:nvPr/>
          </p:nvGrpSpPr>
          <p:grpSpPr bwMode="auto">
            <a:xfrm>
              <a:off x="0" y="1824"/>
              <a:ext cx="5376" cy="1513"/>
              <a:chOff x="0" y="1824"/>
              <a:chExt cx="5376" cy="1513"/>
            </a:xfrm>
          </p:grpSpPr>
          <p:sp>
            <p:nvSpPr>
              <p:cNvPr id="847891" name="Line 19"/>
              <p:cNvSpPr>
                <a:spLocks noChangeShapeType="1"/>
              </p:cNvSpPr>
              <p:nvPr/>
            </p:nvSpPr>
            <p:spPr bwMode="auto">
              <a:xfrm>
                <a:off x="0" y="3334"/>
                <a:ext cx="5376" cy="3"/>
              </a:xfrm>
              <a:prstGeom prst="line">
                <a:avLst/>
              </a:prstGeom>
              <a:noFill/>
              <a:ln w="50800">
                <a:solidFill>
                  <a:schemeClr val="tx1"/>
                </a:solidFill>
                <a:round/>
                <a:headEnd/>
                <a:tailEnd/>
              </a:ln>
            </p:spPr>
            <p:txBody>
              <a:bodyPr/>
              <a:lstStyle/>
              <a:p>
                <a:endParaRPr lang="en-US"/>
              </a:p>
            </p:txBody>
          </p:sp>
          <p:sp>
            <p:nvSpPr>
              <p:cNvPr id="847892" name="Freeform 20"/>
              <p:cNvSpPr>
                <a:spLocks/>
              </p:cNvSpPr>
              <p:nvPr/>
            </p:nvSpPr>
            <p:spPr bwMode="auto">
              <a:xfrm>
                <a:off x="859" y="1824"/>
                <a:ext cx="4032" cy="1395"/>
              </a:xfrm>
              <a:custGeom>
                <a:avLst/>
                <a:gdLst/>
                <a:ahLst/>
                <a:cxnLst>
                  <a:cxn ang="0">
                    <a:pos x="0" y="1095"/>
                  </a:cxn>
                  <a:cxn ang="0">
                    <a:pos x="150" y="1050"/>
                  </a:cxn>
                  <a:cxn ang="0">
                    <a:pos x="195" y="1035"/>
                  </a:cxn>
                  <a:cxn ang="0">
                    <a:pos x="285" y="960"/>
                  </a:cxn>
                  <a:cxn ang="0">
                    <a:pos x="360" y="870"/>
                  </a:cxn>
                  <a:cxn ang="0">
                    <a:pos x="450" y="810"/>
                  </a:cxn>
                  <a:cxn ang="0">
                    <a:pos x="495" y="780"/>
                  </a:cxn>
                  <a:cxn ang="0">
                    <a:pos x="615" y="660"/>
                  </a:cxn>
                  <a:cxn ang="0">
                    <a:pos x="645" y="615"/>
                  </a:cxn>
                  <a:cxn ang="0">
                    <a:pos x="690" y="585"/>
                  </a:cxn>
                  <a:cxn ang="0">
                    <a:pos x="960" y="300"/>
                  </a:cxn>
                  <a:cxn ang="0">
                    <a:pos x="990" y="255"/>
                  </a:cxn>
                  <a:cxn ang="0">
                    <a:pos x="1035" y="240"/>
                  </a:cxn>
                  <a:cxn ang="0">
                    <a:pos x="1125" y="180"/>
                  </a:cxn>
                  <a:cxn ang="0">
                    <a:pos x="1515" y="0"/>
                  </a:cxn>
                  <a:cxn ang="0">
                    <a:pos x="1770" y="15"/>
                  </a:cxn>
                  <a:cxn ang="0">
                    <a:pos x="1860" y="30"/>
                  </a:cxn>
                  <a:cxn ang="0">
                    <a:pos x="1950" y="60"/>
                  </a:cxn>
                  <a:cxn ang="0">
                    <a:pos x="2085" y="165"/>
                  </a:cxn>
                  <a:cxn ang="0">
                    <a:pos x="2265" y="300"/>
                  </a:cxn>
                  <a:cxn ang="0">
                    <a:pos x="2310" y="360"/>
                  </a:cxn>
                  <a:cxn ang="0">
                    <a:pos x="2370" y="405"/>
                  </a:cxn>
                  <a:cxn ang="0">
                    <a:pos x="2430" y="495"/>
                  </a:cxn>
                  <a:cxn ang="0">
                    <a:pos x="2490" y="570"/>
                  </a:cxn>
                  <a:cxn ang="0">
                    <a:pos x="2550" y="645"/>
                  </a:cxn>
                  <a:cxn ang="0">
                    <a:pos x="2610" y="735"/>
                  </a:cxn>
                  <a:cxn ang="0">
                    <a:pos x="2835" y="870"/>
                  </a:cxn>
                  <a:cxn ang="0">
                    <a:pos x="2925" y="960"/>
                  </a:cxn>
                  <a:cxn ang="0">
                    <a:pos x="3090" y="1020"/>
                  </a:cxn>
                  <a:cxn ang="0">
                    <a:pos x="3150" y="1035"/>
                  </a:cxn>
                  <a:cxn ang="0">
                    <a:pos x="3240" y="1065"/>
                  </a:cxn>
                </a:cxnLst>
                <a:rect l="0" t="0" r="r" b="b"/>
                <a:pathLst>
                  <a:path w="3240" h="1095">
                    <a:moveTo>
                      <a:pt x="0" y="1095"/>
                    </a:moveTo>
                    <a:cubicBezTo>
                      <a:pt x="91" y="1072"/>
                      <a:pt x="40" y="1087"/>
                      <a:pt x="150" y="1050"/>
                    </a:cubicBezTo>
                    <a:cubicBezTo>
                      <a:pt x="165" y="1045"/>
                      <a:pt x="195" y="1035"/>
                      <a:pt x="195" y="1035"/>
                    </a:cubicBezTo>
                    <a:cubicBezTo>
                      <a:pt x="223" y="1007"/>
                      <a:pt x="257" y="988"/>
                      <a:pt x="285" y="960"/>
                    </a:cubicBezTo>
                    <a:cubicBezTo>
                      <a:pt x="372" y="873"/>
                      <a:pt x="249" y="956"/>
                      <a:pt x="360" y="870"/>
                    </a:cubicBezTo>
                    <a:cubicBezTo>
                      <a:pt x="388" y="848"/>
                      <a:pt x="420" y="830"/>
                      <a:pt x="450" y="810"/>
                    </a:cubicBezTo>
                    <a:cubicBezTo>
                      <a:pt x="465" y="800"/>
                      <a:pt x="495" y="780"/>
                      <a:pt x="495" y="780"/>
                    </a:cubicBezTo>
                    <a:cubicBezTo>
                      <a:pt x="530" y="728"/>
                      <a:pt x="563" y="695"/>
                      <a:pt x="615" y="660"/>
                    </a:cubicBezTo>
                    <a:cubicBezTo>
                      <a:pt x="625" y="645"/>
                      <a:pt x="632" y="628"/>
                      <a:pt x="645" y="615"/>
                    </a:cubicBezTo>
                    <a:cubicBezTo>
                      <a:pt x="658" y="602"/>
                      <a:pt x="678" y="599"/>
                      <a:pt x="690" y="585"/>
                    </a:cubicBezTo>
                    <a:cubicBezTo>
                      <a:pt x="778" y="484"/>
                      <a:pt x="823" y="346"/>
                      <a:pt x="960" y="300"/>
                    </a:cubicBezTo>
                    <a:cubicBezTo>
                      <a:pt x="970" y="285"/>
                      <a:pt x="976" y="266"/>
                      <a:pt x="990" y="255"/>
                    </a:cubicBezTo>
                    <a:cubicBezTo>
                      <a:pt x="1002" y="245"/>
                      <a:pt x="1021" y="248"/>
                      <a:pt x="1035" y="240"/>
                    </a:cubicBezTo>
                    <a:cubicBezTo>
                      <a:pt x="1067" y="222"/>
                      <a:pt x="1095" y="200"/>
                      <a:pt x="1125" y="180"/>
                    </a:cubicBezTo>
                    <a:cubicBezTo>
                      <a:pt x="1251" y="96"/>
                      <a:pt x="1365" y="30"/>
                      <a:pt x="1515" y="0"/>
                    </a:cubicBezTo>
                    <a:cubicBezTo>
                      <a:pt x="1600" y="5"/>
                      <a:pt x="1685" y="8"/>
                      <a:pt x="1770" y="15"/>
                    </a:cubicBezTo>
                    <a:cubicBezTo>
                      <a:pt x="1800" y="18"/>
                      <a:pt x="1830" y="23"/>
                      <a:pt x="1860" y="30"/>
                    </a:cubicBezTo>
                    <a:cubicBezTo>
                      <a:pt x="1891" y="38"/>
                      <a:pt x="1950" y="60"/>
                      <a:pt x="1950" y="60"/>
                    </a:cubicBezTo>
                    <a:cubicBezTo>
                      <a:pt x="2051" y="161"/>
                      <a:pt x="2000" y="137"/>
                      <a:pt x="2085" y="165"/>
                    </a:cubicBezTo>
                    <a:cubicBezTo>
                      <a:pt x="2139" y="219"/>
                      <a:pt x="2201" y="258"/>
                      <a:pt x="2265" y="300"/>
                    </a:cubicBezTo>
                    <a:cubicBezTo>
                      <a:pt x="2286" y="314"/>
                      <a:pt x="2292" y="342"/>
                      <a:pt x="2310" y="360"/>
                    </a:cubicBezTo>
                    <a:cubicBezTo>
                      <a:pt x="2328" y="378"/>
                      <a:pt x="2350" y="390"/>
                      <a:pt x="2370" y="405"/>
                    </a:cubicBezTo>
                    <a:cubicBezTo>
                      <a:pt x="2406" y="512"/>
                      <a:pt x="2355" y="383"/>
                      <a:pt x="2430" y="495"/>
                    </a:cubicBezTo>
                    <a:cubicBezTo>
                      <a:pt x="2488" y="582"/>
                      <a:pt x="2389" y="503"/>
                      <a:pt x="2490" y="570"/>
                    </a:cubicBezTo>
                    <a:cubicBezTo>
                      <a:pt x="2524" y="671"/>
                      <a:pt x="2477" y="561"/>
                      <a:pt x="2550" y="645"/>
                    </a:cubicBezTo>
                    <a:cubicBezTo>
                      <a:pt x="2574" y="672"/>
                      <a:pt x="2580" y="715"/>
                      <a:pt x="2610" y="735"/>
                    </a:cubicBezTo>
                    <a:cubicBezTo>
                      <a:pt x="2683" y="783"/>
                      <a:pt x="2752" y="842"/>
                      <a:pt x="2835" y="870"/>
                    </a:cubicBezTo>
                    <a:cubicBezTo>
                      <a:pt x="2865" y="900"/>
                      <a:pt x="2885" y="947"/>
                      <a:pt x="2925" y="960"/>
                    </a:cubicBezTo>
                    <a:cubicBezTo>
                      <a:pt x="2981" y="979"/>
                      <a:pt x="3034" y="1001"/>
                      <a:pt x="3090" y="1020"/>
                    </a:cubicBezTo>
                    <a:cubicBezTo>
                      <a:pt x="3110" y="1027"/>
                      <a:pt x="3130" y="1029"/>
                      <a:pt x="3150" y="1035"/>
                    </a:cubicBezTo>
                    <a:cubicBezTo>
                      <a:pt x="3180" y="1044"/>
                      <a:pt x="3240" y="1065"/>
                      <a:pt x="3240" y="1065"/>
                    </a:cubicBezTo>
                  </a:path>
                </a:pathLst>
              </a:custGeom>
              <a:noFill/>
              <a:ln w="50800">
                <a:solidFill>
                  <a:schemeClr val="tx1"/>
                </a:solidFill>
                <a:round/>
                <a:headEnd/>
                <a:tailEnd/>
              </a:ln>
            </p:spPr>
            <p:txBody>
              <a:bodyPr/>
              <a:lstStyle/>
              <a:p>
                <a:endParaRPr lang="en-US"/>
              </a:p>
            </p:txBody>
          </p:sp>
        </p:grpSp>
        <p:sp>
          <p:nvSpPr>
            <p:cNvPr id="847893" name="Text Box 21"/>
            <p:cNvSpPr txBox="1">
              <a:spLocks noChangeArrowheads="1"/>
            </p:cNvSpPr>
            <p:nvPr/>
          </p:nvSpPr>
          <p:spPr bwMode="auto">
            <a:xfrm>
              <a:off x="1980" y="3504"/>
              <a:ext cx="1584" cy="288"/>
            </a:xfrm>
            <a:prstGeom prst="rect">
              <a:avLst/>
            </a:prstGeom>
            <a:noFill/>
            <a:ln w="9525">
              <a:noFill/>
              <a:miter lim="800000"/>
              <a:headEnd/>
              <a:tailEnd/>
            </a:ln>
            <a:effectLst/>
          </p:spPr>
          <p:txBody>
            <a:bodyPr>
              <a:spAutoFit/>
            </a:bodyPr>
            <a:lstStyle/>
            <a:p>
              <a:pPr algn="l"/>
              <a:r>
                <a:rPr kumimoji="0" lang="en-US" sz="2400">
                  <a:solidFill>
                    <a:schemeClr val="tx1"/>
                  </a:solidFill>
                  <a:latin typeface="Times New Roman" pitchFamily="48" charset="0"/>
                </a:rPr>
                <a:t>BELL CURVE</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4787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847888"/>
                                        </p:tgtEl>
                                        <p:attrNameLst>
                                          <p:attrName>style.visibility</p:attrName>
                                        </p:attrNameLst>
                                      </p:cBhvr>
                                      <p:to>
                                        <p:strVal val="visible"/>
                                      </p:to>
                                    </p:set>
                                    <p:animEffect transition="in" filter="dissolve">
                                      <p:cBhvr>
                                        <p:cTn id="11" dur="500"/>
                                        <p:tgtEl>
                                          <p:spTgt spid="847888"/>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dissolve">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dissolve">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499"/>
                                          </p:stCondLst>
                                        </p:cTn>
                                        <p:tgtEl>
                                          <p:spTgt spid="5"/>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499"/>
                                          </p:stCondLst>
                                        </p:cTn>
                                        <p:tgtEl>
                                          <p:spTgt spid="4"/>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0-#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7875" grpId="0" animBg="1"/>
      <p:bldP spid="847888"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4"/>
          <p:cNvSpPr>
            <a:spLocks noGrp="1"/>
          </p:cNvSpPr>
          <p:nvPr>
            <p:ph type="ftr" sz="quarter" idx="11"/>
          </p:nvPr>
        </p:nvSpPr>
        <p:spPr/>
        <p:txBody>
          <a:bodyPr/>
          <a:lstStyle/>
          <a:p>
            <a:r>
              <a:rPr lang="en-US"/>
              <a:t>Iowa Department of Education</a:t>
            </a:r>
          </a:p>
        </p:txBody>
      </p:sp>
      <p:sp>
        <p:nvSpPr>
          <p:cNvPr id="10" name="Slide Number Placeholder 5"/>
          <p:cNvSpPr>
            <a:spLocks noGrp="1"/>
          </p:cNvSpPr>
          <p:nvPr>
            <p:ph type="sldNum" sz="quarter" idx="12"/>
          </p:nvPr>
        </p:nvSpPr>
        <p:spPr/>
        <p:txBody>
          <a:bodyPr/>
          <a:lstStyle/>
          <a:p>
            <a:fld id="{C83F1765-B4D2-4B99-AAB9-C70D3D4678B7}" type="slidenum">
              <a:rPr lang="en-US"/>
              <a:pPr/>
              <a:t>15</a:t>
            </a:fld>
            <a:endParaRPr lang="en-US"/>
          </a:p>
        </p:txBody>
      </p:sp>
      <p:sp>
        <p:nvSpPr>
          <p:cNvPr id="917506" name="Rectangle 2"/>
          <p:cNvSpPr>
            <a:spLocks noGrp="1" noChangeArrowheads="1"/>
          </p:cNvSpPr>
          <p:nvPr>
            <p:ph type="title"/>
          </p:nvPr>
        </p:nvSpPr>
        <p:spPr>
          <a:xfrm>
            <a:off x="1143000" y="0"/>
            <a:ext cx="7772400" cy="1143000"/>
          </a:xfrm>
        </p:spPr>
        <p:txBody>
          <a:bodyPr/>
          <a:lstStyle/>
          <a:p>
            <a:pPr algn="ctr"/>
            <a:r>
              <a:rPr lang="en-US" sz="4000" b="1" u="sng" dirty="0" smtClean="0">
                <a:solidFill>
                  <a:srgbClr val="00B050"/>
                </a:solidFill>
                <a:effectLst>
                  <a:outerShdw blurRad="38100" dist="38100" dir="2700000" algn="tl">
                    <a:srgbClr val="000000">
                      <a:alpha val="43137"/>
                    </a:srgbClr>
                  </a:outerShdw>
                </a:effectLst>
              </a:rPr>
              <a:t>Tier 1: Core </a:t>
            </a:r>
            <a:r>
              <a:rPr lang="en-US" sz="4000" b="1" u="sng" dirty="0">
                <a:solidFill>
                  <a:srgbClr val="00B050"/>
                </a:solidFill>
                <a:effectLst>
                  <a:outerShdw blurRad="38100" dist="38100" dir="2700000" algn="tl">
                    <a:srgbClr val="000000">
                      <a:alpha val="43137"/>
                    </a:srgbClr>
                  </a:outerShdw>
                </a:effectLst>
              </a:rPr>
              <a:t>Instruction</a:t>
            </a:r>
          </a:p>
        </p:txBody>
      </p:sp>
      <p:sp>
        <p:nvSpPr>
          <p:cNvPr id="917507" name="Rectangle 3"/>
          <p:cNvSpPr>
            <a:spLocks noGrp="1" noChangeArrowheads="1"/>
          </p:cNvSpPr>
          <p:nvPr>
            <p:ph type="body" idx="1"/>
          </p:nvPr>
        </p:nvSpPr>
        <p:spPr>
          <a:xfrm>
            <a:off x="5257800" y="1371600"/>
            <a:ext cx="3429000" cy="4800600"/>
          </a:xfrm>
        </p:spPr>
        <p:txBody>
          <a:bodyPr/>
          <a:lstStyle/>
          <a:p>
            <a:pPr>
              <a:buClr>
                <a:schemeClr val="folHlink"/>
              </a:buClr>
              <a:buSzPct val="90000"/>
              <a:buFont typeface="Wingdings" pitchFamily="48" charset="2"/>
              <a:buChar char="u"/>
            </a:pPr>
            <a:r>
              <a:rPr lang="en-US" sz="2800" b="1" dirty="0">
                <a:effectLst/>
                <a:latin typeface="Arial Narrow" pitchFamily="48" charset="0"/>
              </a:rPr>
              <a:t>The district adopted  comprehensive curriculum</a:t>
            </a:r>
          </a:p>
          <a:p>
            <a:pPr>
              <a:buClr>
                <a:schemeClr val="folHlink"/>
              </a:buClr>
              <a:buSzPct val="90000"/>
              <a:buFont typeface="Wingdings" pitchFamily="48" charset="2"/>
              <a:buChar char="u"/>
            </a:pPr>
            <a:endParaRPr lang="en-US" sz="2800" b="1" dirty="0">
              <a:effectLst/>
              <a:latin typeface="Arial Narrow" pitchFamily="48" charset="0"/>
            </a:endParaRPr>
          </a:p>
          <a:p>
            <a:pPr>
              <a:buClr>
                <a:schemeClr val="folHlink"/>
              </a:buClr>
              <a:buSzPct val="90000"/>
              <a:buFont typeface="Wingdings" pitchFamily="48" charset="2"/>
              <a:buChar char="u"/>
            </a:pPr>
            <a:r>
              <a:rPr lang="en-US" sz="2800" b="1" dirty="0">
                <a:effectLst/>
                <a:latin typeface="Arial Narrow" pitchFamily="48" charset="0"/>
              </a:rPr>
              <a:t>Provided for all students</a:t>
            </a:r>
          </a:p>
          <a:p>
            <a:pPr>
              <a:buClr>
                <a:schemeClr val="folHlink"/>
              </a:buClr>
              <a:buSzPct val="90000"/>
              <a:buFont typeface="Wingdings" pitchFamily="48" charset="2"/>
              <a:buChar char="u"/>
            </a:pPr>
            <a:endParaRPr lang="en-US" sz="2800" b="1" dirty="0">
              <a:effectLst/>
              <a:latin typeface="Arial Narrow" pitchFamily="48" charset="0"/>
            </a:endParaRPr>
          </a:p>
          <a:p>
            <a:pPr>
              <a:buClr>
                <a:schemeClr val="folHlink"/>
              </a:buClr>
              <a:buSzPct val="90000"/>
              <a:buFont typeface="Wingdings" pitchFamily="48" charset="2"/>
              <a:buChar char="u"/>
            </a:pPr>
            <a:r>
              <a:rPr lang="en-US" sz="2800" b="1" dirty="0">
                <a:effectLst/>
                <a:latin typeface="Arial Narrow" pitchFamily="48" charset="0"/>
              </a:rPr>
              <a:t>Screening and formative evaluations occur</a:t>
            </a:r>
          </a:p>
          <a:p>
            <a:pPr lvl="1"/>
            <a:endParaRPr lang="en-US" sz="2800" b="1" dirty="0">
              <a:effectLst/>
              <a:latin typeface="Arial Narrow" pitchFamily="48" charset="0"/>
            </a:endParaRPr>
          </a:p>
        </p:txBody>
      </p:sp>
      <p:grpSp>
        <p:nvGrpSpPr>
          <p:cNvPr id="2" name="Group 4"/>
          <p:cNvGrpSpPr>
            <a:grpSpLocks/>
          </p:cNvGrpSpPr>
          <p:nvPr/>
        </p:nvGrpSpPr>
        <p:grpSpPr bwMode="auto">
          <a:xfrm>
            <a:off x="330200" y="1193800"/>
            <a:ext cx="4876800" cy="4876800"/>
            <a:chOff x="208" y="752"/>
            <a:chExt cx="3072" cy="3072"/>
          </a:xfrm>
        </p:grpSpPr>
        <p:sp>
          <p:nvSpPr>
            <p:cNvPr id="917509" name="Oval 5"/>
            <p:cNvSpPr>
              <a:spLocks noChangeArrowheads="1"/>
            </p:cNvSpPr>
            <p:nvPr/>
          </p:nvSpPr>
          <p:spPr bwMode="auto">
            <a:xfrm>
              <a:off x="208" y="752"/>
              <a:ext cx="3072" cy="3072"/>
            </a:xfrm>
            <a:prstGeom prst="ellipse">
              <a:avLst/>
            </a:prstGeom>
            <a:gradFill rotWithShape="0">
              <a:gsLst>
                <a:gs pos="0">
                  <a:srgbClr val="CC9900"/>
                </a:gs>
                <a:gs pos="50000">
                  <a:srgbClr val="FFFF66"/>
                </a:gs>
                <a:gs pos="100000">
                  <a:srgbClr val="CC9900"/>
                </a:gs>
              </a:gsLst>
              <a:lin ang="5400000" scaled="1"/>
            </a:gradFill>
            <a:ln w="9525">
              <a:solidFill>
                <a:schemeClr val="tx1"/>
              </a:solidFill>
              <a:miter lim="800000"/>
              <a:headEnd/>
              <a:tailEnd/>
            </a:ln>
            <a:effectLst/>
          </p:spPr>
          <p:txBody>
            <a:bodyPr wrap="none" anchor="ctr"/>
            <a:lstStyle/>
            <a:p>
              <a:endParaRPr lang="en-US"/>
            </a:p>
          </p:txBody>
        </p:sp>
        <p:sp>
          <p:nvSpPr>
            <p:cNvPr id="917510" name="Text Box 6"/>
            <p:cNvSpPr txBox="1">
              <a:spLocks noChangeArrowheads="1"/>
            </p:cNvSpPr>
            <p:nvPr/>
          </p:nvSpPr>
          <p:spPr bwMode="auto">
            <a:xfrm>
              <a:off x="400" y="2000"/>
              <a:ext cx="2736" cy="404"/>
            </a:xfrm>
            <a:prstGeom prst="rect">
              <a:avLst/>
            </a:prstGeom>
            <a:noFill/>
            <a:ln w="9525">
              <a:noFill/>
              <a:miter lim="800000"/>
              <a:headEnd/>
              <a:tailEnd/>
            </a:ln>
            <a:effectLst/>
          </p:spPr>
          <p:txBody>
            <a:bodyPr>
              <a:spAutoFit/>
            </a:bodyPr>
            <a:lstStyle/>
            <a:p>
              <a:r>
                <a:rPr kumimoji="0" lang="en-US" sz="3600">
                  <a:solidFill>
                    <a:schemeClr val="tx1"/>
                  </a:solidFill>
                </a:rPr>
                <a:t>Core Instruction</a:t>
              </a:r>
            </a:p>
          </p:txBody>
        </p:sp>
      </p:grpSp>
      <p:sp>
        <p:nvSpPr>
          <p:cNvPr id="917511" name="Oval 7"/>
          <p:cNvSpPr>
            <a:spLocks noChangeArrowheads="1"/>
          </p:cNvSpPr>
          <p:nvPr/>
        </p:nvSpPr>
        <p:spPr bwMode="auto">
          <a:xfrm>
            <a:off x="304800" y="1193800"/>
            <a:ext cx="4876800" cy="4826000"/>
          </a:xfrm>
          <a:prstGeom prst="ellipse">
            <a:avLst/>
          </a:prstGeom>
          <a:solidFill>
            <a:srgbClr val="006600"/>
          </a:solidFill>
          <a:ln w="9525">
            <a:solidFill>
              <a:schemeClr val="tx1"/>
            </a:solidFill>
            <a:miter lim="800000"/>
            <a:headEnd/>
            <a:tailEnd/>
          </a:ln>
          <a:effectLst/>
        </p:spPr>
        <p:txBody>
          <a:bodyPr wrap="none" anchor="ctr"/>
          <a:lstStyle/>
          <a:p>
            <a:pPr>
              <a:spcBef>
                <a:spcPct val="0"/>
              </a:spcBef>
            </a:pPr>
            <a:endParaRPr kumimoji="0" lang="en-US" sz="1800" b="0">
              <a:solidFill>
                <a:schemeClr val="tx1"/>
              </a:solidFill>
              <a:latin typeface="Tahoma" pitchFamily="48" charset="0"/>
            </a:endParaRPr>
          </a:p>
        </p:txBody>
      </p:sp>
      <p:sp>
        <p:nvSpPr>
          <p:cNvPr id="917512" name="Text Box 8"/>
          <p:cNvSpPr txBox="1">
            <a:spLocks noChangeArrowheads="1"/>
          </p:cNvSpPr>
          <p:nvPr/>
        </p:nvSpPr>
        <p:spPr bwMode="auto">
          <a:xfrm>
            <a:off x="990600" y="2057400"/>
            <a:ext cx="2501900" cy="1190625"/>
          </a:xfrm>
          <a:prstGeom prst="rect">
            <a:avLst/>
          </a:prstGeom>
          <a:noFill/>
          <a:ln w="9525">
            <a:noFill/>
            <a:miter lim="800000"/>
            <a:headEnd/>
            <a:tailEnd/>
          </a:ln>
          <a:effectLst/>
        </p:spPr>
        <p:txBody>
          <a:bodyPr>
            <a:spAutoFit/>
          </a:bodyPr>
          <a:lstStyle/>
          <a:p>
            <a:pPr algn="l">
              <a:spcBef>
                <a:spcPct val="0"/>
              </a:spcBef>
            </a:pPr>
            <a:r>
              <a:rPr kumimoji="0" lang="en-US" sz="3600" dirty="0">
                <a:solidFill>
                  <a:schemeClr val="tx1"/>
                </a:solidFill>
              </a:rPr>
              <a:t>     </a:t>
            </a:r>
            <a:r>
              <a:rPr kumimoji="0" lang="en-US" sz="3600" b="1" dirty="0">
                <a:solidFill>
                  <a:schemeClr val="bg1"/>
                </a:solidFill>
                <a:effectLst>
                  <a:outerShdw blurRad="38100" dist="38100" dir="2700000" algn="tl">
                    <a:srgbClr val="000000">
                      <a:alpha val="43137"/>
                    </a:srgbClr>
                  </a:outerShdw>
                </a:effectLst>
                <a:latin typeface="+mj-lt"/>
              </a:rPr>
              <a:t>Core</a:t>
            </a:r>
          </a:p>
          <a:p>
            <a:pPr algn="l">
              <a:spcBef>
                <a:spcPct val="0"/>
              </a:spcBef>
            </a:pPr>
            <a:r>
              <a:rPr kumimoji="0" lang="en-US" sz="3600" b="1" dirty="0">
                <a:solidFill>
                  <a:schemeClr val="bg1"/>
                </a:solidFill>
                <a:effectLst>
                  <a:outerShdw blurRad="38100" dist="38100" dir="2700000" algn="tl">
                    <a:srgbClr val="000000">
                      <a:alpha val="43137"/>
                    </a:srgbClr>
                  </a:outerShdw>
                </a:effectLst>
                <a:latin typeface="+mj-lt"/>
              </a:rPr>
              <a:t> Instruction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17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1750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1750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1610436" y="277813"/>
            <a:ext cx="7076364" cy="760412"/>
          </a:xfrm>
        </p:spPr>
        <p:txBody>
          <a:bodyPr/>
          <a:lstStyle/>
          <a:p>
            <a:r>
              <a:rPr lang="en-US" b="1" dirty="0">
                <a:solidFill>
                  <a:srgbClr val="008000"/>
                </a:solidFill>
                <a:latin typeface="Comic Sans MS" pitchFamily="66" charset="0"/>
              </a:rPr>
              <a:t>RTI Components: Tier I</a:t>
            </a:r>
            <a:endParaRPr lang="en-US" dirty="0">
              <a:solidFill>
                <a:srgbClr val="008000"/>
              </a:solidFill>
              <a:latin typeface="Comic Sans MS" pitchFamily="66" charset="0"/>
            </a:endParaRPr>
          </a:p>
        </p:txBody>
      </p:sp>
      <p:sp>
        <p:nvSpPr>
          <p:cNvPr id="66563" name="Rectangle 3"/>
          <p:cNvSpPr>
            <a:spLocks noGrp="1" noChangeArrowheads="1"/>
          </p:cNvSpPr>
          <p:nvPr>
            <p:ph type="body" idx="1"/>
          </p:nvPr>
        </p:nvSpPr>
        <p:spPr>
          <a:xfrm>
            <a:off x="1295400" y="1524000"/>
            <a:ext cx="7391400" cy="4419600"/>
          </a:xfrm>
        </p:spPr>
        <p:txBody>
          <a:bodyPr>
            <a:normAutofit lnSpcReduction="10000"/>
          </a:bodyPr>
          <a:lstStyle/>
          <a:p>
            <a:pPr>
              <a:buFont typeface="Wingdings" pitchFamily="2" charset="2"/>
              <a:buNone/>
            </a:pPr>
            <a:r>
              <a:rPr lang="en-US" sz="3200" dirty="0" smtClean="0">
                <a:solidFill>
                  <a:schemeClr val="tx2"/>
                </a:solidFill>
                <a:latin typeface="Comic Sans MS" pitchFamily="66" charset="0"/>
              </a:rPr>
              <a:t>   </a:t>
            </a:r>
            <a:r>
              <a:rPr lang="en-US" sz="3200" b="1" dirty="0" smtClean="0">
                <a:solidFill>
                  <a:srgbClr val="00B050"/>
                </a:solidFill>
                <a:effectLst>
                  <a:outerShdw blurRad="38100" dist="38100" dir="2700000" algn="tl">
                    <a:srgbClr val="000000">
                      <a:alpha val="43137"/>
                    </a:srgbClr>
                  </a:outerShdw>
                </a:effectLst>
                <a:latin typeface="Comic Sans MS" pitchFamily="66" charset="0"/>
              </a:rPr>
              <a:t>Tier </a:t>
            </a:r>
            <a:r>
              <a:rPr lang="en-US" sz="3200" b="1" dirty="0">
                <a:solidFill>
                  <a:srgbClr val="00B050"/>
                </a:solidFill>
                <a:effectLst>
                  <a:outerShdw blurRad="38100" dist="38100" dir="2700000" algn="tl">
                    <a:srgbClr val="000000">
                      <a:alpha val="43137"/>
                    </a:srgbClr>
                  </a:outerShdw>
                </a:effectLst>
                <a:latin typeface="Comic Sans MS" pitchFamily="66" charset="0"/>
              </a:rPr>
              <a:t>1 RTI Activities:</a:t>
            </a:r>
          </a:p>
          <a:p>
            <a:pPr lvl="1">
              <a:buClr>
                <a:schemeClr val="tx1"/>
              </a:buClr>
              <a:buFontTx/>
              <a:buChar char="•"/>
            </a:pPr>
            <a:r>
              <a:rPr lang="en-US" dirty="0">
                <a:latin typeface="Comic Sans MS" pitchFamily="66" charset="0"/>
              </a:rPr>
              <a:t>Whole-class instruction using research-based </a:t>
            </a:r>
            <a:r>
              <a:rPr lang="en-US" dirty="0" smtClean="0">
                <a:latin typeface="Comic Sans MS" pitchFamily="66" charset="0"/>
              </a:rPr>
              <a:t>curriculum</a:t>
            </a:r>
          </a:p>
          <a:p>
            <a:pPr lvl="1">
              <a:buClr>
                <a:schemeClr val="tx1"/>
              </a:buClr>
              <a:buFontTx/>
              <a:buChar char="•"/>
            </a:pPr>
            <a:r>
              <a:rPr lang="en-US" dirty="0" smtClean="0">
                <a:latin typeface="Comic Sans MS" pitchFamily="66" charset="0"/>
              </a:rPr>
              <a:t>Differentiated instruction and small group re-teaching</a:t>
            </a:r>
          </a:p>
          <a:p>
            <a:pPr lvl="1">
              <a:buClr>
                <a:schemeClr val="tx1"/>
              </a:buClr>
              <a:buFontTx/>
              <a:buChar char="•"/>
            </a:pPr>
            <a:r>
              <a:rPr lang="en-US" dirty="0" smtClean="0">
                <a:latin typeface="Comic Sans MS" pitchFamily="66" charset="0"/>
              </a:rPr>
              <a:t>Universal </a:t>
            </a:r>
            <a:r>
              <a:rPr lang="en-US" dirty="0">
                <a:latin typeface="Comic Sans MS" pitchFamily="66" charset="0"/>
              </a:rPr>
              <a:t>benchmarks to monitor student progress three times per year using curriculum based measures</a:t>
            </a:r>
          </a:p>
          <a:p>
            <a:pPr lvl="1">
              <a:buClr>
                <a:schemeClr val="tx1"/>
              </a:buClr>
              <a:buFontTx/>
              <a:buChar char="•"/>
            </a:pPr>
            <a:r>
              <a:rPr lang="en-US" dirty="0">
                <a:latin typeface="Comic Sans MS" pitchFamily="66" charset="0"/>
              </a:rPr>
              <a:t>Identification of lowest </a:t>
            </a:r>
            <a:r>
              <a:rPr lang="en-US" dirty="0" smtClean="0">
                <a:latin typeface="Comic Sans MS" pitchFamily="66" charset="0"/>
              </a:rPr>
              <a:t>25%</a:t>
            </a:r>
            <a:endParaRPr lang="en-US" dirty="0">
              <a:latin typeface="Comic Sans MS" pitchFamily="66" charset="0"/>
            </a:endParaRPr>
          </a:p>
          <a:p>
            <a:pPr lvl="1">
              <a:buClr>
                <a:schemeClr val="tx1"/>
              </a:buClr>
              <a:buFontTx/>
              <a:buChar char="•"/>
            </a:pPr>
            <a:r>
              <a:rPr lang="en-US" dirty="0">
                <a:latin typeface="Comic Sans MS" pitchFamily="66" charset="0"/>
              </a:rPr>
              <a:t>Comparison with teacher judgment and classroom assessments from curriculum</a:t>
            </a:r>
          </a:p>
          <a:p>
            <a:pPr lvl="1">
              <a:buFont typeface="Wingdings" pitchFamily="2" charset="2"/>
              <a:buNone/>
            </a:pPr>
            <a:r>
              <a:rPr lang="en-US" sz="2000" dirty="0"/>
              <a:t>  				</a:t>
            </a:r>
            <a:r>
              <a:rPr lang="en-US" sz="800" dirty="0"/>
              <a:t>		</a:t>
            </a:r>
            <a:endParaRPr lang="en-US" sz="2000"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06600"/>
                </a:solidFill>
                <a:effectLst>
                  <a:outerShdw blurRad="38100" dist="38100" dir="2700000" algn="tl">
                    <a:srgbClr val="000000">
                      <a:alpha val="43137"/>
                    </a:srgbClr>
                  </a:outerShdw>
                </a:effectLst>
              </a:rPr>
              <a:t>TIER 1 -  Documentation</a:t>
            </a:r>
            <a:br>
              <a:rPr lang="en-US" b="1" dirty="0" smtClean="0">
                <a:solidFill>
                  <a:srgbClr val="006600"/>
                </a:solidFill>
                <a:effectLst>
                  <a:outerShdw blurRad="38100" dist="38100" dir="2700000" algn="tl">
                    <a:srgbClr val="000000">
                      <a:alpha val="43137"/>
                    </a:srgbClr>
                  </a:outerShdw>
                </a:effectLst>
              </a:rPr>
            </a:br>
            <a:r>
              <a:rPr lang="en-US" b="1" dirty="0" smtClean="0">
                <a:solidFill>
                  <a:srgbClr val="006600"/>
                </a:solidFill>
                <a:effectLst>
                  <a:outerShdw blurRad="38100" dist="38100" dir="2700000" algn="tl">
                    <a:srgbClr val="000000">
                      <a:alpha val="43137"/>
                    </a:srgbClr>
                  </a:outerShdw>
                </a:effectLst>
              </a:rPr>
              <a:t>General Education: Grade Level Teams</a:t>
            </a:r>
            <a:endParaRPr lang="en-US" b="1" dirty="0">
              <a:solidFill>
                <a:srgbClr val="00660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457200" y="1676400"/>
            <a:ext cx="8229600" cy="4449763"/>
          </a:xfrm>
        </p:spPr>
        <p:txBody>
          <a:bodyPr>
            <a:normAutofit fontScale="92500" lnSpcReduction="10000"/>
          </a:bodyPr>
          <a:lstStyle/>
          <a:p>
            <a:r>
              <a:rPr lang="en-US" dirty="0" smtClean="0">
                <a:latin typeface="+mj-lt"/>
              </a:rPr>
              <a:t>Using </a:t>
            </a:r>
            <a:r>
              <a:rPr lang="en-US" b="1" u="sng" dirty="0" smtClean="0">
                <a:solidFill>
                  <a:srgbClr val="006600"/>
                </a:solidFill>
                <a:effectLst>
                  <a:outerShdw blurRad="38100" dist="38100" dir="2700000" algn="tl">
                    <a:srgbClr val="000000">
                      <a:alpha val="43137"/>
                    </a:srgbClr>
                  </a:outerShdw>
                </a:effectLst>
                <a:latin typeface="+mj-lt"/>
              </a:rPr>
              <a:t>Screening Data </a:t>
            </a:r>
            <a:r>
              <a:rPr lang="en-US" dirty="0" smtClean="0">
                <a:latin typeface="+mj-lt"/>
              </a:rPr>
              <a:t>for Initial Team Decision Making on need for additional data or intervention</a:t>
            </a:r>
          </a:p>
          <a:p>
            <a:endParaRPr lang="en-US" dirty="0" smtClean="0">
              <a:latin typeface="+mj-lt"/>
            </a:endParaRPr>
          </a:p>
          <a:p>
            <a:r>
              <a:rPr lang="en-US" b="1" u="sng" dirty="0" smtClean="0">
                <a:solidFill>
                  <a:srgbClr val="006600"/>
                </a:solidFill>
                <a:effectLst>
                  <a:outerShdw blurRad="38100" dist="38100" dir="2700000" algn="tl">
                    <a:srgbClr val="000000">
                      <a:alpha val="43137"/>
                    </a:srgbClr>
                  </a:outerShdw>
                </a:effectLst>
                <a:latin typeface="+mj-lt"/>
              </a:rPr>
              <a:t>Instructional Practices</a:t>
            </a:r>
            <a:r>
              <a:rPr lang="en-US" dirty="0" smtClean="0">
                <a:solidFill>
                  <a:srgbClr val="006600"/>
                </a:solidFill>
                <a:effectLst>
                  <a:outerShdw blurRad="38100" dist="38100" dir="2700000" algn="tl">
                    <a:srgbClr val="000000">
                      <a:alpha val="43137"/>
                    </a:srgbClr>
                  </a:outerShdw>
                </a:effectLst>
                <a:latin typeface="+mj-lt"/>
              </a:rPr>
              <a:t> </a:t>
            </a:r>
            <a:r>
              <a:rPr lang="en-US" dirty="0" smtClean="0">
                <a:latin typeface="+mj-lt"/>
              </a:rPr>
              <a:t>Documented</a:t>
            </a:r>
          </a:p>
          <a:p>
            <a:pPr lvl="1"/>
            <a:r>
              <a:rPr lang="en-US" dirty="0" smtClean="0">
                <a:latin typeface="+mj-lt"/>
              </a:rPr>
              <a:t>Fidelity to Core Instruction</a:t>
            </a:r>
          </a:p>
          <a:p>
            <a:pPr lvl="1"/>
            <a:r>
              <a:rPr lang="en-US" dirty="0" smtClean="0">
                <a:latin typeface="+mj-lt"/>
              </a:rPr>
              <a:t>Classroom based small group skill based focus</a:t>
            </a:r>
          </a:p>
          <a:p>
            <a:pPr lvl="1">
              <a:buNone/>
            </a:pPr>
            <a:endParaRPr lang="en-US" dirty="0" smtClean="0">
              <a:latin typeface="+mj-lt"/>
            </a:endParaRPr>
          </a:p>
          <a:p>
            <a:r>
              <a:rPr lang="en-US" b="1" u="sng" dirty="0" smtClean="0">
                <a:solidFill>
                  <a:srgbClr val="006600"/>
                </a:solidFill>
                <a:effectLst>
                  <a:outerShdw blurRad="38100" dist="38100" dir="2700000" algn="tl">
                    <a:srgbClr val="000000">
                      <a:alpha val="43137"/>
                    </a:srgbClr>
                  </a:outerShdw>
                </a:effectLst>
                <a:latin typeface="+mj-lt"/>
              </a:rPr>
              <a:t>Parent Notification/Involvement</a:t>
            </a:r>
          </a:p>
          <a:p>
            <a:pPr lvl="1"/>
            <a:r>
              <a:rPr lang="en-US" dirty="0" smtClean="0">
                <a:latin typeface="+mj-lt"/>
              </a:rPr>
              <a:t>Screening/Progress Monitoring Data</a:t>
            </a:r>
          </a:p>
          <a:p>
            <a:pPr lvl="1"/>
            <a:r>
              <a:rPr lang="en-US" dirty="0" smtClean="0">
                <a:latin typeface="+mj-lt"/>
              </a:rPr>
              <a:t>If a child is getting “more”…</a:t>
            </a:r>
          </a:p>
          <a:p>
            <a:pPr lvl="8">
              <a:buNone/>
            </a:pPr>
            <a:endParaRPr lang="en-US" sz="800" dirty="0" smtClean="0">
              <a:latin typeface="+mj-lt"/>
            </a:endParaRPr>
          </a:p>
          <a:p>
            <a:pPr lvl="8">
              <a:buNone/>
            </a:pPr>
            <a:r>
              <a:rPr lang="en-US" sz="800" dirty="0" smtClean="0">
                <a:latin typeface="+mj-lt"/>
              </a:rPr>
              <a:t>			</a:t>
            </a:r>
            <a:endParaRPr lang="en-US" sz="900" dirty="0" smtClean="0">
              <a:latin typeface="+mj-lt"/>
            </a:endParaRPr>
          </a:p>
          <a:p>
            <a:pPr lvl="8">
              <a:buNone/>
            </a:pPr>
            <a:r>
              <a:rPr lang="en-US" sz="900" dirty="0" smtClean="0">
                <a:latin typeface="+mj-lt"/>
              </a:rPr>
              <a:t>				</a:t>
            </a:r>
            <a:r>
              <a:rPr lang="en-US" sz="900" dirty="0" err="1" smtClean="0">
                <a:latin typeface="+mj-lt"/>
              </a:rPr>
              <a:t>Pluymert</a:t>
            </a:r>
            <a:r>
              <a:rPr lang="en-US" sz="900" dirty="0" smtClean="0">
                <a:latin typeface="+mj-lt"/>
              </a:rPr>
              <a:t> 2010</a:t>
            </a:r>
            <a:endParaRPr lang="en-US" sz="900" dirty="0">
              <a:latin typeface="+mj-l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US" b="1" dirty="0" smtClean="0">
                <a:solidFill>
                  <a:schemeClr val="accent1">
                    <a:lumMod val="75000"/>
                  </a:schemeClr>
                </a:solidFill>
                <a:effectLst>
                  <a:outerShdw blurRad="38100" dist="38100" dir="2700000" algn="tl">
                    <a:srgbClr val="000000">
                      <a:alpha val="43137"/>
                    </a:srgbClr>
                  </a:outerShdw>
                </a:effectLst>
              </a:rPr>
              <a:t>Regularly Scheduled Grade Level or Academic Team Meetings </a:t>
            </a:r>
            <a:br>
              <a:rPr lang="en-US" b="1" dirty="0" smtClean="0">
                <a:solidFill>
                  <a:schemeClr val="accent1">
                    <a:lumMod val="75000"/>
                  </a:schemeClr>
                </a:solidFill>
                <a:effectLst>
                  <a:outerShdw blurRad="38100" dist="38100" dir="2700000" algn="tl">
                    <a:srgbClr val="000000">
                      <a:alpha val="43137"/>
                    </a:srgbClr>
                  </a:outerShdw>
                </a:effectLst>
              </a:rPr>
            </a:br>
            <a:r>
              <a:rPr lang="en-US" b="1" dirty="0" smtClean="0">
                <a:solidFill>
                  <a:schemeClr val="accent1">
                    <a:lumMod val="75000"/>
                  </a:schemeClr>
                </a:solidFill>
                <a:effectLst>
                  <a:outerShdw blurRad="38100" dist="38100" dir="2700000" algn="tl">
                    <a:srgbClr val="000000">
                      <a:alpha val="43137"/>
                    </a:srgbClr>
                  </a:outerShdw>
                </a:effectLst>
              </a:rPr>
              <a:t>( Including Specialists)</a:t>
            </a:r>
            <a:endParaRPr lang="en-US" dirty="0"/>
          </a:p>
        </p:txBody>
      </p:sp>
      <p:sp>
        <p:nvSpPr>
          <p:cNvPr id="5" name="Text Placeholder 4"/>
          <p:cNvSpPr>
            <a:spLocks noGrp="1"/>
          </p:cNvSpPr>
          <p:nvPr>
            <p:ph type="body" idx="1"/>
          </p:nvPr>
        </p:nvSpPr>
        <p:spPr>
          <a:xfrm>
            <a:off x="722313" y="2819400"/>
            <a:ext cx="7772400" cy="2133600"/>
          </a:xfrm>
        </p:spPr>
        <p:txBody>
          <a:bodyPr>
            <a:normAutofit/>
          </a:bodyPr>
          <a:lstStyle/>
          <a:p>
            <a:pPr algn="ctr"/>
            <a:r>
              <a:rPr lang="en-US" sz="2800" b="1" dirty="0" smtClean="0">
                <a:effectLst>
                  <a:outerShdw blurRad="38100" dist="38100" dir="2700000" algn="tl">
                    <a:srgbClr val="000000">
                      <a:alpha val="43137"/>
                    </a:srgbClr>
                  </a:outerShdw>
                </a:effectLst>
                <a:latin typeface="+mj-lt"/>
              </a:rPr>
              <a:t>The foundation of effective TIER 1 service delivery….</a:t>
            </a:r>
            <a:endParaRPr lang="en-US" sz="2800" b="1" dirty="0">
              <a:effectLst>
                <a:outerShdw blurRad="38100" dist="38100" dir="2700000" algn="tl">
                  <a:srgbClr val="000000">
                    <a:alpha val="43137"/>
                  </a:srgbClr>
                </a:outerShdw>
              </a:effectLst>
              <a:latin typeface="+mj-lt"/>
            </a:endParaRPr>
          </a:p>
        </p:txBody>
      </p:sp>
      <p:pic>
        <p:nvPicPr>
          <p:cNvPr id="2072" name="Picture 24" descr="C:\Documents and Settings\PluymerK\Local Settings\Temporary Internet Files\Content.IE5\JLJGL5TV\MC900289953[1].wmf"/>
          <p:cNvPicPr>
            <a:picLocks noChangeAspect="1" noChangeArrowheads="1"/>
          </p:cNvPicPr>
          <p:nvPr/>
        </p:nvPicPr>
        <p:blipFill>
          <a:blip r:embed="rId3" cstate="print"/>
          <a:srcRect/>
          <a:stretch>
            <a:fillRect/>
          </a:stretch>
        </p:blipFill>
        <p:spPr bwMode="auto">
          <a:xfrm>
            <a:off x="2819400" y="3962400"/>
            <a:ext cx="3493129" cy="2562131"/>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04800" y="152400"/>
            <a:ext cx="8534400" cy="1524000"/>
          </a:xfrm>
        </p:spPr>
        <p:txBody>
          <a:bodyPr>
            <a:normAutofit/>
          </a:bodyPr>
          <a:lstStyle/>
          <a:p>
            <a:pPr algn="ctr" eaLnBrk="1" hangingPunct="1"/>
            <a:r>
              <a:rPr lang="en-US" sz="4000" b="1" dirty="0" smtClean="0">
                <a:solidFill>
                  <a:srgbClr val="C00000"/>
                </a:solidFill>
                <a:effectLst>
                  <a:outerShdw blurRad="38100" dist="38100" dir="2700000" algn="tl">
                    <a:srgbClr val="000000">
                      <a:alpha val="43137"/>
                    </a:srgbClr>
                  </a:outerShdw>
                </a:effectLst>
              </a:rPr>
              <a:t>Why review data by Grade Level or academic team?</a:t>
            </a:r>
          </a:p>
        </p:txBody>
      </p:sp>
      <p:sp>
        <p:nvSpPr>
          <p:cNvPr id="27651" name="Rectangle 3"/>
          <p:cNvSpPr>
            <a:spLocks noGrp="1" noChangeArrowheads="1"/>
          </p:cNvSpPr>
          <p:nvPr>
            <p:ph sz="quarter" idx="1"/>
          </p:nvPr>
        </p:nvSpPr>
        <p:spPr>
          <a:xfrm>
            <a:off x="304800" y="1828800"/>
            <a:ext cx="8077200" cy="4343400"/>
          </a:xfrm>
        </p:spPr>
        <p:txBody>
          <a:bodyPr>
            <a:normAutofit lnSpcReduction="10000"/>
          </a:bodyPr>
          <a:lstStyle/>
          <a:p>
            <a:pPr eaLnBrk="1" hangingPunct="1">
              <a:lnSpc>
                <a:spcPct val="90000"/>
              </a:lnSpc>
            </a:pPr>
            <a:r>
              <a:rPr lang="en-US" sz="2800" b="1" dirty="0" smtClean="0">
                <a:latin typeface="+mj-lt"/>
              </a:rPr>
              <a:t>Allows for a broader perspective on resource allocation and student performance (particularly in selecting students for small group or individualized interventions) </a:t>
            </a:r>
          </a:p>
          <a:p>
            <a:pPr eaLnBrk="1" hangingPunct="1">
              <a:lnSpc>
                <a:spcPct val="90000"/>
              </a:lnSpc>
            </a:pPr>
            <a:endParaRPr lang="en-US" sz="2800" b="1" dirty="0" smtClean="0">
              <a:latin typeface="+mj-lt"/>
            </a:endParaRPr>
          </a:p>
          <a:p>
            <a:pPr eaLnBrk="1" hangingPunct="1">
              <a:lnSpc>
                <a:spcPct val="90000"/>
              </a:lnSpc>
            </a:pPr>
            <a:r>
              <a:rPr lang="en-US" sz="2800" b="1" dirty="0" smtClean="0">
                <a:latin typeface="+mj-lt"/>
              </a:rPr>
              <a:t>Allows for a review of how well core curriculum is meeting students instructional needs in aggregate</a:t>
            </a:r>
          </a:p>
          <a:p>
            <a:pPr eaLnBrk="1" hangingPunct="1">
              <a:lnSpc>
                <a:spcPct val="90000"/>
              </a:lnSpc>
            </a:pPr>
            <a:endParaRPr lang="en-US" sz="2800" b="1" dirty="0" smtClean="0">
              <a:latin typeface="+mj-lt"/>
            </a:endParaRPr>
          </a:p>
          <a:p>
            <a:pPr eaLnBrk="1" hangingPunct="1">
              <a:lnSpc>
                <a:spcPct val="90000"/>
              </a:lnSpc>
            </a:pPr>
            <a:r>
              <a:rPr lang="en-US" sz="2800" b="1" dirty="0" smtClean="0">
                <a:latin typeface="+mj-lt"/>
              </a:rPr>
              <a:t>Possible to disaggregate data to examine subgroups ( Coding students needs to been done to accomplish this)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152400"/>
            <a:ext cx="6870700" cy="685800"/>
          </a:xfrm>
        </p:spPr>
        <p:txBody>
          <a:bodyPr>
            <a:normAutofit fontScale="90000"/>
          </a:bodyPr>
          <a:lstStyle/>
          <a:p>
            <a:pPr algn="ctr" eaLnBrk="1" hangingPunct="1"/>
            <a:r>
              <a:rPr lang="en-US" b="1" dirty="0" smtClean="0">
                <a:solidFill>
                  <a:srgbClr val="C00000"/>
                </a:solidFill>
                <a:effectLst>
                  <a:outerShdw blurRad="38100" dist="38100" dir="2700000" algn="tl">
                    <a:srgbClr val="000000">
                      <a:alpha val="43137"/>
                    </a:srgbClr>
                  </a:outerShdw>
                </a:effectLst>
              </a:rPr>
              <a:t>What is RTI?</a:t>
            </a:r>
          </a:p>
        </p:txBody>
      </p:sp>
      <p:sp>
        <p:nvSpPr>
          <p:cNvPr id="11267" name="Rectangle 3"/>
          <p:cNvSpPr>
            <a:spLocks noGrp="1" noChangeArrowheads="1"/>
          </p:cNvSpPr>
          <p:nvPr>
            <p:ph sz="quarter" idx="1"/>
          </p:nvPr>
        </p:nvSpPr>
        <p:spPr>
          <a:xfrm>
            <a:off x="685800" y="1371600"/>
            <a:ext cx="7696200" cy="4724400"/>
          </a:xfrm>
        </p:spPr>
        <p:txBody>
          <a:bodyPr>
            <a:normAutofit fontScale="92500"/>
          </a:bodyPr>
          <a:lstStyle/>
          <a:p>
            <a:pPr eaLnBrk="1" hangingPunct="1">
              <a:lnSpc>
                <a:spcPct val="90000"/>
              </a:lnSpc>
              <a:buFontTx/>
              <a:buNone/>
            </a:pPr>
            <a:r>
              <a:rPr lang="en-US" sz="2400" dirty="0" smtClean="0">
                <a:latin typeface="+mj-lt"/>
              </a:rPr>
              <a:t>RTI isn't a new program… It IS:</a:t>
            </a:r>
          </a:p>
          <a:p>
            <a:pPr eaLnBrk="1" hangingPunct="1">
              <a:lnSpc>
                <a:spcPct val="90000"/>
              </a:lnSpc>
              <a:buFontTx/>
              <a:buNone/>
            </a:pPr>
            <a:endParaRPr lang="en-US" sz="800" dirty="0" smtClean="0">
              <a:latin typeface="+mj-lt"/>
            </a:endParaRPr>
          </a:p>
          <a:p>
            <a:pPr eaLnBrk="1" hangingPunct="1">
              <a:lnSpc>
                <a:spcPct val="90000"/>
              </a:lnSpc>
            </a:pPr>
            <a:r>
              <a:rPr lang="en-US" sz="2400" b="1" dirty="0" smtClean="0">
                <a:effectLst>
                  <a:outerShdw blurRad="38100" dist="38100" dir="2700000" algn="tl">
                    <a:srgbClr val="000000">
                      <a:alpha val="43137"/>
                    </a:srgbClr>
                  </a:outerShdw>
                </a:effectLst>
                <a:latin typeface="+mj-lt"/>
              </a:rPr>
              <a:t>a system of </a:t>
            </a:r>
            <a:r>
              <a:rPr lang="en-US" sz="2400" b="1" dirty="0" smtClean="0">
                <a:solidFill>
                  <a:srgbClr val="006600"/>
                </a:solidFill>
                <a:effectLst>
                  <a:outerShdw blurRad="38100" dist="38100" dir="2700000" algn="tl">
                    <a:srgbClr val="000000">
                      <a:alpha val="43137"/>
                    </a:srgbClr>
                  </a:outerShdw>
                </a:effectLst>
                <a:latin typeface="+mj-lt"/>
              </a:rPr>
              <a:t>school improvement </a:t>
            </a:r>
          </a:p>
          <a:p>
            <a:pPr eaLnBrk="1" hangingPunct="1">
              <a:lnSpc>
                <a:spcPct val="90000"/>
              </a:lnSpc>
            </a:pPr>
            <a:endParaRPr lang="en-US" sz="2400" b="1" dirty="0" smtClean="0">
              <a:solidFill>
                <a:srgbClr val="006600"/>
              </a:solidFill>
              <a:effectLst>
                <a:outerShdw blurRad="38100" dist="38100" dir="2700000" algn="tl">
                  <a:srgbClr val="000000">
                    <a:alpha val="43137"/>
                  </a:srgbClr>
                </a:outerShdw>
              </a:effectLst>
              <a:latin typeface="+mj-lt"/>
            </a:endParaRPr>
          </a:p>
          <a:p>
            <a:pPr eaLnBrk="1" hangingPunct="1">
              <a:lnSpc>
                <a:spcPct val="90000"/>
              </a:lnSpc>
            </a:pPr>
            <a:r>
              <a:rPr lang="en-US" sz="2400" b="1" dirty="0" smtClean="0">
                <a:effectLst>
                  <a:outerShdw blurRad="38100" dist="38100" dir="2700000" algn="tl">
                    <a:srgbClr val="000000">
                      <a:alpha val="43137"/>
                    </a:srgbClr>
                  </a:outerShdw>
                </a:effectLst>
                <a:latin typeface="+mj-lt"/>
              </a:rPr>
              <a:t>starting with </a:t>
            </a:r>
            <a:r>
              <a:rPr lang="en-US" sz="2400" b="1" dirty="0" smtClean="0">
                <a:solidFill>
                  <a:srgbClr val="006600"/>
                </a:solidFill>
                <a:effectLst>
                  <a:outerShdw blurRad="38100" dist="38100" dir="2700000" algn="tl">
                    <a:srgbClr val="000000">
                      <a:alpha val="43137"/>
                    </a:srgbClr>
                  </a:outerShdw>
                </a:effectLst>
                <a:latin typeface="+mj-lt"/>
              </a:rPr>
              <a:t>differentiating instruction in the core curriculum </a:t>
            </a:r>
          </a:p>
          <a:p>
            <a:pPr eaLnBrk="1" hangingPunct="1">
              <a:lnSpc>
                <a:spcPct val="90000"/>
              </a:lnSpc>
            </a:pPr>
            <a:endParaRPr lang="en-US" sz="2400" b="1" dirty="0" smtClean="0">
              <a:solidFill>
                <a:srgbClr val="006600"/>
              </a:solidFill>
              <a:effectLst>
                <a:outerShdw blurRad="38100" dist="38100" dir="2700000" algn="tl">
                  <a:srgbClr val="000000">
                    <a:alpha val="43137"/>
                  </a:srgbClr>
                </a:outerShdw>
              </a:effectLst>
              <a:latin typeface="+mj-lt"/>
            </a:endParaRPr>
          </a:p>
          <a:p>
            <a:pPr eaLnBrk="1" hangingPunct="1">
              <a:lnSpc>
                <a:spcPct val="90000"/>
              </a:lnSpc>
            </a:pPr>
            <a:r>
              <a:rPr lang="en-US" sz="2400" b="1" dirty="0" smtClean="0">
                <a:effectLst>
                  <a:outerShdw blurRad="38100" dist="38100" dir="2700000" algn="tl">
                    <a:srgbClr val="000000">
                      <a:alpha val="43137"/>
                    </a:srgbClr>
                  </a:outerShdw>
                </a:effectLst>
                <a:latin typeface="+mj-lt"/>
              </a:rPr>
              <a:t>moving towards </a:t>
            </a:r>
            <a:r>
              <a:rPr lang="en-US" sz="2400" b="1" dirty="0" smtClean="0">
                <a:solidFill>
                  <a:srgbClr val="006600"/>
                </a:solidFill>
                <a:effectLst>
                  <a:outerShdw blurRad="38100" dist="38100" dir="2700000" algn="tl">
                    <a:srgbClr val="000000">
                      <a:alpha val="43137"/>
                    </a:srgbClr>
                  </a:outerShdw>
                </a:effectLst>
                <a:latin typeface="+mj-lt"/>
              </a:rPr>
              <a:t>systematically using data to identify students the core doesn't reach </a:t>
            </a:r>
          </a:p>
          <a:p>
            <a:pPr eaLnBrk="1" hangingPunct="1">
              <a:lnSpc>
                <a:spcPct val="90000"/>
              </a:lnSpc>
            </a:pPr>
            <a:endParaRPr lang="en-US" sz="2400" b="1" dirty="0" smtClean="0">
              <a:solidFill>
                <a:srgbClr val="006600"/>
              </a:solidFill>
              <a:effectLst>
                <a:outerShdw blurRad="38100" dist="38100" dir="2700000" algn="tl">
                  <a:srgbClr val="000000">
                    <a:alpha val="43137"/>
                  </a:srgbClr>
                </a:outerShdw>
              </a:effectLst>
              <a:latin typeface="+mj-lt"/>
            </a:endParaRPr>
          </a:p>
          <a:p>
            <a:pPr eaLnBrk="1" hangingPunct="1">
              <a:lnSpc>
                <a:spcPct val="90000"/>
              </a:lnSpc>
            </a:pPr>
            <a:r>
              <a:rPr lang="en-US" sz="2400" b="1" dirty="0" smtClean="0">
                <a:effectLst>
                  <a:outerShdw blurRad="38100" dist="38100" dir="2700000" algn="tl">
                    <a:srgbClr val="000000">
                      <a:alpha val="43137"/>
                    </a:srgbClr>
                  </a:outerShdw>
                </a:effectLst>
                <a:latin typeface="+mj-lt"/>
              </a:rPr>
              <a:t>then </a:t>
            </a:r>
            <a:r>
              <a:rPr lang="en-US" sz="2400" b="1" dirty="0" smtClean="0">
                <a:solidFill>
                  <a:srgbClr val="006600"/>
                </a:solidFill>
                <a:effectLst>
                  <a:outerShdw blurRad="38100" dist="38100" dir="2700000" algn="tl">
                    <a:srgbClr val="000000">
                      <a:alpha val="43137"/>
                    </a:srgbClr>
                  </a:outerShdw>
                </a:effectLst>
                <a:latin typeface="+mj-lt"/>
              </a:rPr>
              <a:t>identifying and evaluating supplemental interventions for those students </a:t>
            </a:r>
          </a:p>
          <a:p>
            <a:pPr eaLnBrk="1" hangingPunct="1">
              <a:lnSpc>
                <a:spcPct val="90000"/>
              </a:lnSpc>
            </a:pPr>
            <a:endParaRPr lang="en-US" sz="2400" b="1" dirty="0" smtClean="0">
              <a:solidFill>
                <a:srgbClr val="006600"/>
              </a:solidFill>
              <a:effectLst>
                <a:outerShdw blurRad="38100" dist="38100" dir="2700000" algn="tl">
                  <a:srgbClr val="000000">
                    <a:alpha val="43137"/>
                  </a:srgbClr>
                </a:outerShdw>
              </a:effectLst>
              <a:latin typeface="+mj-lt"/>
            </a:endParaRPr>
          </a:p>
          <a:p>
            <a:pPr eaLnBrk="1" hangingPunct="1">
              <a:lnSpc>
                <a:spcPct val="90000"/>
              </a:lnSpc>
            </a:pPr>
            <a:r>
              <a:rPr lang="en-US" sz="2400" b="1" dirty="0" smtClean="0">
                <a:effectLst>
                  <a:outerShdw blurRad="38100" dist="38100" dir="2700000" algn="tl">
                    <a:srgbClr val="000000">
                      <a:alpha val="43137"/>
                    </a:srgbClr>
                  </a:outerShdw>
                </a:effectLst>
                <a:latin typeface="+mj-lt"/>
              </a:rPr>
              <a:t>to ensure that </a:t>
            </a:r>
            <a:r>
              <a:rPr lang="en-US" sz="2400" b="1" dirty="0" smtClean="0">
                <a:solidFill>
                  <a:srgbClr val="C00000"/>
                </a:solidFill>
                <a:effectLst>
                  <a:outerShdw blurRad="38100" dist="38100" dir="2700000" algn="tl">
                    <a:srgbClr val="000000">
                      <a:alpha val="43137"/>
                    </a:srgbClr>
                  </a:outerShdw>
                </a:effectLst>
                <a:latin typeface="+mj-lt"/>
              </a:rPr>
              <a:t>ALL students </a:t>
            </a:r>
            <a:r>
              <a:rPr lang="en-US" sz="2400" b="1" dirty="0" smtClean="0">
                <a:effectLst>
                  <a:outerShdw blurRad="38100" dist="38100" dir="2700000" algn="tl">
                    <a:srgbClr val="000000">
                      <a:alpha val="43137"/>
                    </a:srgbClr>
                  </a:outerShdw>
                </a:effectLst>
                <a:latin typeface="+mj-lt"/>
              </a:rPr>
              <a:t>meet ISBE standar</a:t>
            </a:r>
            <a:r>
              <a:rPr lang="en-US" sz="2400" b="1" dirty="0" smtClean="0">
                <a:effectLst>
                  <a:outerShdw blurRad="38100" dist="38100" dir="2700000" algn="tl">
                    <a:srgbClr val="000000">
                      <a:alpha val="43137"/>
                    </a:srgbClr>
                  </a:outerShdw>
                </a:effectLst>
              </a:rPr>
              <a:t>ds.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solidFill>
                  <a:srgbClr val="C00000"/>
                </a:solidFill>
                <a:effectLst>
                  <a:outerShdw blurRad="38100" dist="38100" dir="2700000" algn="tl">
                    <a:srgbClr val="000000">
                      <a:alpha val="43137"/>
                    </a:srgbClr>
                  </a:outerShdw>
                </a:effectLst>
              </a:rPr>
              <a:t>Grade Level Team Meeting: SCREENING Data</a:t>
            </a:r>
            <a:endParaRPr lang="en-US" b="1" dirty="0">
              <a:solidFill>
                <a:srgbClr val="C00000"/>
              </a:solidFill>
              <a:effectLst>
                <a:outerShdw blurRad="38100" dist="38100" dir="2700000" algn="tl">
                  <a:srgbClr val="000000">
                    <a:alpha val="43137"/>
                  </a:srgbClr>
                </a:outerShdw>
              </a:effectLst>
            </a:endParaRPr>
          </a:p>
        </p:txBody>
      </p:sp>
      <p:sp>
        <p:nvSpPr>
          <p:cNvPr id="5" name="Text Placeholder 4"/>
          <p:cNvSpPr>
            <a:spLocks noGrp="1"/>
          </p:cNvSpPr>
          <p:nvPr>
            <p:ph type="body" idx="1"/>
          </p:nvPr>
        </p:nvSpPr>
        <p:spPr/>
        <p:txBody>
          <a:bodyPr/>
          <a:lstStyle/>
          <a:p>
            <a:r>
              <a:rPr lang="en-US" b="1" dirty="0" smtClean="0">
                <a:effectLst>
                  <a:outerShdw blurRad="38100" dist="38100" dir="2700000" algn="tl">
                    <a:srgbClr val="000000">
                      <a:alpha val="43137"/>
                    </a:srgbClr>
                  </a:outerShdw>
                </a:effectLst>
                <a:latin typeface="+mj-lt"/>
              </a:rPr>
              <a:t>Who is making good progress in Core instruction and who is “at risk” or not progressing?</a:t>
            </a:r>
            <a:endParaRPr lang="en-US" b="1" dirty="0">
              <a:effectLst>
                <a:outerShdw blurRad="38100" dist="38100" dir="2700000" algn="tl">
                  <a:srgbClr val="000000">
                    <a:alpha val="43137"/>
                  </a:srgbClr>
                </a:outerShdw>
              </a:effectLst>
              <a:latin typeface="+mj-lt"/>
            </a:endParaRPr>
          </a:p>
        </p:txBody>
      </p:sp>
      <p:pic>
        <p:nvPicPr>
          <p:cNvPr id="6" name="Picture 2"/>
          <p:cNvPicPr>
            <a:picLocks noChangeAspect="1" noChangeArrowheads="1"/>
          </p:cNvPicPr>
          <p:nvPr/>
        </p:nvPicPr>
        <p:blipFill>
          <a:blip r:embed="rId2" cstate="print"/>
          <a:srcRect l="7143" t="9131" r="44048" b="32071"/>
          <a:stretch>
            <a:fillRect/>
          </a:stretch>
        </p:blipFill>
        <p:spPr bwMode="auto">
          <a:xfrm>
            <a:off x="6398490" y="4419600"/>
            <a:ext cx="2288310" cy="2057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AutoShape 2"/>
          <p:cNvSpPr>
            <a:spLocks noChangeArrowheads="1"/>
          </p:cNvSpPr>
          <p:nvPr/>
        </p:nvSpPr>
        <p:spPr bwMode="auto">
          <a:xfrm>
            <a:off x="2362200" y="1371600"/>
            <a:ext cx="4419600" cy="1676400"/>
          </a:xfrm>
          <a:prstGeom prst="flowChartProcess">
            <a:avLst/>
          </a:prstGeom>
          <a:solidFill>
            <a:srgbClr val="00B050"/>
          </a:solidFill>
          <a:ln w="57150">
            <a:solidFill>
              <a:srgbClr val="336699"/>
            </a:solidFill>
            <a:miter lim="800000"/>
            <a:headEnd/>
            <a:tailEnd/>
          </a:ln>
          <a:effectLst/>
        </p:spPr>
        <p:txBody>
          <a:bodyPr wrap="none" anchor="ctr"/>
          <a:lstStyle/>
          <a:p>
            <a:pPr algn="ctr" eaLnBrk="1" hangingPunct="1"/>
            <a:r>
              <a:rPr lang="en-US" sz="1800" b="1" u="sng" dirty="0">
                <a:solidFill>
                  <a:schemeClr val="bg1"/>
                </a:solidFill>
                <a:effectLst>
                  <a:outerShdw blurRad="38100" dist="38100" dir="2700000" algn="tl">
                    <a:srgbClr val="000000">
                      <a:alpha val="43137"/>
                    </a:srgbClr>
                  </a:outerShdw>
                </a:effectLst>
              </a:rPr>
              <a:t>Purpose</a:t>
            </a:r>
          </a:p>
          <a:p>
            <a:pPr algn="ctr" eaLnBrk="1" hangingPunct="1"/>
            <a:r>
              <a:rPr lang="en-US" sz="1800" b="1" dirty="0">
                <a:effectLst>
                  <a:outerShdw blurRad="38100" dist="38100" dir="2700000" algn="tl">
                    <a:srgbClr val="000000">
                      <a:alpha val="43137"/>
                    </a:srgbClr>
                  </a:outerShdw>
                </a:effectLst>
              </a:rPr>
              <a:t>Grade Level Data Review, Analysis</a:t>
            </a:r>
            <a:r>
              <a:rPr lang="en-US" sz="1800" b="1" dirty="0">
                <a:solidFill>
                  <a:schemeClr val="bg1"/>
                </a:solidFill>
                <a:effectLst>
                  <a:outerShdw blurRad="38100" dist="38100" dir="2700000" algn="tl">
                    <a:srgbClr val="000000">
                      <a:alpha val="43137"/>
                    </a:srgbClr>
                  </a:outerShdw>
                </a:effectLst>
              </a:rPr>
              <a:t>, </a:t>
            </a:r>
          </a:p>
          <a:p>
            <a:pPr algn="ctr" eaLnBrk="1" hangingPunct="1"/>
            <a:r>
              <a:rPr lang="en-US" sz="1800" b="1" dirty="0">
                <a:solidFill>
                  <a:schemeClr val="bg1"/>
                </a:solidFill>
                <a:effectLst>
                  <a:outerShdw blurRad="38100" dist="38100" dir="2700000" algn="tl">
                    <a:srgbClr val="000000">
                      <a:alpha val="43137"/>
                    </a:srgbClr>
                  </a:outerShdw>
                </a:effectLst>
              </a:rPr>
              <a:t>and </a:t>
            </a:r>
          </a:p>
          <a:p>
            <a:pPr algn="ctr" eaLnBrk="1" hangingPunct="1"/>
            <a:r>
              <a:rPr lang="en-US" sz="1800" b="1" dirty="0">
                <a:solidFill>
                  <a:schemeClr val="bg1"/>
                </a:solidFill>
                <a:effectLst>
                  <a:outerShdw blurRad="38100" dist="38100" dir="2700000" algn="tl">
                    <a:srgbClr val="000000">
                      <a:alpha val="43137"/>
                    </a:srgbClr>
                  </a:outerShdw>
                </a:effectLst>
              </a:rPr>
              <a:t>Intervention Planning</a:t>
            </a:r>
          </a:p>
        </p:txBody>
      </p:sp>
      <p:sp>
        <p:nvSpPr>
          <p:cNvPr id="230403" name="AutoShape 3"/>
          <p:cNvSpPr>
            <a:spLocks noChangeArrowheads="1"/>
          </p:cNvSpPr>
          <p:nvPr/>
        </p:nvSpPr>
        <p:spPr bwMode="auto">
          <a:xfrm>
            <a:off x="228600" y="2209800"/>
            <a:ext cx="1752600" cy="1600200"/>
          </a:xfrm>
          <a:prstGeom prst="flowChartAlternateProcess">
            <a:avLst/>
          </a:prstGeom>
          <a:solidFill>
            <a:srgbClr val="00B050"/>
          </a:solidFill>
          <a:ln w="57150">
            <a:solidFill>
              <a:srgbClr val="336699"/>
            </a:solidFill>
            <a:miter lim="800000"/>
            <a:headEnd/>
            <a:tailEnd/>
          </a:ln>
          <a:effectLst/>
        </p:spPr>
        <p:txBody>
          <a:bodyPr wrap="none" anchor="ctr"/>
          <a:lstStyle/>
          <a:p>
            <a:pPr algn="ctr" eaLnBrk="1" hangingPunct="1"/>
            <a:r>
              <a:rPr lang="en-US" sz="1800" b="1" dirty="0">
                <a:solidFill>
                  <a:schemeClr val="bg1"/>
                </a:solidFill>
                <a:effectLst>
                  <a:outerShdw blurRad="38100" dist="38100" dir="2700000" algn="tl">
                    <a:srgbClr val="000000">
                      <a:alpha val="43137"/>
                    </a:srgbClr>
                  </a:outerShdw>
                </a:effectLst>
              </a:rPr>
              <a:t>Define Tier </a:t>
            </a:r>
          </a:p>
          <a:p>
            <a:pPr algn="ctr" eaLnBrk="1" hangingPunct="1"/>
            <a:r>
              <a:rPr lang="en-US" sz="1800" b="1" dirty="0">
                <a:solidFill>
                  <a:schemeClr val="bg1"/>
                </a:solidFill>
                <a:effectLst>
                  <a:outerShdw blurRad="38100" dist="38100" dir="2700000" algn="tl">
                    <a:srgbClr val="000000">
                      <a:alpha val="43137"/>
                    </a:srgbClr>
                  </a:outerShdw>
                </a:effectLst>
              </a:rPr>
              <a:t>Cut-Off Scores </a:t>
            </a:r>
          </a:p>
          <a:p>
            <a:pPr algn="ctr" eaLnBrk="1" hangingPunct="1"/>
            <a:r>
              <a:rPr lang="en-US" sz="1800" b="1" dirty="0">
                <a:solidFill>
                  <a:schemeClr val="bg1"/>
                </a:solidFill>
                <a:effectLst>
                  <a:outerShdw blurRad="38100" dist="38100" dir="2700000" algn="tl">
                    <a:srgbClr val="000000">
                      <a:alpha val="43137"/>
                    </a:srgbClr>
                  </a:outerShdw>
                </a:effectLst>
              </a:rPr>
              <a:t> &amp; Review </a:t>
            </a:r>
          </a:p>
          <a:p>
            <a:pPr algn="ctr" eaLnBrk="1" hangingPunct="1"/>
            <a:r>
              <a:rPr lang="en-US" sz="1800" b="1" dirty="0">
                <a:solidFill>
                  <a:schemeClr val="bg1"/>
                </a:solidFill>
                <a:effectLst>
                  <a:outerShdw blurRad="38100" dist="38100" dir="2700000" algn="tl">
                    <a:srgbClr val="000000">
                      <a:alpha val="43137"/>
                    </a:srgbClr>
                  </a:outerShdw>
                </a:effectLst>
              </a:rPr>
              <a:t>Triangle</a:t>
            </a:r>
          </a:p>
          <a:p>
            <a:pPr algn="ctr" eaLnBrk="1" hangingPunct="1"/>
            <a:r>
              <a:rPr lang="en-US" sz="1800" b="1" dirty="0">
                <a:solidFill>
                  <a:schemeClr val="bg1"/>
                </a:solidFill>
                <a:effectLst>
                  <a:outerShdw blurRad="38100" dist="38100" dir="2700000" algn="tl">
                    <a:srgbClr val="000000">
                      <a:alpha val="43137"/>
                    </a:srgbClr>
                  </a:outerShdw>
                </a:effectLst>
              </a:rPr>
              <a:t> </a:t>
            </a:r>
            <a:r>
              <a:rPr lang="en-US" sz="1800" b="1" dirty="0" smtClean="0">
                <a:solidFill>
                  <a:schemeClr val="bg1"/>
                </a:solidFill>
                <a:effectLst>
                  <a:outerShdw blurRad="38100" dist="38100" dir="2700000" algn="tl">
                    <a:srgbClr val="000000">
                      <a:alpha val="43137"/>
                    </a:srgbClr>
                  </a:outerShdw>
                </a:effectLst>
              </a:rPr>
              <a:t>Data </a:t>
            </a:r>
            <a:endParaRPr lang="en-US" sz="1800" b="1" dirty="0">
              <a:solidFill>
                <a:srgbClr val="FF0000"/>
              </a:solidFill>
            </a:endParaRPr>
          </a:p>
        </p:txBody>
      </p:sp>
      <p:sp>
        <p:nvSpPr>
          <p:cNvPr id="230404" name="AutoShape 4"/>
          <p:cNvSpPr>
            <a:spLocks noChangeArrowheads="1"/>
          </p:cNvSpPr>
          <p:nvPr/>
        </p:nvSpPr>
        <p:spPr bwMode="auto">
          <a:xfrm>
            <a:off x="1066800" y="4343400"/>
            <a:ext cx="1828800" cy="1600200"/>
          </a:xfrm>
          <a:prstGeom prst="flowChartAlternateProcess">
            <a:avLst/>
          </a:prstGeom>
          <a:solidFill>
            <a:srgbClr val="00B050"/>
          </a:solidFill>
          <a:ln w="57150">
            <a:solidFill>
              <a:srgbClr val="336699"/>
            </a:solidFill>
            <a:miter lim="800000"/>
            <a:headEnd/>
            <a:tailEnd/>
          </a:ln>
          <a:effectLst/>
        </p:spPr>
        <p:txBody>
          <a:bodyPr wrap="none" anchor="ctr"/>
          <a:lstStyle/>
          <a:p>
            <a:pPr algn="ctr" eaLnBrk="1" hangingPunct="1"/>
            <a:r>
              <a:rPr lang="en-US" sz="1800" b="1" dirty="0">
                <a:solidFill>
                  <a:schemeClr val="bg1"/>
                </a:solidFill>
                <a:effectLst>
                  <a:outerShdw blurRad="38100" dist="38100" dir="2700000" algn="tl">
                    <a:srgbClr val="000000">
                      <a:alpha val="43137"/>
                    </a:srgbClr>
                  </a:outerShdw>
                </a:effectLst>
              </a:rPr>
              <a:t>Group Students </a:t>
            </a:r>
          </a:p>
          <a:p>
            <a:pPr algn="ctr" eaLnBrk="1" hangingPunct="1"/>
            <a:r>
              <a:rPr lang="en-US" sz="1800" b="1" dirty="0">
                <a:solidFill>
                  <a:schemeClr val="bg1"/>
                </a:solidFill>
                <a:effectLst>
                  <a:outerShdw blurRad="38100" dist="38100" dir="2700000" algn="tl">
                    <a:srgbClr val="000000">
                      <a:alpha val="43137"/>
                    </a:srgbClr>
                  </a:outerShdw>
                </a:effectLst>
              </a:rPr>
              <a:t>According to </a:t>
            </a:r>
          </a:p>
          <a:p>
            <a:pPr algn="ctr" eaLnBrk="1" hangingPunct="1"/>
            <a:r>
              <a:rPr lang="en-US" sz="1800" b="1" dirty="0">
                <a:solidFill>
                  <a:schemeClr val="bg1"/>
                </a:solidFill>
                <a:effectLst>
                  <a:outerShdw blurRad="38100" dist="38100" dir="2700000" algn="tl">
                    <a:srgbClr val="000000">
                      <a:alpha val="43137"/>
                    </a:srgbClr>
                  </a:outerShdw>
                </a:effectLst>
              </a:rPr>
              <a:t>Tiers &amp; </a:t>
            </a:r>
            <a:r>
              <a:rPr lang="en-US" sz="1800" b="1" dirty="0" smtClean="0">
                <a:solidFill>
                  <a:schemeClr val="bg1"/>
                </a:solidFill>
                <a:effectLst>
                  <a:outerShdw blurRad="38100" dist="38100" dir="2700000" algn="tl">
                    <a:srgbClr val="000000">
                      <a:alpha val="43137"/>
                    </a:srgbClr>
                  </a:outerShdw>
                </a:effectLst>
              </a:rPr>
              <a:t>Needs</a:t>
            </a:r>
            <a:endParaRPr lang="en-US" sz="1800" b="1" dirty="0">
              <a:solidFill>
                <a:srgbClr val="FF0000"/>
              </a:solidFill>
            </a:endParaRPr>
          </a:p>
        </p:txBody>
      </p:sp>
      <p:sp>
        <p:nvSpPr>
          <p:cNvPr id="230405" name="AutoShape 5"/>
          <p:cNvSpPr>
            <a:spLocks noChangeArrowheads="1"/>
          </p:cNvSpPr>
          <p:nvPr/>
        </p:nvSpPr>
        <p:spPr bwMode="auto">
          <a:xfrm>
            <a:off x="3581400" y="4724400"/>
            <a:ext cx="1676400" cy="1600200"/>
          </a:xfrm>
          <a:prstGeom prst="flowChartAlternateProcess">
            <a:avLst/>
          </a:prstGeom>
          <a:solidFill>
            <a:srgbClr val="00B050"/>
          </a:solidFill>
          <a:ln w="57150">
            <a:solidFill>
              <a:srgbClr val="336699"/>
            </a:solidFill>
            <a:miter lim="800000"/>
            <a:headEnd/>
            <a:tailEnd/>
          </a:ln>
          <a:effectLst/>
        </p:spPr>
        <p:txBody>
          <a:bodyPr wrap="none" anchor="ctr"/>
          <a:lstStyle/>
          <a:p>
            <a:pPr algn="ctr" eaLnBrk="1" hangingPunct="1"/>
            <a:r>
              <a:rPr lang="en-US" sz="1800" b="1" dirty="0">
                <a:solidFill>
                  <a:schemeClr val="bg1"/>
                </a:solidFill>
                <a:effectLst>
                  <a:outerShdw blurRad="38100" dist="38100" dir="2700000" algn="tl">
                    <a:srgbClr val="000000">
                      <a:alpha val="43137"/>
                    </a:srgbClr>
                  </a:outerShdw>
                </a:effectLst>
              </a:rPr>
              <a:t>Review </a:t>
            </a:r>
          </a:p>
          <a:p>
            <a:pPr algn="ctr" eaLnBrk="1" hangingPunct="1"/>
            <a:r>
              <a:rPr lang="en-US" sz="1800" b="1" dirty="0">
                <a:solidFill>
                  <a:schemeClr val="bg1"/>
                </a:solidFill>
                <a:effectLst>
                  <a:outerShdw blurRad="38100" dist="38100" dir="2700000" algn="tl">
                    <a:srgbClr val="000000">
                      <a:alpha val="43137"/>
                    </a:srgbClr>
                  </a:outerShdw>
                </a:effectLst>
              </a:rPr>
              <a:t>Interventions </a:t>
            </a:r>
          </a:p>
          <a:p>
            <a:pPr algn="ctr" eaLnBrk="1" hangingPunct="1"/>
            <a:r>
              <a:rPr lang="en-US" sz="1800" b="1" dirty="0">
                <a:solidFill>
                  <a:schemeClr val="bg1"/>
                </a:solidFill>
                <a:effectLst>
                  <a:outerShdw blurRad="38100" dist="38100" dir="2700000" algn="tl">
                    <a:srgbClr val="000000">
                      <a:alpha val="43137"/>
                    </a:srgbClr>
                  </a:outerShdw>
                </a:effectLst>
              </a:rPr>
              <a:t>&amp; Match </a:t>
            </a:r>
          </a:p>
          <a:p>
            <a:pPr algn="ctr" eaLnBrk="1" hangingPunct="1"/>
            <a:r>
              <a:rPr lang="en-US" sz="1800" b="1" dirty="0">
                <a:solidFill>
                  <a:schemeClr val="bg1"/>
                </a:solidFill>
                <a:effectLst>
                  <a:outerShdw blurRad="38100" dist="38100" dir="2700000" algn="tl">
                    <a:srgbClr val="000000">
                      <a:alpha val="43137"/>
                    </a:srgbClr>
                  </a:outerShdw>
                </a:effectLst>
              </a:rPr>
              <a:t>to Students’ </a:t>
            </a:r>
          </a:p>
          <a:p>
            <a:pPr algn="ctr" eaLnBrk="1" hangingPunct="1"/>
            <a:r>
              <a:rPr lang="en-US" sz="1800" b="1" dirty="0">
                <a:solidFill>
                  <a:schemeClr val="bg1"/>
                </a:solidFill>
                <a:effectLst>
                  <a:outerShdw blurRad="38100" dist="38100" dir="2700000" algn="tl">
                    <a:srgbClr val="000000">
                      <a:alpha val="43137"/>
                    </a:srgbClr>
                  </a:outerShdw>
                </a:effectLst>
              </a:rPr>
              <a:t>Needs</a:t>
            </a:r>
          </a:p>
        </p:txBody>
      </p:sp>
      <p:sp>
        <p:nvSpPr>
          <p:cNvPr id="230406" name="AutoShape 6"/>
          <p:cNvSpPr>
            <a:spLocks noChangeArrowheads="1"/>
          </p:cNvSpPr>
          <p:nvPr/>
        </p:nvSpPr>
        <p:spPr bwMode="auto">
          <a:xfrm>
            <a:off x="5867400" y="4343400"/>
            <a:ext cx="2133600" cy="1600200"/>
          </a:xfrm>
          <a:prstGeom prst="flowChartAlternateProcess">
            <a:avLst/>
          </a:prstGeom>
          <a:solidFill>
            <a:srgbClr val="00B050"/>
          </a:solidFill>
          <a:ln w="57150">
            <a:solidFill>
              <a:srgbClr val="336699"/>
            </a:solidFill>
            <a:miter lim="800000"/>
            <a:headEnd/>
            <a:tailEnd/>
          </a:ln>
          <a:effectLst/>
        </p:spPr>
        <p:txBody>
          <a:bodyPr wrap="none" anchor="ctr"/>
          <a:lstStyle/>
          <a:p>
            <a:pPr algn="ctr" eaLnBrk="1" hangingPunct="1"/>
            <a:r>
              <a:rPr lang="en-US" sz="1800" b="1" dirty="0">
                <a:solidFill>
                  <a:schemeClr val="bg1"/>
                </a:solidFill>
                <a:effectLst>
                  <a:outerShdw blurRad="38100" dist="38100" dir="2700000" algn="tl">
                    <a:srgbClr val="000000">
                      <a:alpha val="43137"/>
                    </a:srgbClr>
                  </a:outerShdw>
                </a:effectLst>
              </a:rPr>
              <a:t>Review Resources </a:t>
            </a:r>
          </a:p>
          <a:p>
            <a:pPr algn="ctr" eaLnBrk="1" hangingPunct="1"/>
            <a:r>
              <a:rPr lang="en-US" sz="1800" b="1" dirty="0">
                <a:solidFill>
                  <a:schemeClr val="bg1"/>
                </a:solidFill>
                <a:effectLst>
                  <a:outerShdw blurRad="38100" dist="38100" dir="2700000" algn="tl">
                    <a:srgbClr val="000000">
                      <a:alpha val="43137"/>
                    </a:srgbClr>
                  </a:outerShdw>
                </a:effectLst>
              </a:rPr>
              <a:t>&amp;</a:t>
            </a:r>
          </a:p>
          <a:p>
            <a:pPr algn="ctr" eaLnBrk="1" hangingPunct="1"/>
            <a:r>
              <a:rPr lang="en-US" sz="1800" b="1" dirty="0">
                <a:solidFill>
                  <a:schemeClr val="bg1"/>
                </a:solidFill>
                <a:effectLst>
                  <a:outerShdw blurRad="38100" dist="38100" dir="2700000" algn="tl">
                    <a:srgbClr val="000000">
                      <a:alpha val="43137"/>
                    </a:srgbClr>
                  </a:outerShdw>
                </a:effectLst>
              </a:rPr>
              <a:t>Match to </a:t>
            </a:r>
          </a:p>
          <a:p>
            <a:pPr algn="ctr" eaLnBrk="1" hangingPunct="1"/>
            <a:r>
              <a:rPr lang="en-US" sz="1800" b="1" dirty="0" smtClean="0">
                <a:solidFill>
                  <a:schemeClr val="bg1"/>
                </a:solidFill>
                <a:effectLst>
                  <a:outerShdw blurRad="38100" dist="38100" dir="2700000" algn="tl">
                    <a:srgbClr val="000000">
                      <a:alpha val="43137"/>
                    </a:srgbClr>
                  </a:outerShdw>
                </a:effectLst>
              </a:rPr>
              <a:t>Interventions</a:t>
            </a:r>
          </a:p>
          <a:p>
            <a:pPr algn="ctr" eaLnBrk="1" hangingPunct="1"/>
            <a:r>
              <a:rPr lang="en-US" b="1" dirty="0" smtClean="0">
                <a:effectLst>
                  <a:outerShdw blurRad="38100" dist="38100" dir="2700000" algn="tl">
                    <a:srgbClr val="000000">
                      <a:alpha val="43137"/>
                    </a:srgbClr>
                  </a:outerShdw>
                </a:effectLst>
              </a:rPr>
              <a:t>DEVELOP IPF</a:t>
            </a:r>
            <a:endParaRPr lang="en-US" sz="1800" b="1" dirty="0">
              <a:effectLst>
                <a:outerShdw blurRad="38100" dist="38100" dir="2700000" algn="tl">
                  <a:srgbClr val="000000">
                    <a:alpha val="43137"/>
                  </a:srgbClr>
                </a:outerShdw>
              </a:effectLst>
            </a:endParaRPr>
          </a:p>
        </p:txBody>
      </p:sp>
      <p:sp>
        <p:nvSpPr>
          <p:cNvPr id="230407" name="AutoShape 7"/>
          <p:cNvSpPr>
            <a:spLocks noChangeArrowheads="1"/>
          </p:cNvSpPr>
          <p:nvPr/>
        </p:nvSpPr>
        <p:spPr bwMode="auto">
          <a:xfrm>
            <a:off x="6858000" y="2438400"/>
            <a:ext cx="1981200" cy="1752600"/>
          </a:xfrm>
          <a:prstGeom prst="flowChartAlternateProcess">
            <a:avLst/>
          </a:prstGeom>
          <a:solidFill>
            <a:srgbClr val="00B050"/>
          </a:solidFill>
          <a:ln w="57150">
            <a:solidFill>
              <a:srgbClr val="336699"/>
            </a:solidFill>
            <a:miter lim="800000"/>
            <a:headEnd/>
            <a:tailEnd/>
          </a:ln>
          <a:effectLst/>
        </p:spPr>
        <p:txBody>
          <a:bodyPr wrap="none" anchor="ctr"/>
          <a:lstStyle/>
          <a:p>
            <a:pPr algn="ctr" eaLnBrk="1" hangingPunct="1"/>
            <a:r>
              <a:rPr lang="en-US" sz="1600" b="1" dirty="0">
                <a:solidFill>
                  <a:schemeClr val="bg1"/>
                </a:solidFill>
                <a:effectLst>
                  <a:outerShdw blurRad="38100" dist="38100" dir="2700000" algn="tl">
                    <a:srgbClr val="000000">
                      <a:alpha val="43137"/>
                    </a:srgbClr>
                  </a:outerShdw>
                </a:effectLst>
              </a:rPr>
              <a:t>Create Updated </a:t>
            </a:r>
          </a:p>
          <a:p>
            <a:pPr algn="ctr" eaLnBrk="1" hangingPunct="1"/>
            <a:r>
              <a:rPr lang="en-US" sz="1600" b="1" dirty="0">
                <a:solidFill>
                  <a:schemeClr val="bg1"/>
                </a:solidFill>
                <a:effectLst>
                  <a:outerShdw blurRad="38100" dist="38100" dir="2700000" algn="tl">
                    <a:srgbClr val="000000">
                      <a:alpha val="43137"/>
                    </a:srgbClr>
                  </a:outerShdw>
                </a:effectLst>
              </a:rPr>
              <a:t>Intervention </a:t>
            </a:r>
          </a:p>
          <a:p>
            <a:pPr algn="ctr" eaLnBrk="1" hangingPunct="1"/>
            <a:r>
              <a:rPr lang="en-US" sz="1600" b="1" dirty="0" smtClean="0">
                <a:solidFill>
                  <a:schemeClr val="bg1"/>
                </a:solidFill>
                <a:effectLst>
                  <a:outerShdw blurRad="38100" dist="38100" dir="2700000" algn="tl">
                    <a:srgbClr val="000000">
                      <a:alpha val="43137"/>
                    </a:srgbClr>
                  </a:outerShdw>
                </a:effectLst>
              </a:rPr>
              <a:t>Plan and Progress </a:t>
            </a:r>
          </a:p>
          <a:p>
            <a:pPr algn="ctr" eaLnBrk="1" hangingPunct="1"/>
            <a:r>
              <a:rPr lang="en-US" sz="1600" b="1" dirty="0" smtClean="0">
                <a:solidFill>
                  <a:schemeClr val="bg1"/>
                </a:solidFill>
                <a:effectLst>
                  <a:outerShdw blurRad="38100" dist="38100" dir="2700000" algn="tl">
                    <a:srgbClr val="000000">
                      <a:alpha val="43137"/>
                    </a:srgbClr>
                  </a:outerShdw>
                </a:effectLst>
              </a:rPr>
              <a:t>Monitoring</a:t>
            </a:r>
          </a:p>
          <a:p>
            <a:pPr algn="ctr" eaLnBrk="1" hangingPunct="1"/>
            <a:r>
              <a:rPr lang="en-US" sz="1600" b="1" dirty="0" smtClean="0">
                <a:solidFill>
                  <a:schemeClr val="bg1"/>
                </a:solidFill>
                <a:effectLst>
                  <a:outerShdw blurRad="38100" dist="38100" dir="2700000" algn="tl">
                    <a:srgbClr val="000000">
                      <a:alpha val="43137"/>
                    </a:srgbClr>
                  </a:outerShdw>
                </a:effectLst>
              </a:rPr>
              <a:t> plan for </a:t>
            </a:r>
            <a:endParaRPr lang="en-US" sz="1600" b="1" dirty="0">
              <a:solidFill>
                <a:schemeClr val="bg1"/>
              </a:solidFill>
              <a:effectLst>
                <a:outerShdw blurRad="38100" dist="38100" dir="2700000" algn="tl">
                  <a:srgbClr val="000000">
                    <a:alpha val="43137"/>
                  </a:srgbClr>
                </a:outerShdw>
              </a:effectLst>
            </a:endParaRPr>
          </a:p>
          <a:p>
            <a:pPr algn="ctr" eaLnBrk="1" hangingPunct="1"/>
            <a:r>
              <a:rPr lang="en-US" sz="1600" b="1" dirty="0" smtClean="0">
                <a:solidFill>
                  <a:schemeClr val="bg1"/>
                </a:solidFill>
                <a:effectLst>
                  <a:outerShdw blurRad="38100" dist="38100" dir="2700000" algn="tl">
                    <a:srgbClr val="000000">
                      <a:alpha val="43137"/>
                    </a:srgbClr>
                  </a:outerShdw>
                </a:effectLst>
              </a:rPr>
              <a:t>Tier 1 &amp; 2</a:t>
            </a:r>
            <a:endParaRPr lang="en-US" sz="1600" b="1" dirty="0">
              <a:solidFill>
                <a:schemeClr val="bg1"/>
              </a:solidFill>
              <a:effectLst>
                <a:outerShdw blurRad="38100" dist="38100" dir="2700000" algn="tl">
                  <a:srgbClr val="000000">
                    <a:alpha val="43137"/>
                  </a:srgbClr>
                </a:outerShdw>
              </a:effectLst>
            </a:endParaRPr>
          </a:p>
        </p:txBody>
      </p:sp>
      <p:sp>
        <p:nvSpPr>
          <p:cNvPr id="230408" name="Line 8"/>
          <p:cNvSpPr>
            <a:spLocks noChangeShapeType="1"/>
          </p:cNvSpPr>
          <p:nvPr/>
        </p:nvSpPr>
        <p:spPr bwMode="auto">
          <a:xfrm flipH="1">
            <a:off x="1981200" y="2743200"/>
            <a:ext cx="381000" cy="228600"/>
          </a:xfrm>
          <a:prstGeom prst="line">
            <a:avLst/>
          </a:prstGeom>
          <a:noFill/>
          <a:ln w="57150">
            <a:solidFill>
              <a:srgbClr val="336699"/>
            </a:solidFill>
            <a:round/>
            <a:headEnd/>
            <a:tailEnd type="triangle" w="med" len="med"/>
          </a:ln>
          <a:effectLst/>
        </p:spPr>
        <p:txBody>
          <a:bodyPr/>
          <a:lstStyle/>
          <a:p>
            <a:endParaRPr lang="en-US"/>
          </a:p>
        </p:txBody>
      </p:sp>
      <p:sp>
        <p:nvSpPr>
          <p:cNvPr id="230409" name="Line 9"/>
          <p:cNvSpPr>
            <a:spLocks noChangeShapeType="1"/>
          </p:cNvSpPr>
          <p:nvPr/>
        </p:nvSpPr>
        <p:spPr bwMode="auto">
          <a:xfrm flipH="1">
            <a:off x="2667000" y="3048000"/>
            <a:ext cx="228600" cy="1219200"/>
          </a:xfrm>
          <a:prstGeom prst="line">
            <a:avLst/>
          </a:prstGeom>
          <a:noFill/>
          <a:ln w="57150">
            <a:solidFill>
              <a:srgbClr val="336699"/>
            </a:solidFill>
            <a:round/>
            <a:headEnd/>
            <a:tailEnd type="triangle" w="med" len="med"/>
          </a:ln>
          <a:effectLst/>
        </p:spPr>
        <p:txBody>
          <a:bodyPr/>
          <a:lstStyle/>
          <a:p>
            <a:endParaRPr lang="en-US"/>
          </a:p>
        </p:txBody>
      </p:sp>
      <p:sp>
        <p:nvSpPr>
          <p:cNvPr id="230410" name="Line 10"/>
          <p:cNvSpPr>
            <a:spLocks noChangeShapeType="1"/>
          </p:cNvSpPr>
          <p:nvPr/>
        </p:nvSpPr>
        <p:spPr bwMode="auto">
          <a:xfrm flipH="1">
            <a:off x="4419600" y="3048000"/>
            <a:ext cx="0" cy="1600200"/>
          </a:xfrm>
          <a:prstGeom prst="line">
            <a:avLst/>
          </a:prstGeom>
          <a:noFill/>
          <a:ln w="57150">
            <a:solidFill>
              <a:srgbClr val="336699"/>
            </a:solidFill>
            <a:round/>
            <a:headEnd/>
            <a:tailEnd type="triangle" w="med" len="med"/>
          </a:ln>
          <a:effectLst/>
        </p:spPr>
        <p:txBody>
          <a:bodyPr/>
          <a:lstStyle/>
          <a:p>
            <a:endParaRPr lang="en-US"/>
          </a:p>
        </p:txBody>
      </p:sp>
      <p:sp>
        <p:nvSpPr>
          <p:cNvPr id="230411" name="Line 11"/>
          <p:cNvSpPr>
            <a:spLocks noChangeShapeType="1"/>
          </p:cNvSpPr>
          <p:nvPr/>
        </p:nvSpPr>
        <p:spPr bwMode="auto">
          <a:xfrm>
            <a:off x="5943600" y="3124200"/>
            <a:ext cx="609600" cy="1143000"/>
          </a:xfrm>
          <a:prstGeom prst="line">
            <a:avLst/>
          </a:prstGeom>
          <a:noFill/>
          <a:ln w="57150">
            <a:solidFill>
              <a:srgbClr val="336699"/>
            </a:solidFill>
            <a:round/>
            <a:headEnd/>
            <a:tailEnd type="triangle" w="med" len="med"/>
          </a:ln>
          <a:effectLst/>
        </p:spPr>
        <p:txBody>
          <a:bodyPr/>
          <a:lstStyle/>
          <a:p>
            <a:endParaRPr lang="en-US"/>
          </a:p>
        </p:txBody>
      </p:sp>
      <p:sp>
        <p:nvSpPr>
          <p:cNvPr id="230412" name="Line 12"/>
          <p:cNvSpPr>
            <a:spLocks noChangeShapeType="1"/>
          </p:cNvSpPr>
          <p:nvPr/>
        </p:nvSpPr>
        <p:spPr bwMode="auto">
          <a:xfrm>
            <a:off x="6781800" y="2819400"/>
            <a:ext cx="228600" cy="304800"/>
          </a:xfrm>
          <a:prstGeom prst="line">
            <a:avLst/>
          </a:prstGeom>
          <a:noFill/>
          <a:ln w="57150">
            <a:solidFill>
              <a:srgbClr val="336699"/>
            </a:solidFill>
            <a:round/>
            <a:headEnd/>
            <a:tailEnd type="triangle" w="med" len="med"/>
          </a:ln>
          <a:effectLst/>
        </p:spPr>
        <p:txBody>
          <a:bodyPr/>
          <a:lstStyle/>
          <a:p>
            <a:endParaRPr lang="en-US"/>
          </a:p>
        </p:txBody>
      </p:sp>
      <p:sp>
        <p:nvSpPr>
          <p:cNvPr id="230413" name="Text Box 13"/>
          <p:cNvSpPr txBox="1">
            <a:spLocks noGrp="1" noChangeArrowheads="1"/>
          </p:cNvSpPr>
          <p:nvPr>
            <p:ph type="title"/>
          </p:nvPr>
        </p:nvSpPr>
        <p:spPr>
          <a:xfrm>
            <a:off x="457200" y="0"/>
            <a:ext cx="8229600" cy="1143000"/>
          </a:xfrm>
          <a:noFill/>
          <a:ln/>
        </p:spPr>
        <p:txBody>
          <a:bodyPr/>
          <a:lstStyle/>
          <a:p>
            <a:pPr algn="ctr"/>
            <a:r>
              <a:rPr lang="en-US" b="1" dirty="0">
                <a:solidFill>
                  <a:schemeClr val="tx1"/>
                </a:solidFill>
                <a:effectLst>
                  <a:outerShdw blurRad="38100" dist="38100" dir="2700000" algn="tl">
                    <a:srgbClr val="000000">
                      <a:alpha val="43137"/>
                    </a:srgbClr>
                  </a:outerShdw>
                </a:effectLst>
              </a:rPr>
              <a:t>Grade Level </a:t>
            </a:r>
            <a:r>
              <a:rPr lang="en-US" b="1" dirty="0" smtClean="0">
                <a:solidFill>
                  <a:schemeClr val="tx1"/>
                </a:solidFill>
                <a:effectLst>
                  <a:outerShdw blurRad="38100" dist="38100" dir="2700000" algn="tl">
                    <a:srgbClr val="000000">
                      <a:alpha val="43137"/>
                    </a:srgbClr>
                  </a:outerShdw>
                </a:effectLst>
              </a:rPr>
              <a:t>Data Meetings</a:t>
            </a:r>
            <a:endParaRPr lang="en-US" b="1" dirty="0">
              <a:solidFill>
                <a:schemeClr val="tx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228600"/>
            <a:ext cx="9448800" cy="1219200"/>
          </a:xfrm>
        </p:spPr>
        <p:txBody>
          <a:bodyPr>
            <a:noAutofit/>
          </a:bodyPr>
          <a:lstStyle/>
          <a:p>
            <a:pPr algn="ctr"/>
            <a:r>
              <a:rPr lang="en-US" sz="2400" b="1" dirty="0" smtClean="0">
                <a:solidFill>
                  <a:schemeClr val="accent1">
                    <a:lumMod val="75000"/>
                  </a:schemeClr>
                </a:solidFill>
                <a:effectLst>
                  <a:outerShdw blurRad="38100" dist="38100" dir="2700000" algn="tl">
                    <a:srgbClr val="000000">
                      <a:alpha val="43137"/>
                    </a:srgbClr>
                  </a:outerShdw>
                </a:effectLst>
              </a:rPr>
              <a:t/>
            </a:r>
            <a:br>
              <a:rPr lang="en-US" sz="2400" b="1" dirty="0" smtClean="0">
                <a:solidFill>
                  <a:schemeClr val="accent1">
                    <a:lumMod val="75000"/>
                  </a:schemeClr>
                </a:solidFill>
                <a:effectLst>
                  <a:outerShdw blurRad="38100" dist="38100" dir="2700000" algn="tl">
                    <a:srgbClr val="000000">
                      <a:alpha val="43137"/>
                    </a:srgbClr>
                  </a:outerShdw>
                </a:effectLst>
              </a:rPr>
            </a:br>
            <a:r>
              <a:rPr lang="en-US" b="1" dirty="0" smtClean="0">
                <a:solidFill>
                  <a:srgbClr val="C00000"/>
                </a:solidFill>
                <a:effectLst>
                  <a:outerShdw blurRad="38100" dist="38100" dir="2700000" algn="tl">
                    <a:srgbClr val="000000">
                      <a:alpha val="43137"/>
                    </a:srgbClr>
                  </a:outerShdw>
                </a:effectLst>
              </a:rPr>
              <a:t>Team Meeting Agenda:</a:t>
            </a:r>
            <a:endParaRPr lang="en-US" sz="2400"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sz="quarter" idx="1"/>
          </p:nvPr>
        </p:nvSpPr>
        <p:spPr>
          <a:xfrm>
            <a:off x="612648" y="1600200"/>
            <a:ext cx="8153400" cy="5029200"/>
          </a:xfrm>
        </p:spPr>
        <p:txBody>
          <a:bodyPr>
            <a:normAutofit fontScale="77500" lnSpcReduction="20000"/>
          </a:bodyPr>
          <a:lstStyle/>
          <a:p>
            <a:pPr>
              <a:buFont typeface="Wingdings" pitchFamily="2" charset="2"/>
              <a:buChar char="q"/>
            </a:pPr>
            <a:r>
              <a:rPr lang="en-US" sz="2800" b="1" dirty="0" smtClean="0">
                <a:solidFill>
                  <a:schemeClr val="accent3">
                    <a:lumMod val="50000"/>
                  </a:schemeClr>
                </a:solidFill>
                <a:effectLst>
                  <a:outerShdw blurRad="38100" dist="38100" dir="2700000" algn="tl">
                    <a:srgbClr val="000000">
                      <a:alpha val="43137"/>
                    </a:srgbClr>
                  </a:outerShdw>
                </a:effectLst>
                <a:latin typeface="+mj-lt"/>
              </a:rPr>
              <a:t>DATA REVIEW:</a:t>
            </a:r>
          </a:p>
          <a:p>
            <a:pPr lvl="1"/>
            <a:r>
              <a:rPr lang="en-US" sz="2500" dirty="0" smtClean="0">
                <a:latin typeface="+mj-lt"/>
              </a:rPr>
              <a:t>Prompt review of Screening/benchmarking data by Grade level or Academic Team after each screening in context of other assessments   </a:t>
            </a:r>
          </a:p>
          <a:p>
            <a:pPr lvl="1"/>
            <a:r>
              <a:rPr lang="en-US" sz="2500" dirty="0" smtClean="0">
                <a:latin typeface="+mj-lt"/>
              </a:rPr>
              <a:t>Is Core Instruction resulting in 80% of students meeting benchmarks?</a:t>
            </a:r>
          </a:p>
          <a:p>
            <a:pPr lvl="1"/>
            <a:endParaRPr lang="en-US" sz="800" dirty="0" smtClean="0">
              <a:latin typeface="+mj-lt"/>
            </a:endParaRPr>
          </a:p>
          <a:p>
            <a:pPr lvl="1"/>
            <a:r>
              <a:rPr lang="en-US" sz="2500" dirty="0" smtClean="0">
                <a:latin typeface="+mj-lt"/>
              </a:rPr>
              <a:t>Using benchmarking data to develop flexible, skill based grouping structure and to see who is making good progress</a:t>
            </a:r>
          </a:p>
          <a:p>
            <a:pPr lvl="1"/>
            <a:r>
              <a:rPr lang="en-US" sz="2500" dirty="0" smtClean="0">
                <a:latin typeface="+mj-lt"/>
              </a:rPr>
              <a:t>Periodic data review to check student progress</a:t>
            </a:r>
          </a:p>
          <a:p>
            <a:endParaRPr lang="en-US" sz="800" dirty="0" smtClean="0">
              <a:latin typeface="+mj-lt"/>
            </a:endParaRPr>
          </a:p>
          <a:p>
            <a:pPr>
              <a:buFont typeface="Wingdings" pitchFamily="2" charset="2"/>
              <a:buChar char="q"/>
            </a:pPr>
            <a:r>
              <a:rPr lang="en-US" sz="2800" b="1" dirty="0" smtClean="0">
                <a:solidFill>
                  <a:schemeClr val="accent3">
                    <a:lumMod val="50000"/>
                  </a:schemeClr>
                </a:solidFill>
                <a:effectLst>
                  <a:outerShdw blurRad="38100" dist="38100" dir="2700000" algn="tl">
                    <a:srgbClr val="000000">
                      <a:alpha val="43137"/>
                    </a:srgbClr>
                  </a:outerShdw>
                </a:effectLst>
                <a:latin typeface="+mj-lt"/>
              </a:rPr>
              <a:t>PLANNING FOR INSTRUCTION</a:t>
            </a:r>
            <a:endParaRPr lang="en-US" b="1" dirty="0" smtClean="0">
              <a:solidFill>
                <a:schemeClr val="accent3">
                  <a:lumMod val="50000"/>
                </a:schemeClr>
              </a:solidFill>
              <a:effectLst>
                <a:outerShdw blurRad="38100" dist="38100" dir="2700000" algn="tl">
                  <a:srgbClr val="000000">
                    <a:alpha val="43137"/>
                  </a:srgbClr>
                </a:outerShdw>
              </a:effectLst>
              <a:latin typeface="+mj-lt"/>
            </a:endParaRPr>
          </a:p>
          <a:p>
            <a:pPr lvl="1"/>
            <a:r>
              <a:rPr lang="en-US" sz="2500" dirty="0" smtClean="0">
                <a:latin typeface="+mj-lt"/>
              </a:rPr>
              <a:t>Develop IPF form</a:t>
            </a:r>
          </a:p>
          <a:p>
            <a:pPr lvl="1"/>
            <a:r>
              <a:rPr lang="en-US" sz="2500" dirty="0" smtClean="0">
                <a:latin typeface="+mj-lt"/>
              </a:rPr>
              <a:t>Collaborative Planning for Differentiated Instruction</a:t>
            </a:r>
          </a:p>
          <a:p>
            <a:pPr lvl="1"/>
            <a:r>
              <a:rPr lang="en-US" sz="2500" dirty="0" smtClean="0">
                <a:latin typeface="+mj-lt"/>
              </a:rPr>
              <a:t>Collaborative Planning with Specialists to connect interventions and other supplemental work with core instruction </a:t>
            </a:r>
          </a:p>
          <a:p>
            <a:endParaRPr lang="en-US" sz="800" dirty="0" smtClean="0">
              <a:latin typeface="+mj-lt"/>
            </a:endParaRPr>
          </a:p>
          <a:p>
            <a:pPr>
              <a:buFont typeface="Wingdings" pitchFamily="2" charset="2"/>
              <a:buChar char="q"/>
            </a:pPr>
            <a:r>
              <a:rPr lang="en-US" sz="2800" b="1" dirty="0" smtClean="0">
                <a:solidFill>
                  <a:schemeClr val="accent3">
                    <a:lumMod val="50000"/>
                  </a:schemeClr>
                </a:solidFill>
                <a:effectLst>
                  <a:outerShdw blurRad="38100" dist="38100" dir="2700000" algn="tl">
                    <a:srgbClr val="000000">
                      <a:alpha val="43137"/>
                    </a:srgbClr>
                  </a:outerShdw>
                </a:effectLst>
                <a:latin typeface="+mj-lt"/>
              </a:rPr>
              <a:t>DATA COLLECTION</a:t>
            </a:r>
          </a:p>
          <a:p>
            <a:pPr lvl="1"/>
            <a:r>
              <a:rPr lang="en-US" sz="2500" dirty="0" smtClean="0">
                <a:latin typeface="+mj-lt"/>
              </a:rPr>
              <a:t>Coordinate Progress monitoring including data collection and data entry schedules</a:t>
            </a:r>
            <a:endParaRPr lang="en-US" sz="2500" dirty="0">
              <a:latin typeface="+mj-lt"/>
            </a:endParaRPr>
          </a:p>
        </p:txBody>
      </p:sp>
      <p:pic>
        <p:nvPicPr>
          <p:cNvPr id="6" name="Picture 2"/>
          <p:cNvPicPr>
            <a:picLocks noChangeAspect="1" noChangeArrowheads="1"/>
          </p:cNvPicPr>
          <p:nvPr/>
        </p:nvPicPr>
        <p:blipFill>
          <a:blip r:embed="rId2" cstate="print"/>
          <a:srcRect l="7143" t="9131" r="44048" b="32071"/>
          <a:stretch>
            <a:fillRect/>
          </a:stretch>
        </p:blipFill>
        <p:spPr bwMode="auto">
          <a:xfrm>
            <a:off x="381000" y="457200"/>
            <a:ext cx="1219200" cy="99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b="1" i="1" dirty="0" smtClean="0">
                <a:solidFill>
                  <a:schemeClr val="tx1"/>
                </a:solidFill>
                <a:latin typeface="+mj-lt"/>
              </a:rPr>
              <a:t>Using Screening Data during </a:t>
            </a:r>
          </a:p>
          <a:p>
            <a:r>
              <a:rPr lang="en-US" b="1" i="1" dirty="0" smtClean="0">
                <a:solidFill>
                  <a:schemeClr val="tx1"/>
                </a:solidFill>
                <a:latin typeface="+mj-lt"/>
              </a:rPr>
              <a:t>Data Team Meetings</a:t>
            </a:r>
            <a:endParaRPr lang="en-US" b="1" i="1" dirty="0">
              <a:solidFill>
                <a:schemeClr val="tx1"/>
              </a:solidFill>
              <a:latin typeface="+mj-lt"/>
            </a:endParaRPr>
          </a:p>
        </p:txBody>
      </p:sp>
      <p:sp>
        <p:nvSpPr>
          <p:cNvPr id="4" name="Title 3"/>
          <p:cNvSpPr>
            <a:spLocks noGrp="1"/>
          </p:cNvSpPr>
          <p:nvPr>
            <p:ph type="ctrTitle"/>
          </p:nvPr>
        </p:nvSpPr>
        <p:spPr>
          <a:xfrm>
            <a:off x="457200" y="1752600"/>
            <a:ext cx="8229600" cy="1223355"/>
          </a:xfrm>
        </p:spPr>
        <p:txBody>
          <a:bodyPr>
            <a:normAutofit fontScale="90000"/>
          </a:bodyPr>
          <a:lstStyle/>
          <a:p>
            <a:r>
              <a:rPr lang="en-US" b="1" dirty="0" smtClean="0">
                <a:solidFill>
                  <a:schemeClr val="bg1"/>
                </a:solidFill>
                <a:effectLst>
                  <a:outerShdw blurRad="38100" dist="38100" dir="2700000" algn="tl">
                    <a:srgbClr val="000000">
                      <a:alpha val="43137"/>
                    </a:srgbClr>
                  </a:outerShdw>
                </a:effectLst>
              </a:rPr>
              <a:t>Define Tier Cut-Off Scores </a:t>
            </a:r>
            <a:br>
              <a:rPr lang="en-US" b="1" dirty="0" smtClean="0">
                <a:solidFill>
                  <a:schemeClr val="bg1"/>
                </a:solidFill>
                <a:effectLst>
                  <a:outerShdw blurRad="38100" dist="38100" dir="2700000" algn="tl">
                    <a:srgbClr val="000000">
                      <a:alpha val="43137"/>
                    </a:srgbClr>
                  </a:outerShdw>
                </a:effectLst>
              </a:rPr>
            </a:br>
            <a:r>
              <a:rPr lang="en-US" b="1" dirty="0" smtClean="0">
                <a:solidFill>
                  <a:schemeClr val="bg1"/>
                </a:solidFill>
                <a:effectLst>
                  <a:outerShdw blurRad="38100" dist="38100" dir="2700000" algn="tl">
                    <a:srgbClr val="000000">
                      <a:alpha val="43137"/>
                    </a:srgbClr>
                  </a:outerShdw>
                </a:effectLst>
              </a:rPr>
              <a:t> &amp; Review Triangle Data </a:t>
            </a:r>
            <a:r>
              <a:rPr lang="en-US" b="1" dirty="0" smtClean="0">
                <a:solidFill>
                  <a:srgbClr val="FF0000"/>
                </a:solidFill>
              </a:rPr>
              <a:t/>
            </a:r>
            <a:br>
              <a:rPr lang="en-US" b="1" dirty="0" smtClean="0">
                <a:solidFill>
                  <a:srgbClr val="FF0000"/>
                </a:solidFill>
              </a:rPr>
            </a:b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C00000"/>
                </a:solidFill>
                <a:effectLst>
                  <a:outerShdw blurRad="38100" dist="38100" dir="2700000" algn="tl">
                    <a:srgbClr val="000000">
                      <a:alpha val="43137"/>
                    </a:srgbClr>
                  </a:outerShdw>
                </a:effectLst>
              </a:rPr>
              <a:t>“Big Picture” Questions from Screening</a:t>
            </a:r>
            <a:endParaRPr lang="en-US" sz="3600" b="1"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914400" y="1676400"/>
            <a:ext cx="7772400" cy="4953000"/>
          </a:xfrm>
        </p:spPr>
        <p:txBody>
          <a:bodyPr>
            <a:normAutofit fontScale="70000" lnSpcReduction="20000"/>
          </a:bodyPr>
          <a:lstStyle/>
          <a:p>
            <a:pPr>
              <a:buNone/>
            </a:pPr>
            <a:r>
              <a:rPr lang="en-US" b="1" i="1" dirty="0" smtClean="0">
                <a:solidFill>
                  <a:schemeClr val="accent1">
                    <a:lumMod val="50000"/>
                  </a:schemeClr>
                </a:solidFill>
                <a:effectLst>
                  <a:outerShdw blurRad="38100" dist="38100" dir="2700000" algn="tl">
                    <a:srgbClr val="000000">
                      <a:alpha val="43137"/>
                    </a:srgbClr>
                  </a:outerShdw>
                </a:effectLst>
                <a:latin typeface="+mj-lt"/>
              </a:rPr>
              <a:t> </a:t>
            </a:r>
            <a:r>
              <a:rPr lang="en-US" sz="3400" b="1" i="1" dirty="0" smtClean="0">
                <a:solidFill>
                  <a:schemeClr val="accent1">
                    <a:lumMod val="50000"/>
                  </a:schemeClr>
                </a:solidFill>
                <a:effectLst>
                  <a:outerShdw blurRad="38100" dist="38100" dir="2700000" algn="tl">
                    <a:srgbClr val="000000">
                      <a:alpha val="43137"/>
                    </a:srgbClr>
                  </a:outerShdw>
                </a:effectLst>
                <a:latin typeface="+mj-lt"/>
              </a:rPr>
              <a:t>CORE instruction can be considered by the building School Improvement Team and/or individual Grade Level or Department ( junior high ) teams:</a:t>
            </a:r>
          </a:p>
          <a:p>
            <a:pPr>
              <a:buNone/>
            </a:pPr>
            <a:endParaRPr lang="en-US" dirty="0">
              <a:latin typeface="+mj-lt"/>
            </a:endParaRPr>
          </a:p>
          <a:p>
            <a:r>
              <a:rPr lang="en-US" dirty="0" smtClean="0">
                <a:latin typeface="+mj-lt"/>
              </a:rPr>
              <a:t>Is </a:t>
            </a:r>
            <a:r>
              <a:rPr lang="en-US" dirty="0">
                <a:latin typeface="+mj-lt"/>
              </a:rPr>
              <a:t>our core program meeting the </a:t>
            </a:r>
            <a:r>
              <a:rPr lang="en-US" dirty="0" smtClean="0">
                <a:latin typeface="+mj-lt"/>
              </a:rPr>
              <a:t>needs </a:t>
            </a:r>
            <a:r>
              <a:rPr lang="en-US" dirty="0">
                <a:latin typeface="+mj-lt"/>
              </a:rPr>
              <a:t>of </a:t>
            </a:r>
            <a:r>
              <a:rPr lang="en-US" dirty="0" smtClean="0">
                <a:latin typeface="+mj-lt"/>
              </a:rPr>
              <a:t>at least 80</a:t>
            </a:r>
            <a:r>
              <a:rPr lang="en-US" dirty="0">
                <a:latin typeface="+mj-lt"/>
              </a:rPr>
              <a:t>% of our students</a:t>
            </a:r>
            <a:r>
              <a:rPr lang="en-US" dirty="0" smtClean="0">
                <a:latin typeface="+mj-lt"/>
              </a:rPr>
              <a:t>?</a:t>
            </a:r>
          </a:p>
          <a:p>
            <a:endParaRPr lang="en-US" dirty="0">
              <a:latin typeface="+mj-lt"/>
            </a:endParaRPr>
          </a:p>
          <a:p>
            <a:r>
              <a:rPr lang="en-US" dirty="0" smtClean="0">
                <a:latin typeface="+mj-lt"/>
              </a:rPr>
              <a:t>If </a:t>
            </a:r>
            <a:r>
              <a:rPr lang="en-US" dirty="0">
                <a:latin typeface="+mj-lt"/>
              </a:rPr>
              <a:t>not, which skill sets are the students having difficulty with</a:t>
            </a:r>
            <a:r>
              <a:rPr lang="en-US" dirty="0" smtClean="0">
                <a:latin typeface="+mj-lt"/>
              </a:rPr>
              <a:t>?</a:t>
            </a:r>
          </a:p>
          <a:p>
            <a:endParaRPr lang="en-US" dirty="0" smtClean="0">
              <a:latin typeface="+mj-lt"/>
            </a:endParaRPr>
          </a:p>
          <a:p>
            <a:r>
              <a:rPr lang="en-US" dirty="0" smtClean="0">
                <a:latin typeface="+mj-lt"/>
              </a:rPr>
              <a:t>What supplemental materials do we have ( or can we get from DOI) to address these skills?</a:t>
            </a:r>
          </a:p>
          <a:p>
            <a:endParaRPr lang="en-US" dirty="0" smtClean="0">
              <a:latin typeface="+mj-lt"/>
            </a:endParaRPr>
          </a:p>
          <a:p>
            <a:r>
              <a:rPr lang="en-US" dirty="0" smtClean="0">
                <a:latin typeface="+mj-lt"/>
              </a:rPr>
              <a:t>What activities can we plan to provide more targeted instruction OR instructional time in the classroom for ALL students to build these skills?</a:t>
            </a:r>
          </a:p>
          <a:p>
            <a:endParaRPr lang="en-US" dirty="0" smtClean="0">
              <a:latin typeface="+mj-lt"/>
            </a:endParaRPr>
          </a:p>
          <a:p>
            <a:r>
              <a:rPr lang="en-US" dirty="0" smtClean="0">
                <a:latin typeface="+mj-lt"/>
              </a:rPr>
              <a:t>Are there any subgroups that are NOT meeting benchmarks as a GROUP?  If so, do these students have any unique differentiation needs in additional to supplemental instruction?</a:t>
            </a:r>
            <a:endParaRPr lang="en-US" dirty="0">
              <a:latin typeface="+mj-lt"/>
            </a:endParaRP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C00000"/>
                </a:solidFill>
              </a:rPr>
              <a:t>KEY CONCEPT IN RTI	</a:t>
            </a:r>
            <a:endParaRPr lang="en-US" dirty="0">
              <a:solidFill>
                <a:srgbClr val="C00000"/>
              </a:solidFill>
            </a:endParaRPr>
          </a:p>
        </p:txBody>
      </p:sp>
      <p:sp>
        <p:nvSpPr>
          <p:cNvPr id="3" name="Content Placeholder 2"/>
          <p:cNvSpPr>
            <a:spLocks noGrp="1"/>
          </p:cNvSpPr>
          <p:nvPr>
            <p:ph sz="quarter" idx="1"/>
          </p:nvPr>
        </p:nvSpPr>
        <p:spPr/>
        <p:txBody>
          <a:bodyPr>
            <a:normAutofit/>
          </a:bodyPr>
          <a:lstStyle/>
          <a:p>
            <a:r>
              <a:rPr lang="en-US" sz="4000" dirty="0" smtClean="0">
                <a:solidFill>
                  <a:srgbClr val="0070C0"/>
                </a:solidFill>
                <a:effectLst>
                  <a:outerShdw blurRad="38100" dist="38100" dir="2700000" algn="tl">
                    <a:srgbClr val="000000">
                      <a:alpha val="43137"/>
                    </a:srgbClr>
                  </a:outerShdw>
                </a:effectLst>
                <a:latin typeface="+mj-lt"/>
              </a:rPr>
              <a:t>Moving students to supplemental interventions ( i.e. Tier 2) is </a:t>
            </a:r>
            <a:r>
              <a:rPr lang="en-US" sz="4000" u="sng" dirty="0" smtClean="0">
                <a:solidFill>
                  <a:srgbClr val="0070C0"/>
                </a:solidFill>
                <a:effectLst>
                  <a:outerShdw blurRad="38100" dist="38100" dir="2700000" algn="tl">
                    <a:srgbClr val="000000">
                      <a:alpha val="43137"/>
                    </a:srgbClr>
                  </a:outerShdw>
                </a:effectLst>
                <a:latin typeface="+mj-lt"/>
              </a:rPr>
              <a:t>not a substitute</a:t>
            </a:r>
            <a:r>
              <a:rPr lang="en-US" sz="4000" dirty="0" smtClean="0">
                <a:solidFill>
                  <a:srgbClr val="0070C0"/>
                </a:solidFill>
                <a:effectLst>
                  <a:outerShdw blurRad="38100" dist="38100" dir="2700000" algn="tl">
                    <a:srgbClr val="000000">
                      <a:alpha val="43137"/>
                    </a:srgbClr>
                  </a:outerShdw>
                </a:effectLst>
                <a:latin typeface="+mj-lt"/>
              </a:rPr>
              <a:t> for high quality differentiated instruction in the general education classroom setting.</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74638"/>
            <a:ext cx="6647688" cy="1630362"/>
          </a:xfrm>
        </p:spPr>
        <p:txBody>
          <a:bodyPr>
            <a:normAutofit fontScale="90000"/>
          </a:bodyPr>
          <a:lstStyle/>
          <a:p>
            <a:pPr algn="ctr"/>
            <a:r>
              <a:rPr lang="en-US" b="1" dirty="0" smtClean="0">
                <a:solidFill>
                  <a:srgbClr val="006600"/>
                </a:solidFill>
              </a:rPr>
              <a:t>How to use data to see if more differentiated instruction </a:t>
            </a:r>
            <a:br>
              <a:rPr lang="en-US" b="1" dirty="0" smtClean="0">
                <a:solidFill>
                  <a:srgbClr val="006600"/>
                </a:solidFill>
              </a:rPr>
            </a:br>
            <a:r>
              <a:rPr lang="en-US" b="1" dirty="0" smtClean="0">
                <a:solidFill>
                  <a:srgbClr val="006600"/>
                </a:solidFill>
              </a:rPr>
              <a:t>is needed in Tier 1</a:t>
            </a:r>
            <a:endParaRPr lang="en-US" b="1" dirty="0">
              <a:solidFill>
                <a:srgbClr val="006600"/>
              </a:solidFill>
            </a:endParaRPr>
          </a:p>
        </p:txBody>
      </p:sp>
      <p:sp>
        <p:nvSpPr>
          <p:cNvPr id="3" name="Content Placeholder 2"/>
          <p:cNvSpPr>
            <a:spLocks noGrp="1"/>
          </p:cNvSpPr>
          <p:nvPr>
            <p:ph idx="1"/>
          </p:nvPr>
        </p:nvSpPr>
        <p:spPr>
          <a:xfrm>
            <a:off x="2514600" y="2286000"/>
            <a:ext cx="6419088" cy="3962400"/>
          </a:xfrm>
        </p:spPr>
        <p:txBody>
          <a:bodyPr>
            <a:normAutofit/>
          </a:bodyPr>
          <a:lstStyle/>
          <a:p>
            <a:r>
              <a:rPr lang="en-US" b="1" dirty="0" smtClean="0">
                <a:latin typeface="+mj-lt"/>
              </a:rPr>
              <a:t>If </a:t>
            </a:r>
            <a:r>
              <a:rPr lang="en-US" b="1" dirty="0" smtClean="0">
                <a:solidFill>
                  <a:srgbClr val="C00000"/>
                </a:solidFill>
                <a:latin typeface="+mj-lt"/>
              </a:rPr>
              <a:t>more than 20% </a:t>
            </a:r>
            <a:r>
              <a:rPr lang="en-US" b="1" dirty="0" smtClean="0">
                <a:latin typeface="+mj-lt"/>
              </a:rPr>
              <a:t>of the student population ( or subgroup) is not successful in Core Instruction, the problem is that there needs to be </a:t>
            </a:r>
            <a:r>
              <a:rPr lang="en-US" b="1" dirty="0" smtClean="0">
                <a:solidFill>
                  <a:srgbClr val="C00000"/>
                </a:solidFill>
                <a:latin typeface="+mj-lt"/>
              </a:rPr>
              <a:t>more differentiation and support in TIER I… </a:t>
            </a:r>
          </a:p>
          <a:p>
            <a:endParaRPr lang="en-US" b="1" dirty="0" smtClean="0">
              <a:latin typeface="+mj-lt"/>
            </a:endParaRPr>
          </a:p>
          <a:p>
            <a:r>
              <a:rPr lang="en-US" b="1" dirty="0" smtClean="0">
                <a:latin typeface="+mj-lt"/>
              </a:rPr>
              <a:t>A school building can only provide effective Tier 2 for about 10-15% of the population</a:t>
            </a:r>
          </a:p>
          <a:p>
            <a:endParaRPr lang="en-US" dirty="0"/>
          </a:p>
        </p:txBody>
      </p:sp>
      <p:pic>
        <p:nvPicPr>
          <p:cNvPr id="4" name="Picture 2"/>
          <p:cNvPicPr>
            <a:picLocks noChangeAspect="1" noChangeArrowheads="1"/>
          </p:cNvPicPr>
          <p:nvPr/>
        </p:nvPicPr>
        <p:blipFill>
          <a:blip r:embed="rId2" cstate="print"/>
          <a:srcRect l="25927" r="45183"/>
          <a:stretch>
            <a:fillRect/>
          </a:stretch>
        </p:blipFill>
        <p:spPr bwMode="auto">
          <a:xfrm>
            <a:off x="0" y="0"/>
            <a:ext cx="2362200" cy="687330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ChangeArrowheads="1"/>
          </p:cNvSpPr>
          <p:nvPr>
            <p:ph type="title"/>
          </p:nvPr>
        </p:nvSpPr>
        <p:spPr>
          <a:xfrm>
            <a:off x="228600" y="254000"/>
            <a:ext cx="8686800" cy="1333500"/>
          </a:xfrm>
        </p:spPr>
        <p:txBody>
          <a:bodyPr rIns="0"/>
          <a:lstStyle/>
          <a:p>
            <a:pPr eaLnBrk="1" hangingPunct="1"/>
            <a:r>
              <a:rPr lang="en-US" sz="3200" b="1" dirty="0" smtClean="0">
                <a:solidFill>
                  <a:srgbClr val="C00000"/>
                </a:solidFill>
                <a:effectLst>
                  <a:outerShdw blurRad="38100" dist="38100" dir="2700000" algn="tl">
                    <a:srgbClr val="000000">
                      <a:alpha val="43137"/>
                    </a:srgbClr>
                  </a:outerShdw>
                </a:effectLst>
              </a:rPr>
              <a:t>             Example of a “Core” problem </a:t>
            </a:r>
            <a:r>
              <a:rPr lang="en-US" sz="3200" dirty="0" smtClean="0"/>
              <a:t/>
            </a:r>
            <a:br>
              <a:rPr lang="en-US" sz="3200" dirty="0" smtClean="0"/>
            </a:br>
            <a:endParaRPr lang="en-US" sz="3200" dirty="0" smtClean="0">
              <a:solidFill>
                <a:schemeClr val="tx1"/>
              </a:solidFill>
            </a:endParaRPr>
          </a:p>
        </p:txBody>
      </p:sp>
      <p:pic>
        <p:nvPicPr>
          <p:cNvPr id="13315" name="Picture 3"/>
          <p:cNvPicPr>
            <a:picLocks noChangeAspect="1" noChangeArrowheads="1"/>
          </p:cNvPicPr>
          <p:nvPr/>
        </p:nvPicPr>
        <p:blipFill>
          <a:blip r:embed="rId3" cstate="print"/>
          <a:srcRect/>
          <a:stretch>
            <a:fillRect/>
          </a:stretch>
        </p:blipFill>
        <p:spPr bwMode="auto">
          <a:xfrm>
            <a:off x="2374900" y="1535113"/>
            <a:ext cx="2070100" cy="5102225"/>
          </a:xfrm>
          <a:prstGeom prst="rect">
            <a:avLst/>
          </a:prstGeom>
          <a:noFill/>
          <a:ln w="9525">
            <a:noFill/>
            <a:miter lim="800000"/>
            <a:headEnd/>
            <a:tailEnd/>
          </a:ln>
        </p:spPr>
      </p:pic>
      <p:pic>
        <p:nvPicPr>
          <p:cNvPr id="13316" name="Picture 4"/>
          <p:cNvPicPr>
            <a:picLocks noChangeAspect="1" noChangeArrowheads="1"/>
          </p:cNvPicPr>
          <p:nvPr/>
        </p:nvPicPr>
        <p:blipFill>
          <a:blip r:embed="rId4" cstate="print"/>
          <a:srcRect/>
          <a:stretch>
            <a:fillRect/>
          </a:stretch>
        </p:blipFill>
        <p:spPr bwMode="auto">
          <a:xfrm>
            <a:off x="1968500" y="1482725"/>
            <a:ext cx="3187700" cy="4930775"/>
          </a:xfrm>
          <a:prstGeom prst="rect">
            <a:avLst/>
          </a:prstGeom>
          <a:noFill/>
          <a:ln w="9525">
            <a:noFill/>
            <a:miter lim="800000"/>
            <a:headEnd/>
            <a:tailEnd/>
          </a:ln>
        </p:spPr>
      </p:pic>
      <p:pic>
        <p:nvPicPr>
          <p:cNvPr id="13317" name="Picture 5"/>
          <p:cNvPicPr>
            <a:picLocks noChangeAspect="1" noChangeArrowheads="1"/>
          </p:cNvPicPr>
          <p:nvPr/>
        </p:nvPicPr>
        <p:blipFill>
          <a:blip r:embed="rId5" cstate="print"/>
          <a:srcRect/>
          <a:stretch>
            <a:fillRect/>
          </a:stretch>
        </p:blipFill>
        <p:spPr bwMode="auto">
          <a:xfrm>
            <a:off x="1714500" y="1557338"/>
            <a:ext cx="4521200" cy="5059362"/>
          </a:xfrm>
          <a:prstGeom prst="rect">
            <a:avLst/>
          </a:prstGeom>
          <a:noFill/>
          <a:ln w="9525">
            <a:noFill/>
            <a:miter lim="800000"/>
            <a:headEnd/>
            <a:tailEnd/>
          </a:ln>
        </p:spPr>
      </p:pic>
      <p:pic>
        <p:nvPicPr>
          <p:cNvPr id="13318" name="Picture 6"/>
          <p:cNvPicPr>
            <a:picLocks noChangeAspect="1" noChangeArrowheads="1"/>
          </p:cNvPicPr>
          <p:nvPr/>
        </p:nvPicPr>
        <p:blipFill>
          <a:blip r:embed="rId6" cstate="print"/>
          <a:srcRect/>
          <a:stretch>
            <a:fillRect/>
          </a:stretch>
        </p:blipFill>
        <p:spPr bwMode="auto">
          <a:xfrm>
            <a:off x="152400" y="963613"/>
            <a:ext cx="8839200" cy="5653087"/>
          </a:xfrm>
          <a:prstGeom prst="rect">
            <a:avLst/>
          </a:prstGeom>
          <a:noFill/>
          <a:ln w="9525">
            <a:noFill/>
            <a:miter lim="800000"/>
            <a:headEnd/>
            <a:tailEnd/>
          </a:ln>
        </p:spPr>
      </p:pic>
      <p:sp>
        <p:nvSpPr>
          <p:cNvPr id="81926" name="Rectangle 7"/>
          <p:cNvSpPr>
            <a:spLocks/>
          </p:cNvSpPr>
          <p:nvPr/>
        </p:nvSpPr>
        <p:spPr bwMode="auto">
          <a:xfrm>
            <a:off x="4918075" y="6643688"/>
            <a:ext cx="4165600" cy="198437"/>
          </a:xfrm>
          <a:prstGeom prst="rect">
            <a:avLst/>
          </a:prstGeom>
          <a:noFill/>
          <a:ln w="9525">
            <a:noFill/>
            <a:miter lim="800000"/>
            <a:headEnd/>
            <a:tailEnd/>
          </a:ln>
        </p:spPr>
        <p:txBody>
          <a:bodyPr wrap="none" lIns="0" tIns="0" rIns="0" bIns="0" anchor="ctr">
            <a:spAutoFit/>
          </a:bodyPr>
          <a:lstStyle/>
          <a:p>
            <a:pPr algn="ctr"/>
            <a:r>
              <a:rPr lang="en-US" sz="1300">
                <a:latin typeface="Gill Sans"/>
                <a:cs typeface="Times New Roman" pitchFamily="18" charset="0"/>
                <a:sym typeface="Gill Sans"/>
              </a:rPr>
              <a:t>Courtesy of Christine Martin, Indian Prairie School District, IL</a:t>
            </a:r>
          </a:p>
        </p:txBody>
      </p:sp>
      <p:sp>
        <p:nvSpPr>
          <p:cNvPr id="81927" name="Rectangle 9"/>
          <p:cNvSpPr>
            <a:spLocks noChangeArrowheads="1"/>
          </p:cNvSpPr>
          <p:nvPr/>
        </p:nvSpPr>
        <p:spPr bwMode="auto">
          <a:xfrm>
            <a:off x="7696200" y="1066800"/>
            <a:ext cx="1219200" cy="4876800"/>
          </a:xfrm>
          <a:prstGeom prst="rect">
            <a:avLst/>
          </a:prstGeom>
          <a:solidFill>
            <a:schemeClr val="bg1"/>
          </a:solidFill>
          <a:ln w="9525">
            <a:noFill/>
            <a:miter lim="800000"/>
            <a:headEnd/>
            <a:tailEnd/>
          </a:ln>
        </p:spPr>
        <p:txBody>
          <a:bodyPr wrap="none" anchor="ctr"/>
          <a:lstStyle/>
          <a:p>
            <a:pPr algn="ctr" eaLnBrk="0" hangingPunct="0"/>
            <a:r>
              <a:rPr lang="en-US" sz="1600" dirty="0"/>
              <a:t>Goal: </a:t>
            </a:r>
            <a:endParaRPr lang="en-US" sz="1600" dirty="0" smtClean="0"/>
          </a:p>
          <a:p>
            <a:pPr algn="ctr" eaLnBrk="0" hangingPunct="0"/>
            <a:r>
              <a:rPr lang="en-US" sz="1600" dirty="0" smtClean="0"/>
              <a:t>By </a:t>
            </a:r>
          </a:p>
          <a:p>
            <a:pPr algn="ctr" eaLnBrk="0" hangingPunct="0"/>
            <a:r>
              <a:rPr lang="en-US" sz="1600" dirty="0" smtClean="0"/>
              <a:t>Spring </a:t>
            </a:r>
            <a:r>
              <a:rPr lang="en-US" sz="1600" dirty="0"/>
              <a:t>2006, </a:t>
            </a:r>
            <a:endParaRPr lang="en-US" sz="1600" dirty="0" smtClean="0"/>
          </a:p>
          <a:p>
            <a:pPr algn="ctr" eaLnBrk="0" hangingPunct="0"/>
            <a:r>
              <a:rPr lang="en-US" sz="1600" dirty="0" smtClean="0"/>
              <a:t>80</a:t>
            </a:r>
            <a:r>
              <a:rPr lang="en-US" sz="1600" dirty="0"/>
              <a:t>% </a:t>
            </a:r>
          </a:p>
          <a:p>
            <a:pPr algn="ctr" eaLnBrk="0" hangingPunct="0"/>
            <a:r>
              <a:rPr lang="en-US" sz="1600" dirty="0"/>
              <a:t>of students </a:t>
            </a:r>
            <a:endParaRPr lang="en-US" sz="1600" dirty="0" smtClean="0"/>
          </a:p>
          <a:p>
            <a:pPr algn="ctr" eaLnBrk="0" hangingPunct="0"/>
            <a:r>
              <a:rPr lang="en-US" sz="1600" dirty="0" smtClean="0"/>
              <a:t>will </a:t>
            </a:r>
            <a:r>
              <a:rPr lang="en-US" sz="1600" dirty="0"/>
              <a:t>be </a:t>
            </a:r>
            <a:endParaRPr lang="en-US" sz="1600" dirty="0" smtClean="0"/>
          </a:p>
          <a:p>
            <a:pPr algn="ctr" eaLnBrk="0" hangingPunct="0"/>
            <a:r>
              <a:rPr lang="en-US" sz="1600" dirty="0" smtClean="0"/>
              <a:t>proficient </a:t>
            </a:r>
            <a:endParaRPr lang="en-US" sz="1600" dirty="0"/>
          </a:p>
          <a:p>
            <a:pPr algn="ctr" eaLnBrk="0" hangingPunct="0"/>
            <a:r>
              <a:rPr lang="en-US" sz="1600" dirty="0" smtClean="0"/>
              <a:t>&amp; likely</a:t>
            </a:r>
          </a:p>
          <a:p>
            <a:pPr algn="ctr" eaLnBrk="0" hangingPunct="0"/>
            <a:r>
              <a:rPr lang="en-US" sz="1600" dirty="0" smtClean="0"/>
              <a:t>to </a:t>
            </a:r>
            <a:r>
              <a:rPr lang="en-US" sz="1600" dirty="0"/>
              <a:t>meet </a:t>
            </a:r>
            <a:endParaRPr lang="en-US" sz="1600" dirty="0" smtClean="0"/>
          </a:p>
          <a:p>
            <a:pPr algn="ctr" eaLnBrk="0" hangingPunct="0"/>
            <a:r>
              <a:rPr lang="en-US" sz="1600" dirty="0" smtClean="0"/>
              <a:t>state </a:t>
            </a:r>
            <a:endParaRPr lang="en-US" sz="1600" dirty="0"/>
          </a:p>
          <a:p>
            <a:pPr algn="ctr" eaLnBrk="0" hangingPunct="0"/>
            <a:r>
              <a:rPr lang="en-US" sz="1600" dirty="0"/>
              <a:t>standards </a:t>
            </a:r>
            <a:endParaRPr lang="en-US" sz="1600" dirty="0" smtClean="0"/>
          </a:p>
          <a:p>
            <a:pPr algn="ctr" eaLnBrk="0" hangingPunct="0"/>
            <a:r>
              <a:rPr lang="en-US" sz="1600" dirty="0" smtClean="0"/>
              <a:t>(</a:t>
            </a:r>
            <a:r>
              <a:rPr lang="en-US" sz="1600" dirty="0"/>
              <a:t>115 </a:t>
            </a:r>
            <a:r>
              <a:rPr lang="en-US" sz="1600" dirty="0" err="1"/>
              <a:t>cwpm</a:t>
            </a:r>
            <a:r>
              <a:rPr lang="en-US" dirty="0"/>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additive="base">
                                        <p:cTn id="7" dur="500" fill="hold"/>
                                        <p:tgtEl>
                                          <p:spTgt spid="13315"/>
                                        </p:tgtEl>
                                        <p:attrNameLst>
                                          <p:attrName>ppt_x</p:attrName>
                                        </p:attrNameLst>
                                      </p:cBhvr>
                                      <p:tavLst>
                                        <p:tav tm="0">
                                          <p:val>
                                            <p:strVal val="0-#ppt_w/2"/>
                                          </p:val>
                                        </p:tav>
                                        <p:tav tm="100000">
                                          <p:val>
                                            <p:strVal val="#ppt_x"/>
                                          </p:val>
                                        </p:tav>
                                      </p:tavLst>
                                    </p:anim>
                                    <p:anim calcmode="lin" valueType="num">
                                      <p:cBhvr additive="base">
                                        <p:cTn id="8" dur="500" fill="hold"/>
                                        <p:tgtEl>
                                          <p:spTgt spid="133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499"/>
                                          </p:stCondLst>
                                        </p:cTn>
                                        <p:tgtEl>
                                          <p:spTgt spid="1331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3316"/>
                                        </p:tgtEl>
                                        <p:attrNameLst>
                                          <p:attrName>style.visibility</p:attrName>
                                        </p:attrNameLst>
                                      </p:cBhvr>
                                      <p:to>
                                        <p:strVal val="visible"/>
                                      </p:to>
                                    </p:set>
                                    <p:anim calcmode="lin" valueType="num">
                                      <p:cBhvr additive="base">
                                        <p:cTn id="17" dur="500" fill="hold"/>
                                        <p:tgtEl>
                                          <p:spTgt spid="13316"/>
                                        </p:tgtEl>
                                        <p:attrNameLst>
                                          <p:attrName>ppt_x</p:attrName>
                                        </p:attrNameLst>
                                      </p:cBhvr>
                                      <p:tavLst>
                                        <p:tav tm="0">
                                          <p:val>
                                            <p:strVal val="0-#ppt_w/2"/>
                                          </p:val>
                                        </p:tav>
                                        <p:tav tm="100000">
                                          <p:val>
                                            <p:strVal val="#ppt_x"/>
                                          </p:val>
                                        </p:tav>
                                      </p:tavLst>
                                    </p:anim>
                                    <p:anim calcmode="lin" valueType="num">
                                      <p:cBhvr additive="base">
                                        <p:cTn id="18" dur="500" fill="hold"/>
                                        <p:tgtEl>
                                          <p:spTgt spid="1331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499"/>
                                          </p:stCondLst>
                                        </p:cTn>
                                        <p:tgtEl>
                                          <p:spTgt spid="1331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13317"/>
                                        </p:tgtEl>
                                        <p:attrNameLst>
                                          <p:attrName>style.visibility</p:attrName>
                                        </p:attrNameLst>
                                      </p:cBhvr>
                                      <p:to>
                                        <p:strVal val="visible"/>
                                      </p:to>
                                    </p:set>
                                    <p:anim calcmode="lin" valueType="num">
                                      <p:cBhvr additive="base">
                                        <p:cTn id="27" dur="500" fill="hold"/>
                                        <p:tgtEl>
                                          <p:spTgt spid="13317"/>
                                        </p:tgtEl>
                                        <p:attrNameLst>
                                          <p:attrName>ppt_x</p:attrName>
                                        </p:attrNameLst>
                                      </p:cBhvr>
                                      <p:tavLst>
                                        <p:tav tm="0">
                                          <p:val>
                                            <p:strVal val="0-#ppt_w/2"/>
                                          </p:val>
                                        </p:tav>
                                        <p:tav tm="100000">
                                          <p:val>
                                            <p:strVal val="#ppt_x"/>
                                          </p:val>
                                        </p:tav>
                                      </p:tavLst>
                                    </p:anim>
                                    <p:anim calcmode="lin" valueType="num">
                                      <p:cBhvr additive="base">
                                        <p:cTn id="28" dur="500" fill="hold"/>
                                        <p:tgtEl>
                                          <p:spTgt spid="13317"/>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nodeType="clickEffect">
                                  <p:stCondLst>
                                    <p:cond delay="0"/>
                                  </p:stCondLst>
                                  <p:childTnLst>
                                    <p:set>
                                      <p:cBhvr>
                                        <p:cTn id="32" dur="1" fill="hold">
                                          <p:stCondLst>
                                            <p:cond delay="499"/>
                                          </p:stCondLst>
                                        </p:cTn>
                                        <p:tgtEl>
                                          <p:spTgt spid="13317"/>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3318"/>
                                        </p:tgtEl>
                                        <p:attrNameLst>
                                          <p:attrName>style.visibility</p:attrName>
                                        </p:attrNameLst>
                                      </p:cBhvr>
                                      <p:to>
                                        <p:strVal val="visible"/>
                                      </p:to>
                                    </p:set>
                                    <p:anim calcmode="lin" valueType="num">
                                      <p:cBhvr additive="base">
                                        <p:cTn id="37" dur="500" fill="hold"/>
                                        <p:tgtEl>
                                          <p:spTgt spid="13318"/>
                                        </p:tgtEl>
                                        <p:attrNameLst>
                                          <p:attrName>ppt_x</p:attrName>
                                        </p:attrNameLst>
                                      </p:cBhvr>
                                      <p:tavLst>
                                        <p:tav tm="0">
                                          <p:val>
                                            <p:strVal val="0-#ppt_w/2"/>
                                          </p:val>
                                        </p:tav>
                                        <p:tav tm="100000">
                                          <p:val>
                                            <p:strVal val="#ppt_x"/>
                                          </p:val>
                                        </p:tav>
                                      </p:tavLst>
                                    </p:anim>
                                    <p:anim calcmode="lin" valueType="num">
                                      <p:cBhvr additive="base">
                                        <p:cTn id="38" dur="500" fill="hold"/>
                                        <p:tgtEl>
                                          <p:spTgt spid="133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04800" y="228600"/>
            <a:ext cx="8839200" cy="990600"/>
          </a:xfrm>
        </p:spPr>
        <p:txBody>
          <a:bodyPr>
            <a:normAutofit fontScale="90000"/>
          </a:bodyPr>
          <a:lstStyle/>
          <a:p>
            <a:pPr eaLnBrk="1" hangingPunct="1"/>
            <a:r>
              <a:rPr lang="en-US" dirty="0" smtClean="0">
                <a:solidFill>
                  <a:schemeClr val="tx2"/>
                </a:solidFill>
              </a:rPr>
              <a:t>          </a:t>
            </a:r>
            <a:r>
              <a:rPr lang="en-US" b="1" dirty="0" smtClean="0">
                <a:solidFill>
                  <a:srgbClr val="C00000"/>
                </a:solidFill>
                <a:effectLst>
                  <a:outerShdw blurRad="38100" dist="38100" dir="2700000" algn="tl">
                    <a:srgbClr val="000000">
                      <a:alpha val="43137"/>
                    </a:srgbClr>
                  </a:outerShdw>
                </a:effectLst>
              </a:rPr>
              <a:t>CBM and data-based decision making</a:t>
            </a:r>
          </a:p>
        </p:txBody>
      </p:sp>
      <p:sp>
        <p:nvSpPr>
          <p:cNvPr id="26627" name="Rectangle 3"/>
          <p:cNvSpPr>
            <a:spLocks noGrp="1" noChangeArrowheads="1"/>
          </p:cNvSpPr>
          <p:nvPr>
            <p:ph sz="quarter" idx="1"/>
          </p:nvPr>
        </p:nvSpPr>
        <p:spPr>
          <a:xfrm>
            <a:off x="457200" y="1676400"/>
            <a:ext cx="8305800" cy="5181600"/>
          </a:xfrm>
        </p:spPr>
        <p:txBody>
          <a:bodyPr>
            <a:normAutofit/>
          </a:bodyPr>
          <a:lstStyle/>
          <a:p>
            <a:pPr algn="ctr" eaLnBrk="1" hangingPunct="1">
              <a:lnSpc>
                <a:spcPct val="80000"/>
              </a:lnSpc>
              <a:buNone/>
            </a:pPr>
            <a:r>
              <a:rPr lang="en-US" sz="2400" b="1" dirty="0" smtClean="0">
                <a:solidFill>
                  <a:schemeClr val="accent1">
                    <a:lumMod val="75000"/>
                  </a:schemeClr>
                </a:solidFill>
                <a:effectLst>
                  <a:outerShdw blurRad="38100" dist="38100" dir="2700000" algn="tl">
                    <a:srgbClr val="000000">
                      <a:alpha val="43137"/>
                    </a:srgbClr>
                  </a:outerShdw>
                </a:effectLst>
              </a:rPr>
              <a:t>CBM is one piece of data that suggests additional diagnostic information or progress monitoring is needed </a:t>
            </a:r>
          </a:p>
          <a:p>
            <a:pPr>
              <a:lnSpc>
                <a:spcPct val="80000"/>
              </a:lnSpc>
              <a:buNone/>
            </a:pPr>
            <a:endParaRPr lang="en-US" sz="800" b="1" dirty="0" smtClean="0">
              <a:solidFill>
                <a:schemeClr val="accent1">
                  <a:lumMod val="75000"/>
                </a:schemeClr>
              </a:solidFill>
              <a:effectLst>
                <a:outerShdw blurRad="38100" dist="38100" dir="2700000" algn="tl">
                  <a:srgbClr val="000000">
                    <a:alpha val="43137"/>
                  </a:srgbClr>
                </a:outerShdw>
              </a:effectLst>
            </a:endParaRPr>
          </a:p>
          <a:p>
            <a:pPr algn="ctr">
              <a:lnSpc>
                <a:spcPct val="80000"/>
              </a:lnSpc>
              <a:buNone/>
            </a:pPr>
            <a:r>
              <a:rPr lang="en-US" sz="2400" b="1" dirty="0" smtClean="0">
                <a:solidFill>
                  <a:schemeClr val="accent1">
                    <a:lumMod val="75000"/>
                  </a:schemeClr>
                </a:solidFill>
                <a:effectLst>
                  <a:outerShdw blurRad="38100" dist="38100" dir="2700000" algn="tl">
                    <a:srgbClr val="000000">
                      <a:alpha val="43137"/>
                    </a:srgbClr>
                  </a:outerShdw>
                </a:effectLst>
              </a:rPr>
              <a:t>That said:</a:t>
            </a:r>
          </a:p>
          <a:p>
            <a:pPr eaLnBrk="1" hangingPunct="1">
              <a:lnSpc>
                <a:spcPct val="80000"/>
              </a:lnSpc>
              <a:buFontTx/>
              <a:buNone/>
            </a:pPr>
            <a:endParaRPr lang="en-US" sz="800" dirty="0" smtClean="0">
              <a:solidFill>
                <a:schemeClr val="folHlink"/>
              </a:solidFill>
            </a:endParaRPr>
          </a:p>
          <a:p>
            <a:pPr eaLnBrk="1" hangingPunct="1">
              <a:lnSpc>
                <a:spcPct val="80000"/>
              </a:lnSpc>
            </a:pPr>
            <a:r>
              <a:rPr lang="en-US" sz="2400" b="1" dirty="0" smtClean="0"/>
              <a:t>The CBM and MAP data should be looked at :</a:t>
            </a:r>
          </a:p>
          <a:p>
            <a:pPr lvl="1" eaLnBrk="1" hangingPunct="1">
              <a:lnSpc>
                <a:spcPct val="80000"/>
              </a:lnSpc>
            </a:pPr>
            <a:r>
              <a:rPr lang="en-US" sz="2400" b="1" u="sng" dirty="0" smtClean="0">
                <a:solidFill>
                  <a:schemeClr val="accent1">
                    <a:lumMod val="75000"/>
                  </a:schemeClr>
                </a:solidFill>
                <a:effectLst>
                  <a:outerShdw blurRad="38100" dist="38100" dir="2700000" algn="tl">
                    <a:srgbClr val="000000">
                      <a:alpha val="43137"/>
                    </a:srgbClr>
                  </a:outerShdw>
                </a:effectLst>
              </a:rPr>
              <a:t>progressively </a:t>
            </a:r>
            <a:r>
              <a:rPr lang="en-US" sz="2400" b="1" dirty="0" smtClean="0"/>
              <a:t>( first by grade level, then disaggregated by group, and then individually)</a:t>
            </a:r>
          </a:p>
          <a:p>
            <a:pPr lvl="1" eaLnBrk="1" hangingPunct="1">
              <a:lnSpc>
                <a:spcPct val="80000"/>
              </a:lnSpc>
            </a:pPr>
            <a:r>
              <a:rPr lang="en-US" sz="2400" b="1" dirty="0" smtClean="0">
                <a:solidFill>
                  <a:schemeClr val="accent1">
                    <a:lumMod val="75000"/>
                  </a:schemeClr>
                </a:solidFill>
                <a:effectLst>
                  <a:outerShdw blurRad="38100" dist="38100" dir="2700000" algn="tl">
                    <a:srgbClr val="000000">
                      <a:alpha val="43137"/>
                    </a:srgbClr>
                  </a:outerShdw>
                </a:effectLst>
              </a:rPr>
              <a:t>in conjunction with other student data </a:t>
            </a:r>
            <a:r>
              <a:rPr lang="en-US" sz="2400" b="1" dirty="0" smtClean="0"/>
              <a:t>to see if it “makes sense” with what the teachers know about the student…  </a:t>
            </a:r>
          </a:p>
          <a:p>
            <a:pPr lvl="1" eaLnBrk="1" hangingPunct="1">
              <a:lnSpc>
                <a:spcPct val="80000"/>
              </a:lnSpc>
            </a:pPr>
            <a:endParaRPr lang="en-US" sz="2400" dirty="0" smtClean="0">
              <a:solidFill>
                <a:srgbClr val="FF0000"/>
              </a:solidFill>
            </a:endParaRPr>
          </a:p>
          <a:p>
            <a:pPr lvl="1" eaLnBrk="1" hangingPunct="1">
              <a:lnSpc>
                <a:spcPct val="80000"/>
              </a:lnSpc>
              <a:buNone/>
            </a:pPr>
            <a:r>
              <a:rPr lang="en-US" sz="2800" b="1" dirty="0" smtClean="0">
                <a:solidFill>
                  <a:schemeClr val="accent1">
                    <a:lumMod val="75000"/>
                  </a:schemeClr>
                </a:solidFill>
                <a:effectLst>
                  <a:outerShdw blurRad="38100" dist="38100" dir="2700000" algn="tl">
                    <a:srgbClr val="000000">
                      <a:alpha val="43137"/>
                    </a:srgbClr>
                  </a:outerShdw>
                </a:effectLst>
              </a:rPr>
              <a:t>Remember: the team, not the CBM score, is the decision maker…</a:t>
            </a:r>
          </a:p>
        </p:txBody>
      </p:sp>
      <p:pic>
        <p:nvPicPr>
          <p:cNvPr id="4" name="Picture 2"/>
          <p:cNvPicPr>
            <a:picLocks noChangeAspect="1" noChangeArrowheads="1"/>
          </p:cNvPicPr>
          <p:nvPr/>
        </p:nvPicPr>
        <p:blipFill>
          <a:blip r:embed="rId2" cstate="print"/>
          <a:srcRect l="7143" t="9131" r="44048" b="32071"/>
          <a:stretch>
            <a:fillRect/>
          </a:stretch>
        </p:blipFill>
        <p:spPr bwMode="auto">
          <a:xfrm>
            <a:off x="381000" y="457200"/>
            <a:ext cx="990600" cy="99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3175" y="985838"/>
          <a:ext cx="8616950" cy="5535612"/>
        </p:xfrm>
        <a:graphic>
          <a:graphicData uri="http://schemas.openxmlformats.org/presentationml/2006/ole">
            <p:oleObj spid="_x0000_s6146" name="Document" r:id="rId4" imgW="8629332" imgH="5540454" progId="Word.Document.8">
              <p:embed/>
            </p:oleObj>
          </a:graphicData>
        </a:graphic>
      </p:graphicFrame>
      <p:sp>
        <p:nvSpPr>
          <p:cNvPr id="1027" name="Rectangle 3"/>
          <p:cNvSpPr>
            <a:spLocks noChangeArrowheads="1"/>
          </p:cNvSpPr>
          <p:nvPr/>
        </p:nvSpPr>
        <p:spPr bwMode="auto">
          <a:xfrm>
            <a:off x="142875" y="104775"/>
            <a:ext cx="8801100" cy="519113"/>
          </a:xfrm>
          <a:prstGeom prst="rect">
            <a:avLst/>
          </a:prstGeom>
          <a:noFill/>
          <a:ln w="9525">
            <a:noFill/>
            <a:miter lim="800000"/>
            <a:headEnd/>
            <a:tailEnd/>
          </a:ln>
        </p:spPr>
        <p:txBody>
          <a:bodyPr wrap="none">
            <a:spAutoFit/>
          </a:bodyPr>
          <a:lstStyle/>
          <a:p>
            <a:pPr eaLnBrk="1" hangingPunct="1"/>
            <a:r>
              <a:rPr lang="en-US" sz="2800" dirty="0">
                <a:solidFill>
                  <a:srgbClr val="0000FF"/>
                </a:solidFill>
                <a:latin typeface="Arial" pitchFamily="34" charset="0"/>
              </a:rPr>
              <a:t>OVERVIEW: Assessment Systems Used in </a:t>
            </a:r>
            <a:r>
              <a:rPr lang="en-US" sz="2800" dirty="0" err="1">
                <a:solidFill>
                  <a:srgbClr val="0000FF"/>
                </a:solidFill>
                <a:latin typeface="Arial" pitchFamily="34" charset="0"/>
              </a:rPr>
              <a:t>RtI</a:t>
            </a:r>
            <a:r>
              <a:rPr lang="en-US" sz="2800" dirty="0">
                <a:solidFill>
                  <a:srgbClr val="0000FF"/>
                </a:solidFill>
                <a:latin typeface="Arial" pitchFamily="34" charset="0"/>
              </a:rPr>
              <a:t> Models</a:t>
            </a:r>
          </a:p>
        </p:txBody>
      </p:sp>
      <p:sp>
        <p:nvSpPr>
          <p:cNvPr id="1028" name="Text Box 4"/>
          <p:cNvSpPr txBox="1">
            <a:spLocks noChangeArrowheads="1"/>
          </p:cNvSpPr>
          <p:nvPr/>
        </p:nvSpPr>
        <p:spPr bwMode="auto">
          <a:xfrm>
            <a:off x="5943600" y="6369050"/>
            <a:ext cx="2895600" cy="336550"/>
          </a:xfrm>
          <a:prstGeom prst="rect">
            <a:avLst/>
          </a:prstGeom>
          <a:noFill/>
          <a:ln w="9525">
            <a:noFill/>
            <a:miter lim="800000"/>
            <a:headEnd/>
            <a:tailEnd/>
          </a:ln>
        </p:spPr>
        <p:txBody>
          <a:bodyPr wrap="none">
            <a:spAutoFit/>
          </a:bodyPr>
          <a:lstStyle/>
          <a:p>
            <a:r>
              <a:rPr lang="en-US" sz="1600">
                <a:latin typeface="Arial" pitchFamily="34" charset="0"/>
                <a:ea typeface="ＭＳ Ｐゴシック" pitchFamily="48" charset="-128"/>
              </a:rPr>
              <a:t>Taken from Heartland AEA 11</a:t>
            </a:r>
          </a:p>
        </p:txBody>
      </p:sp>
      <p:sp>
        <p:nvSpPr>
          <p:cNvPr id="1029" name="Rectangle 5"/>
          <p:cNvSpPr>
            <a:spLocks noChangeArrowheads="1"/>
          </p:cNvSpPr>
          <p:nvPr/>
        </p:nvSpPr>
        <p:spPr bwMode="auto">
          <a:xfrm>
            <a:off x="0" y="0"/>
            <a:ext cx="9144000" cy="6858000"/>
          </a:xfrm>
          <a:prstGeom prst="rect">
            <a:avLst/>
          </a:prstGeom>
          <a:noFill/>
          <a:ln w="161925">
            <a:solidFill>
              <a:schemeClr val="accent2"/>
            </a:solidFill>
            <a:miter lim="800000"/>
            <a:headEnd/>
            <a:tailEnd/>
          </a:ln>
        </p:spPr>
        <p:txBody>
          <a:bodyPr wrap="none" anchor="ctr"/>
          <a:lstStyle/>
          <a:p>
            <a:pPr algn="ctr"/>
            <a:endParaRPr lang="en-US" sz="2000">
              <a:solidFill>
                <a:srgbClr val="3366FF"/>
              </a:solidFill>
              <a:latin typeface="Times New Roman" pitchFamily="18" charset="0"/>
            </a:endParaRPr>
          </a:p>
        </p:txBody>
      </p:sp>
      <p:sp>
        <p:nvSpPr>
          <p:cNvPr id="5126" name="Rectangle 6"/>
          <p:cNvSpPr>
            <a:spLocks noChangeArrowheads="1"/>
          </p:cNvSpPr>
          <p:nvPr/>
        </p:nvSpPr>
        <p:spPr bwMode="auto">
          <a:xfrm>
            <a:off x="3200400" y="990600"/>
            <a:ext cx="1828800" cy="5257800"/>
          </a:xfrm>
          <a:prstGeom prst="rect">
            <a:avLst/>
          </a:prstGeom>
          <a:noFill/>
          <a:ln w="76200">
            <a:solidFill>
              <a:srgbClr val="F9203A"/>
            </a:solidFill>
            <a:miter lim="800000"/>
            <a:headEnd/>
            <a:tailEnd/>
          </a:ln>
        </p:spPr>
        <p:txBody>
          <a:bodyPr wrap="none" anchor="ctr"/>
          <a:lstStyle/>
          <a:p>
            <a:pPr eaLnBrk="1" hangingPunct="1"/>
            <a:endParaRPr lang="en-US">
              <a:latin typeface="Arial" pitchFamily="34" charset="0"/>
            </a:endParaRPr>
          </a:p>
        </p:txBody>
      </p:sp>
      <p:sp>
        <p:nvSpPr>
          <p:cNvPr id="5127" name="Rectangle 7"/>
          <p:cNvSpPr>
            <a:spLocks noChangeArrowheads="1"/>
          </p:cNvSpPr>
          <p:nvPr/>
        </p:nvSpPr>
        <p:spPr bwMode="auto">
          <a:xfrm>
            <a:off x="1371600" y="990600"/>
            <a:ext cx="1828800" cy="5257800"/>
          </a:xfrm>
          <a:prstGeom prst="rect">
            <a:avLst/>
          </a:prstGeom>
          <a:noFill/>
          <a:ln w="76200">
            <a:solidFill>
              <a:srgbClr val="F9203A"/>
            </a:solidFill>
            <a:miter lim="800000"/>
            <a:headEnd/>
            <a:tailEnd/>
          </a:ln>
        </p:spPr>
        <p:txBody>
          <a:bodyPr wrap="none" anchor="ctr"/>
          <a:lstStyle/>
          <a:p>
            <a:pPr eaLnBrk="1" hangingPunct="1"/>
            <a:endParaRPr lang="en-US">
              <a:latin typeface="Arial" pitchFamily="34" charset="0"/>
            </a:endParaRPr>
          </a:p>
        </p:txBody>
      </p:sp>
      <p:sp>
        <p:nvSpPr>
          <p:cNvPr id="5128" name="Rectangle 8"/>
          <p:cNvSpPr>
            <a:spLocks noChangeArrowheads="1"/>
          </p:cNvSpPr>
          <p:nvPr/>
        </p:nvSpPr>
        <p:spPr bwMode="auto">
          <a:xfrm>
            <a:off x="4953000" y="990600"/>
            <a:ext cx="1828800" cy="5257800"/>
          </a:xfrm>
          <a:prstGeom prst="rect">
            <a:avLst/>
          </a:prstGeom>
          <a:noFill/>
          <a:ln w="76200">
            <a:solidFill>
              <a:srgbClr val="F9203A"/>
            </a:solidFill>
            <a:miter lim="800000"/>
            <a:headEnd/>
            <a:tailEnd/>
          </a:ln>
        </p:spPr>
        <p:txBody>
          <a:bodyPr wrap="none" anchor="ctr"/>
          <a:lstStyle/>
          <a:p>
            <a:pPr eaLnBrk="1" hangingPunct="1"/>
            <a:endParaRPr lang="en-US">
              <a:latin typeface="Arial" pitchFamily="34" charset="0"/>
            </a:endParaRPr>
          </a:p>
        </p:txBody>
      </p:sp>
      <p:sp>
        <p:nvSpPr>
          <p:cNvPr id="1033" name="Text Box 9"/>
          <p:cNvSpPr txBox="1">
            <a:spLocks noChangeArrowheads="1"/>
          </p:cNvSpPr>
          <p:nvPr/>
        </p:nvSpPr>
        <p:spPr bwMode="auto">
          <a:xfrm>
            <a:off x="3336925" y="4919663"/>
            <a:ext cx="184150" cy="366712"/>
          </a:xfrm>
          <a:prstGeom prst="rect">
            <a:avLst/>
          </a:prstGeom>
          <a:noFill/>
          <a:ln w="9525">
            <a:noFill/>
            <a:miter lim="800000"/>
            <a:headEnd/>
            <a:tailEnd/>
          </a:ln>
        </p:spPr>
        <p:txBody>
          <a:bodyPr wrap="none">
            <a:spAutoFit/>
          </a:bodyPr>
          <a:lstStyle/>
          <a:p>
            <a:pPr eaLnBrk="1" hangingPunct="1"/>
            <a:endParaRPr lang="en-US">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xit" presetSubtype="10" fill="hold" grpId="1" nodeType="clickEffect">
                                  <p:stCondLst>
                                    <p:cond delay="0"/>
                                  </p:stCondLst>
                                  <p:childTnLst>
                                    <p:animEffect transition="out" filter="blinds(horizontal)">
                                      <p:cBhvr>
                                        <p:cTn id="10" dur="500"/>
                                        <p:tgtEl>
                                          <p:spTgt spid="5126"/>
                                        </p:tgtEl>
                                      </p:cBhvr>
                                    </p:animEffect>
                                    <p:set>
                                      <p:cBhvr>
                                        <p:cTn id="11" dur="1" fill="hold">
                                          <p:stCondLst>
                                            <p:cond delay="499"/>
                                          </p:stCondLst>
                                        </p:cTn>
                                        <p:tgtEl>
                                          <p:spTgt spid="5126"/>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5" presetClass="entr" presetSubtype="5" fill="hold" grpId="0" nodeType="clickEffect">
                                  <p:stCondLst>
                                    <p:cond delay="0"/>
                                  </p:stCondLst>
                                  <p:childTnLst>
                                    <p:set>
                                      <p:cBhvr>
                                        <p:cTn id="15" dur="1" fill="hold">
                                          <p:stCondLst>
                                            <p:cond delay="0"/>
                                          </p:stCondLst>
                                        </p:cTn>
                                        <p:tgtEl>
                                          <p:spTgt spid="5127"/>
                                        </p:tgtEl>
                                        <p:attrNameLst>
                                          <p:attrName>style.visibility</p:attrName>
                                        </p:attrNameLst>
                                      </p:cBhvr>
                                      <p:to>
                                        <p:strVal val="visible"/>
                                      </p:to>
                                    </p:set>
                                    <p:animEffect transition="in" filter="checkerboard(down)">
                                      <p:cBhvr>
                                        <p:cTn id="16" dur="500"/>
                                        <p:tgtEl>
                                          <p:spTgt spid="5127"/>
                                        </p:tgtEl>
                                      </p:cBhvr>
                                    </p:animEffect>
                                  </p:childTnLst>
                                </p:cTn>
                              </p:par>
                            </p:childTnLst>
                          </p:cTn>
                        </p:par>
                        <p:par>
                          <p:cTn id="17" fill="hold">
                            <p:stCondLst>
                              <p:cond delay="500"/>
                            </p:stCondLst>
                            <p:childTnLst>
                              <p:par>
                                <p:cTn id="18" presetID="5" presetClass="entr" presetSubtype="5" fill="hold" grpId="0" nodeType="afterEffect">
                                  <p:stCondLst>
                                    <p:cond delay="0"/>
                                  </p:stCondLst>
                                  <p:childTnLst>
                                    <p:set>
                                      <p:cBhvr>
                                        <p:cTn id="19" dur="1" fill="hold">
                                          <p:stCondLst>
                                            <p:cond delay="0"/>
                                          </p:stCondLst>
                                        </p:cTn>
                                        <p:tgtEl>
                                          <p:spTgt spid="5128"/>
                                        </p:tgtEl>
                                        <p:attrNameLst>
                                          <p:attrName>style.visibility</p:attrName>
                                        </p:attrNameLst>
                                      </p:cBhvr>
                                      <p:to>
                                        <p:strVal val="visible"/>
                                      </p:to>
                                    </p:set>
                                    <p:animEffect transition="in" filter="checkerboard(down)">
                                      <p:cBhvr>
                                        <p:cTn id="20" dur="5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6" grpId="0" animBg="1"/>
      <p:bldP spid="5126" grpId="1" animBg="1"/>
      <p:bldP spid="5127" grpId="0" animBg="1"/>
      <p:bldP spid="51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228600"/>
            <a:ext cx="6870700" cy="1600200"/>
          </a:xfrm>
        </p:spPr>
        <p:txBody>
          <a:bodyPr/>
          <a:lstStyle/>
          <a:p>
            <a:pPr algn="ctr" eaLnBrk="1" hangingPunct="1">
              <a:defRPr/>
            </a:pPr>
            <a:r>
              <a:rPr lang="en-US" dirty="0" smtClean="0">
                <a:solidFill>
                  <a:srgbClr val="C00000"/>
                </a:solidFill>
                <a:effectLst>
                  <a:outerShdw blurRad="38100" dist="38100" dir="2700000" algn="tl">
                    <a:srgbClr val="C0C0C0"/>
                  </a:outerShdw>
                </a:effectLst>
              </a:rPr>
              <a:t>The Goals of RTI Are:</a:t>
            </a:r>
          </a:p>
        </p:txBody>
      </p:sp>
      <p:sp>
        <p:nvSpPr>
          <p:cNvPr id="12291" name="Rectangle 3"/>
          <p:cNvSpPr>
            <a:spLocks noGrp="1" noChangeArrowheads="1"/>
          </p:cNvSpPr>
          <p:nvPr>
            <p:ph type="body" idx="1"/>
          </p:nvPr>
        </p:nvSpPr>
        <p:spPr>
          <a:xfrm>
            <a:off x="228600" y="1371600"/>
            <a:ext cx="8640763" cy="4267200"/>
          </a:xfrm>
        </p:spPr>
        <p:txBody>
          <a:bodyPr>
            <a:normAutofit fontScale="92500" lnSpcReduction="10000"/>
          </a:bodyPr>
          <a:lstStyle/>
          <a:p>
            <a:pPr eaLnBrk="1" hangingPunct="1">
              <a:lnSpc>
                <a:spcPct val="90000"/>
              </a:lnSpc>
              <a:buFontTx/>
              <a:buNone/>
            </a:pPr>
            <a:endParaRPr lang="en-US" sz="2800" b="1" dirty="0" smtClean="0">
              <a:latin typeface="+mj-lt"/>
            </a:endParaRPr>
          </a:p>
          <a:p>
            <a:pPr lvl="1" eaLnBrk="1" hangingPunct="1">
              <a:lnSpc>
                <a:spcPct val="90000"/>
              </a:lnSpc>
              <a:buFont typeface="Arial" pitchFamily="34" charset="0"/>
              <a:buChar char="•"/>
            </a:pPr>
            <a:r>
              <a:rPr lang="en-US" dirty="0" smtClean="0">
                <a:latin typeface="+mj-lt"/>
              </a:rPr>
              <a:t>To blend classroom teachers, specialists ( RCS, Special Ed teacher, Bilingual teachers) and other support personnel’s expertise, services and resources into one system that more effectively meets students’ needs.</a:t>
            </a:r>
          </a:p>
          <a:p>
            <a:pPr lvl="1" eaLnBrk="1" hangingPunct="1">
              <a:lnSpc>
                <a:spcPct val="90000"/>
              </a:lnSpc>
              <a:buFont typeface="Arial" pitchFamily="34" charset="0"/>
              <a:buChar char="•"/>
            </a:pPr>
            <a:endParaRPr lang="en-US" dirty="0" smtClean="0">
              <a:latin typeface="+mj-lt"/>
            </a:endParaRPr>
          </a:p>
          <a:p>
            <a:pPr lvl="1" eaLnBrk="1" hangingPunct="1">
              <a:lnSpc>
                <a:spcPct val="90000"/>
              </a:lnSpc>
              <a:buFont typeface="Arial" pitchFamily="34" charset="0"/>
              <a:buChar char="•"/>
            </a:pPr>
            <a:r>
              <a:rPr lang="en-US" dirty="0" smtClean="0">
                <a:latin typeface="+mj-lt"/>
              </a:rPr>
              <a:t>Focus on prevention</a:t>
            </a:r>
          </a:p>
          <a:p>
            <a:pPr lvl="1" eaLnBrk="1" hangingPunct="1">
              <a:lnSpc>
                <a:spcPct val="90000"/>
              </a:lnSpc>
              <a:buFont typeface="Arial" pitchFamily="34" charset="0"/>
              <a:buChar char="•"/>
            </a:pPr>
            <a:endParaRPr lang="en-US" dirty="0" smtClean="0">
              <a:latin typeface="+mj-lt"/>
            </a:endParaRPr>
          </a:p>
          <a:p>
            <a:pPr lvl="1" eaLnBrk="1" hangingPunct="1">
              <a:lnSpc>
                <a:spcPct val="90000"/>
              </a:lnSpc>
              <a:buFont typeface="Arial" pitchFamily="34" charset="0"/>
              <a:buChar char="•"/>
            </a:pPr>
            <a:r>
              <a:rPr lang="en-US" dirty="0" smtClean="0">
                <a:latin typeface="+mj-lt"/>
              </a:rPr>
              <a:t>Target students who are at risk</a:t>
            </a:r>
          </a:p>
          <a:p>
            <a:pPr lvl="1" eaLnBrk="1" hangingPunct="1">
              <a:lnSpc>
                <a:spcPct val="90000"/>
              </a:lnSpc>
              <a:buNone/>
            </a:pPr>
            <a:r>
              <a:rPr lang="en-US" dirty="0" smtClean="0">
                <a:latin typeface="+mj-lt"/>
              </a:rPr>
              <a:t> </a:t>
            </a:r>
          </a:p>
          <a:p>
            <a:pPr lvl="1" eaLnBrk="1" hangingPunct="1">
              <a:lnSpc>
                <a:spcPct val="90000"/>
              </a:lnSpc>
              <a:buFont typeface="Arial" pitchFamily="34" charset="0"/>
              <a:buChar char="•"/>
            </a:pPr>
            <a:r>
              <a:rPr lang="en-US" dirty="0" smtClean="0">
                <a:latin typeface="+mj-lt"/>
              </a:rPr>
              <a:t>Use collaborative problem-solving to meet the needs of </a:t>
            </a:r>
            <a:r>
              <a:rPr lang="en-US" b="1" dirty="0" smtClean="0">
                <a:latin typeface="+mj-lt"/>
              </a:rPr>
              <a:t>ALL</a:t>
            </a:r>
            <a:r>
              <a:rPr lang="en-US" dirty="0" smtClean="0">
                <a:latin typeface="+mj-lt"/>
              </a:rPr>
              <a:t> children</a:t>
            </a:r>
          </a:p>
          <a:p>
            <a:pPr eaLnBrk="1" hangingPunct="1">
              <a:lnSpc>
                <a:spcPct val="90000"/>
              </a:lnSpc>
              <a:buFontTx/>
              <a:buNone/>
            </a:pPr>
            <a:r>
              <a:rPr lang="en-US" dirty="0" smtClean="0"/>
              <a:t>									</a:t>
            </a:r>
            <a:r>
              <a:rPr lang="en-US" sz="1200" dirty="0" smtClean="0"/>
              <a:t>Pluymert</a:t>
            </a:r>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sosceles Triangle 3"/>
          <p:cNvSpPr/>
          <p:nvPr/>
        </p:nvSpPr>
        <p:spPr>
          <a:xfrm>
            <a:off x="2438400" y="2590800"/>
            <a:ext cx="3048000" cy="1905000"/>
          </a:xfrm>
          <a:prstGeom prst="triangle">
            <a:avLst>
              <a:gd name="adj" fmla="val 49945"/>
            </a:avLst>
          </a:prstGeom>
          <a:solidFill>
            <a:schemeClr val="accent2">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57200" y="3962400"/>
            <a:ext cx="2057400" cy="1200329"/>
          </a:xfrm>
          <a:prstGeom prst="rect">
            <a:avLst/>
          </a:prstGeom>
          <a:noFill/>
        </p:spPr>
        <p:txBody>
          <a:bodyPr wrap="square" rtlCol="0">
            <a:spAutoFit/>
          </a:bodyPr>
          <a:lstStyle/>
          <a:p>
            <a:r>
              <a:rPr lang="en-US" dirty="0" smtClean="0">
                <a:solidFill>
                  <a:srgbClr val="0070C0"/>
                </a:solidFill>
              </a:rPr>
              <a:t>Mastery Measures</a:t>
            </a:r>
            <a:r>
              <a:rPr lang="en-US" dirty="0" smtClean="0"/>
              <a:t>:</a:t>
            </a:r>
          </a:p>
          <a:p>
            <a:r>
              <a:rPr lang="en-US" dirty="0" smtClean="0"/>
              <a:t>Holistic Assessments</a:t>
            </a:r>
          </a:p>
          <a:p>
            <a:r>
              <a:rPr lang="en-US" dirty="0" smtClean="0"/>
              <a:t>Read Naturally,  Read 180</a:t>
            </a:r>
            <a:endParaRPr lang="en-US" dirty="0"/>
          </a:p>
        </p:txBody>
      </p:sp>
      <p:sp>
        <p:nvSpPr>
          <p:cNvPr id="7" name="TextBox 6"/>
          <p:cNvSpPr txBox="1"/>
          <p:nvPr/>
        </p:nvSpPr>
        <p:spPr>
          <a:xfrm>
            <a:off x="5334000" y="3962400"/>
            <a:ext cx="3810000" cy="646331"/>
          </a:xfrm>
          <a:prstGeom prst="rect">
            <a:avLst/>
          </a:prstGeom>
          <a:noFill/>
        </p:spPr>
        <p:txBody>
          <a:bodyPr wrap="square" rtlCol="0">
            <a:spAutoFit/>
          </a:bodyPr>
          <a:lstStyle/>
          <a:p>
            <a:r>
              <a:rPr lang="en-US" dirty="0" smtClean="0">
                <a:solidFill>
                  <a:srgbClr val="0070C0"/>
                </a:solidFill>
              </a:rPr>
              <a:t>Standardized Norm-referenced Tests </a:t>
            </a:r>
            <a:r>
              <a:rPr lang="en-US" dirty="0" smtClean="0"/>
              <a:t>: ISAT, MAP, CBM</a:t>
            </a:r>
            <a:endParaRPr lang="en-US" dirty="0"/>
          </a:p>
        </p:txBody>
      </p:sp>
      <p:sp>
        <p:nvSpPr>
          <p:cNvPr id="8" name="TextBox 7"/>
          <p:cNvSpPr txBox="1"/>
          <p:nvPr/>
        </p:nvSpPr>
        <p:spPr>
          <a:xfrm>
            <a:off x="2514600" y="2057401"/>
            <a:ext cx="3352800" cy="646331"/>
          </a:xfrm>
          <a:prstGeom prst="rect">
            <a:avLst/>
          </a:prstGeom>
          <a:noFill/>
        </p:spPr>
        <p:txBody>
          <a:bodyPr wrap="square" rtlCol="0">
            <a:spAutoFit/>
          </a:bodyPr>
          <a:lstStyle/>
          <a:p>
            <a:pPr algn="ctr"/>
            <a:r>
              <a:rPr lang="en-US" dirty="0" smtClean="0">
                <a:solidFill>
                  <a:srgbClr val="0070C0"/>
                </a:solidFill>
              </a:rPr>
              <a:t>Authentic assessments:</a:t>
            </a:r>
          </a:p>
          <a:p>
            <a:pPr algn="ctr"/>
            <a:r>
              <a:rPr lang="en-US" dirty="0" smtClean="0"/>
              <a:t>Anecdotal records, work samples</a:t>
            </a:r>
            <a:endParaRPr lang="en-US" dirty="0"/>
          </a:p>
        </p:txBody>
      </p:sp>
      <p:sp>
        <p:nvSpPr>
          <p:cNvPr id="9" name="TextBox 8"/>
          <p:cNvSpPr txBox="1"/>
          <p:nvPr/>
        </p:nvSpPr>
        <p:spPr>
          <a:xfrm>
            <a:off x="762000" y="457200"/>
            <a:ext cx="7162800" cy="584775"/>
          </a:xfrm>
          <a:prstGeom prst="rect">
            <a:avLst/>
          </a:prstGeom>
          <a:noFill/>
        </p:spPr>
        <p:txBody>
          <a:bodyPr wrap="square" rtlCol="0">
            <a:spAutoFit/>
          </a:bodyPr>
          <a:lstStyle/>
          <a:p>
            <a:pPr algn="ctr"/>
            <a:r>
              <a:rPr lang="en-US" sz="3200" b="1" dirty="0" smtClean="0">
                <a:solidFill>
                  <a:srgbClr val="C00000"/>
                </a:solidFill>
                <a:effectLst>
                  <a:outerShdw blurRad="38100" dist="38100" dir="2700000" algn="tl">
                    <a:srgbClr val="000000">
                      <a:alpha val="43137"/>
                    </a:srgbClr>
                  </a:outerShdw>
                </a:effectLst>
                <a:latin typeface="+mj-lt"/>
              </a:rPr>
              <a:t>Student Performance Review</a:t>
            </a:r>
            <a:endParaRPr lang="en-US" sz="3200" b="1" dirty="0">
              <a:solidFill>
                <a:srgbClr val="C00000"/>
              </a:solidFill>
              <a:effectLst>
                <a:outerShdw blurRad="38100" dist="38100" dir="2700000" algn="tl">
                  <a:srgbClr val="000000">
                    <a:alpha val="43137"/>
                  </a:srgbClr>
                </a:outerShdw>
              </a:effectLst>
              <a:latin typeface="+mj-lt"/>
            </a:endParaRPr>
          </a:p>
        </p:txBody>
      </p:sp>
      <p:sp>
        <p:nvSpPr>
          <p:cNvPr id="10" name="Up Arrow 9"/>
          <p:cNvSpPr/>
          <p:nvPr/>
        </p:nvSpPr>
        <p:spPr>
          <a:xfrm>
            <a:off x="3429000" y="1066800"/>
            <a:ext cx="1094232" cy="5791200"/>
          </a:xfrm>
          <a:prstGeom prst="up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t>
            </a:r>
          </a:p>
          <a:p>
            <a:pPr algn="ctr"/>
            <a:r>
              <a:rPr lang="en-US" dirty="0" smtClean="0"/>
              <a:t>R</a:t>
            </a:r>
          </a:p>
          <a:p>
            <a:pPr algn="ctr"/>
            <a:r>
              <a:rPr lang="en-US" dirty="0" smtClean="0"/>
              <a:t>I</a:t>
            </a:r>
          </a:p>
          <a:p>
            <a:pPr algn="ctr"/>
            <a:r>
              <a:rPr lang="en-US" dirty="0" smtClean="0"/>
              <a:t>A</a:t>
            </a:r>
          </a:p>
          <a:p>
            <a:pPr algn="ctr"/>
            <a:r>
              <a:rPr lang="en-US" dirty="0" smtClean="0"/>
              <a:t>N</a:t>
            </a:r>
          </a:p>
          <a:p>
            <a:pPr algn="ctr"/>
            <a:r>
              <a:rPr lang="en-US" dirty="0" smtClean="0"/>
              <a:t>G</a:t>
            </a:r>
          </a:p>
          <a:p>
            <a:pPr algn="ctr"/>
            <a:r>
              <a:rPr lang="en-US" dirty="0" smtClean="0"/>
              <a:t>U</a:t>
            </a:r>
          </a:p>
          <a:p>
            <a:pPr algn="ctr"/>
            <a:r>
              <a:rPr lang="en-US" dirty="0" smtClean="0"/>
              <a:t>L</a:t>
            </a:r>
          </a:p>
          <a:p>
            <a:pPr algn="ctr"/>
            <a:r>
              <a:rPr lang="en-US" dirty="0" smtClean="0"/>
              <a:t>A</a:t>
            </a:r>
          </a:p>
          <a:p>
            <a:pPr algn="ctr"/>
            <a:r>
              <a:rPr lang="en-US" dirty="0" smtClean="0"/>
              <a:t>T</a:t>
            </a:r>
          </a:p>
          <a:p>
            <a:pPr algn="ctr"/>
            <a:r>
              <a:rPr lang="en-US" dirty="0" smtClean="0"/>
              <a:t>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anim calcmode="lin" valueType="num">
                                      <p:cBhvr additive="base">
                                        <p:cTn id="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0">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 calcmode="lin" valueType="num">
                                      <p:cBhvr additive="base">
                                        <p:cTn id="1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anim calcmode="lin" valueType="num">
                                      <p:cBhvr additive="base">
                                        <p:cTn id="1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anim calcmode="lin" valueType="num">
                                      <p:cBhvr additive="base">
                                        <p:cTn id="1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
                                            <p:txEl>
                                              <p:pRg st="3" end="3"/>
                                            </p:txEl>
                                          </p:spTgt>
                                        </p:tgtEl>
                                        <p:attrNameLst>
                                          <p:attrName>style.visibility</p:attrName>
                                        </p:attrNameLst>
                                      </p:cBhvr>
                                      <p:to>
                                        <p:strVal val="visible"/>
                                      </p:to>
                                    </p:set>
                                    <p:anim calcmode="lin" valueType="num">
                                      <p:cBhvr additive="base">
                                        <p:cTn id="23"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0">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 calcmode="lin" valueType="num">
                                      <p:cBhvr additive="base">
                                        <p:cTn id="27"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0">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
                                            <p:txEl>
                                              <p:pRg st="5" end="5"/>
                                            </p:txEl>
                                          </p:spTgt>
                                        </p:tgtEl>
                                        <p:attrNameLst>
                                          <p:attrName>style.visibility</p:attrName>
                                        </p:attrNameLst>
                                      </p:cBhvr>
                                      <p:to>
                                        <p:strVal val="visible"/>
                                      </p:to>
                                    </p:set>
                                    <p:anim calcmode="lin" valueType="num">
                                      <p:cBhvr additive="base">
                                        <p:cTn id="31" dur="500" fill="hold"/>
                                        <p:tgtEl>
                                          <p:spTgt spid="10">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
                                            <p:txEl>
                                              <p:pRg st="6" end="6"/>
                                            </p:txEl>
                                          </p:spTgt>
                                        </p:tgtEl>
                                        <p:attrNameLst>
                                          <p:attrName>style.visibility</p:attrName>
                                        </p:attrNameLst>
                                      </p:cBhvr>
                                      <p:to>
                                        <p:strVal val="visible"/>
                                      </p:to>
                                    </p:set>
                                    <p:anim calcmode="lin" valueType="num">
                                      <p:cBhvr additive="base">
                                        <p:cTn id="35" dur="500" fill="hold"/>
                                        <p:tgtEl>
                                          <p:spTgt spid="10">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0">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xEl>
                                              <p:pRg st="7" end="7"/>
                                            </p:txEl>
                                          </p:spTgt>
                                        </p:tgtEl>
                                        <p:attrNameLst>
                                          <p:attrName>style.visibility</p:attrName>
                                        </p:attrNameLst>
                                      </p:cBhvr>
                                      <p:to>
                                        <p:strVal val="visible"/>
                                      </p:to>
                                    </p:set>
                                    <p:anim calcmode="lin" valueType="num">
                                      <p:cBhvr additive="base">
                                        <p:cTn id="39" dur="500" fill="hold"/>
                                        <p:tgtEl>
                                          <p:spTgt spid="10">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0">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0">
                                            <p:txEl>
                                              <p:pRg st="8" end="8"/>
                                            </p:txEl>
                                          </p:spTgt>
                                        </p:tgtEl>
                                        <p:attrNameLst>
                                          <p:attrName>style.visibility</p:attrName>
                                        </p:attrNameLst>
                                      </p:cBhvr>
                                      <p:to>
                                        <p:strVal val="visible"/>
                                      </p:to>
                                    </p:set>
                                    <p:anim calcmode="lin" valueType="num">
                                      <p:cBhvr additive="base">
                                        <p:cTn id="43" dur="500" fill="hold"/>
                                        <p:tgtEl>
                                          <p:spTgt spid="10">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0">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0">
                                            <p:txEl>
                                              <p:pRg st="9" end="9"/>
                                            </p:txEl>
                                          </p:spTgt>
                                        </p:tgtEl>
                                        <p:attrNameLst>
                                          <p:attrName>style.visibility</p:attrName>
                                        </p:attrNameLst>
                                      </p:cBhvr>
                                      <p:to>
                                        <p:strVal val="visible"/>
                                      </p:to>
                                    </p:set>
                                    <p:anim calcmode="lin" valueType="num">
                                      <p:cBhvr additive="base">
                                        <p:cTn id="47" dur="500" fill="hold"/>
                                        <p:tgtEl>
                                          <p:spTgt spid="10">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0">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0">
                                            <p:txEl>
                                              <p:pRg st="10" end="10"/>
                                            </p:txEl>
                                          </p:spTgt>
                                        </p:tgtEl>
                                        <p:attrNameLst>
                                          <p:attrName>style.visibility</p:attrName>
                                        </p:attrNameLst>
                                      </p:cBhvr>
                                      <p:to>
                                        <p:strVal val="visible"/>
                                      </p:to>
                                    </p:set>
                                    <p:anim calcmode="lin" valueType="num">
                                      <p:cBhvr additive="base">
                                        <p:cTn id="51" dur="500" fill="hold"/>
                                        <p:tgtEl>
                                          <p:spTgt spid="10">
                                            <p:txEl>
                                              <p:pRg st="10" end="1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0">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457200" y="152400"/>
            <a:ext cx="8382000" cy="1143000"/>
          </a:xfrm>
          <a:noFill/>
        </p:spPr>
        <p:txBody>
          <a:bodyPr lIns="50800" tIns="50800" bIns="50800" anchor="t">
            <a:noAutofit/>
          </a:bodyPr>
          <a:lstStyle/>
          <a:p>
            <a:pPr algn="ctr" eaLnBrk="1" hangingPunct="1">
              <a:defRPr/>
            </a:pPr>
            <a:r>
              <a:rPr lang="en-US" sz="2400" b="1" dirty="0" smtClean="0">
                <a:solidFill>
                  <a:srgbClr val="C00000"/>
                </a:solidFill>
                <a:effectLst>
                  <a:outerShdw blurRad="38100" dist="38100" dir="2700000" algn="tl">
                    <a:srgbClr val="000000">
                      <a:alpha val="43137"/>
                    </a:srgbClr>
                  </a:outerShdw>
                </a:effectLst>
              </a:rPr>
              <a:t>WITH RTI : Schools Use Universal Screening Instead of Referral Driven Practices FOR EARLY IDENTIFICATION </a:t>
            </a:r>
            <a:br>
              <a:rPr lang="en-US" sz="2400" b="1" dirty="0" smtClean="0">
                <a:solidFill>
                  <a:srgbClr val="C00000"/>
                </a:solidFill>
                <a:effectLst>
                  <a:outerShdw blurRad="38100" dist="38100" dir="2700000" algn="tl">
                    <a:srgbClr val="000000">
                      <a:alpha val="43137"/>
                    </a:srgbClr>
                  </a:outerShdw>
                </a:effectLst>
              </a:rPr>
            </a:br>
            <a:r>
              <a:rPr lang="en-US" sz="2400" b="1" dirty="0" smtClean="0">
                <a:solidFill>
                  <a:srgbClr val="C00000"/>
                </a:solidFill>
                <a:effectLst>
                  <a:outerShdw blurRad="38100" dist="38100" dir="2700000" algn="tl">
                    <a:srgbClr val="000000">
                      <a:alpha val="43137"/>
                    </a:srgbClr>
                  </a:outerShdw>
                </a:effectLst>
              </a:rPr>
              <a:t>( NO MORE WAIT TO FAIL)</a:t>
            </a:r>
          </a:p>
        </p:txBody>
      </p:sp>
      <p:sp>
        <p:nvSpPr>
          <p:cNvPr id="19" name="Content Placeholder 18"/>
          <p:cNvSpPr>
            <a:spLocks noGrp="1"/>
          </p:cNvSpPr>
          <p:nvPr>
            <p:ph sz="quarter" idx="1"/>
          </p:nvPr>
        </p:nvSpPr>
        <p:spPr>
          <a:xfrm>
            <a:off x="1905000" y="5410200"/>
            <a:ext cx="4648200" cy="990600"/>
          </a:xfrm>
        </p:spPr>
        <p:txBody>
          <a:bodyPr>
            <a:normAutofit/>
          </a:bodyPr>
          <a:lstStyle/>
          <a:p>
            <a:pPr eaLnBrk="1" hangingPunct="1"/>
            <a:endParaRPr lang="en-US" sz="2600" dirty="0" smtClean="0"/>
          </a:p>
        </p:txBody>
      </p:sp>
      <p:grpSp>
        <p:nvGrpSpPr>
          <p:cNvPr id="2" name="Group 14"/>
          <p:cNvGrpSpPr>
            <a:grpSpLocks/>
          </p:cNvGrpSpPr>
          <p:nvPr/>
        </p:nvGrpSpPr>
        <p:grpSpPr bwMode="auto">
          <a:xfrm>
            <a:off x="228600" y="1752600"/>
            <a:ext cx="7924800" cy="4800600"/>
            <a:chOff x="228600" y="1524000"/>
            <a:chExt cx="8851900" cy="3825875"/>
          </a:xfrm>
        </p:grpSpPr>
        <p:pic>
          <p:nvPicPr>
            <p:cNvPr id="13319" name="Picture 3"/>
            <p:cNvPicPr>
              <a:picLocks noChangeAspect="1" noChangeArrowheads="1"/>
            </p:cNvPicPr>
            <p:nvPr/>
          </p:nvPicPr>
          <p:blipFill>
            <a:blip r:embed="rId3" cstate="print"/>
            <a:srcRect/>
            <a:stretch>
              <a:fillRect/>
            </a:stretch>
          </p:blipFill>
          <p:spPr bwMode="auto">
            <a:xfrm>
              <a:off x="228600" y="1524000"/>
              <a:ext cx="5816600" cy="3825875"/>
            </a:xfrm>
            <a:prstGeom prst="rect">
              <a:avLst/>
            </a:prstGeom>
            <a:noFill/>
            <a:ln w="9525">
              <a:noFill/>
              <a:miter lim="800000"/>
              <a:headEnd/>
              <a:tailEnd/>
            </a:ln>
          </p:spPr>
        </p:pic>
        <p:grpSp>
          <p:nvGrpSpPr>
            <p:cNvPr id="3" name="Group 4"/>
            <p:cNvGrpSpPr>
              <a:grpSpLocks/>
            </p:cNvGrpSpPr>
            <p:nvPr/>
          </p:nvGrpSpPr>
          <p:grpSpPr bwMode="auto">
            <a:xfrm>
              <a:off x="1600200" y="1778000"/>
              <a:ext cx="7480300" cy="2717800"/>
              <a:chOff x="0" y="0"/>
              <a:chExt cx="4712" cy="1712"/>
            </a:xfrm>
          </p:grpSpPr>
          <p:sp>
            <p:nvSpPr>
              <p:cNvPr id="13326" name="Rectangle 5"/>
              <p:cNvSpPr>
                <a:spLocks/>
              </p:cNvSpPr>
              <p:nvPr/>
            </p:nvSpPr>
            <p:spPr bwMode="auto">
              <a:xfrm>
                <a:off x="3144" y="0"/>
                <a:ext cx="104" cy="616"/>
              </a:xfrm>
              <a:prstGeom prst="rect">
                <a:avLst/>
              </a:prstGeom>
              <a:solidFill>
                <a:srgbClr val="FFFF00"/>
              </a:solidFill>
              <a:ln w="25400">
                <a:solidFill>
                  <a:schemeClr val="tx1"/>
                </a:solidFill>
                <a:miter lim="800000"/>
                <a:headEnd/>
                <a:tailEnd/>
              </a:ln>
            </p:spPr>
            <p:txBody>
              <a:bodyPr/>
              <a:lstStyle/>
              <a:p>
                <a:endParaRPr lang="en-US"/>
              </a:p>
            </p:txBody>
          </p:sp>
          <p:sp>
            <p:nvSpPr>
              <p:cNvPr id="13327" name="Line 6"/>
              <p:cNvSpPr>
                <a:spLocks noChangeShapeType="1"/>
              </p:cNvSpPr>
              <p:nvPr/>
            </p:nvSpPr>
            <p:spPr bwMode="auto">
              <a:xfrm rot="10800000" flipH="1">
                <a:off x="0" y="16"/>
                <a:ext cx="3128" cy="1496"/>
              </a:xfrm>
              <a:prstGeom prst="line">
                <a:avLst/>
              </a:prstGeom>
              <a:noFill/>
              <a:ln w="9525">
                <a:solidFill>
                  <a:schemeClr val="tx1"/>
                </a:solidFill>
                <a:round/>
                <a:headEnd/>
                <a:tailEnd/>
              </a:ln>
            </p:spPr>
            <p:txBody>
              <a:bodyPr/>
              <a:lstStyle/>
              <a:p>
                <a:endParaRPr lang="en-US"/>
              </a:p>
            </p:txBody>
          </p:sp>
          <p:sp>
            <p:nvSpPr>
              <p:cNvPr id="13328" name="Line 7"/>
              <p:cNvSpPr>
                <a:spLocks noChangeShapeType="1"/>
              </p:cNvSpPr>
              <p:nvPr/>
            </p:nvSpPr>
            <p:spPr bwMode="auto">
              <a:xfrm rot="10800000" flipH="1">
                <a:off x="0" y="591"/>
                <a:ext cx="3119" cy="1121"/>
              </a:xfrm>
              <a:prstGeom prst="line">
                <a:avLst/>
              </a:prstGeom>
              <a:noFill/>
              <a:ln w="9525">
                <a:solidFill>
                  <a:schemeClr val="tx1"/>
                </a:solidFill>
                <a:round/>
                <a:headEnd/>
                <a:tailEnd/>
              </a:ln>
            </p:spPr>
            <p:txBody>
              <a:bodyPr/>
              <a:lstStyle/>
              <a:p>
                <a:endParaRPr lang="en-US"/>
              </a:p>
            </p:txBody>
          </p:sp>
          <p:sp>
            <p:nvSpPr>
              <p:cNvPr id="13329" name="Rectangle 8"/>
              <p:cNvSpPr>
                <a:spLocks/>
              </p:cNvSpPr>
              <p:nvPr/>
            </p:nvSpPr>
            <p:spPr bwMode="auto">
              <a:xfrm>
                <a:off x="3376" y="56"/>
                <a:ext cx="1336" cy="392"/>
              </a:xfrm>
              <a:prstGeom prst="rect">
                <a:avLst/>
              </a:prstGeom>
              <a:noFill/>
              <a:ln w="9525">
                <a:noFill/>
                <a:miter lim="800000"/>
                <a:headEnd/>
                <a:tailEnd/>
              </a:ln>
            </p:spPr>
            <p:txBody>
              <a:bodyPr lIns="0" tIns="0" rIns="40639" bIns="0"/>
              <a:lstStyle/>
              <a:p>
                <a:pPr marL="39688"/>
                <a:r>
                  <a:rPr lang="en-US" b="1" dirty="0">
                    <a:effectLst>
                      <a:outerShdw blurRad="38100" dist="38100" dir="2700000" algn="tl">
                        <a:srgbClr val="000000">
                          <a:alpha val="43137"/>
                        </a:srgbClr>
                      </a:outerShdw>
                    </a:effectLst>
                    <a:cs typeface="Arial" charset="0"/>
                    <a:sym typeface="Arial" charset="0"/>
                  </a:rPr>
                  <a:t>e.g., &lt; 25th</a:t>
                </a:r>
              </a:p>
              <a:p>
                <a:pPr marL="39688"/>
                <a:r>
                  <a:rPr lang="en-US" b="1" dirty="0">
                    <a:effectLst>
                      <a:outerShdw blurRad="38100" dist="38100" dir="2700000" algn="tl">
                        <a:srgbClr val="000000">
                          <a:alpha val="43137"/>
                        </a:srgbClr>
                      </a:outerShdw>
                    </a:effectLst>
                    <a:cs typeface="Arial" charset="0"/>
                    <a:sym typeface="Arial" charset="0"/>
                  </a:rPr>
                  <a:t>Tier 2 Candidates</a:t>
                </a:r>
              </a:p>
            </p:txBody>
          </p:sp>
        </p:grpSp>
        <p:grpSp>
          <p:nvGrpSpPr>
            <p:cNvPr id="4" name="Group 9"/>
            <p:cNvGrpSpPr>
              <a:grpSpLocks/>
            </p:cNvGrpSpPr>
            <p:nvPr/>
          </p:nvGrpSpPr>
          <p:grpSpPr bwMode="auto">
            <a:xfrm>
              <a:off x="1536700" y="3111500"/>
              <a:ext cx="7543800" cy="1739900"/>
              <a:chOff x="0" y="0"/>
              <a:chExt cx="4752" cy="1096"/>
            </a:xfrm>
          </p:grpSpPr>
          <p:sp>
            <p:nvSpPr>
              <p:cNvPr id="13322" name="Rectangle 10"/>
              <p:cNvSpPr>
                <a:spLocks/>
              </p:cNvSpPr>
              <p:nvPr/>
            </p:nvSpPr>
            <p:spPr bwMode="auto">
              <a:xfrm>
                <a:off x="3184" y="0"/>
                <a:ext cx="104" cy="616"/>
              </a:xfrm>
              <a:prstGeom prst="rect">
                <a:avLst/>
              </a:prstGeom>
              <a:solidFill>
                <a:srgbClr val="FA0B11"/>
              </a:solidFill>
              <a:ln w="25400">
                <a:solidFill>
                  <a:schemeClr val="tx1"/>
                </a:solidFill>
                <a:miter lim="800000"/>
                <a:headEnd/>
                <a:tailEnd/>
              </a:ln>
            </p:spPr>
            <p:txBody>
              <a:bodyPr/>
              <a:lstStyle/>
              <a:p>
                <a:endParaRPr lang="en-US"/>
              </a:p>
            </p:txBody>
          </p:sp>
          <p:sp>
            <p:nvSpPr>
              <p:cNvPr id="13323" name="Line 11"/>
              <p:cNvSpPr>
                <a:spLocks noChangeShapeType="1"/>
              </p:cNvSpPr>
              <p:nvPr/>
            </p:nvSpPr>
            <p:spPr bwMode="auto">
              <a:xfrm rot="10800000" flipH="1">
                <a:off x="0" y="15"/>
                <a:ext cx="3168" cy="889"/>
              </a:xfrm>
              <a:prstGeom prst="line">
                <a:avLst/>
              </a:prstGeom>
              <a:noFill/>
              <a:ln w="9525">
                <a:solidFill>
                  <a:schemeClr val="tx1"/>
                </a:solidFill>
                <a:round/>
                <a:headEnd/>
                <a:tailEnd/>
              </a:ln>
            </p:spPr>
            <p:txBody>
              <a:bodyPr/>
              <a:lstStyle/>
              <a:p>
                <a:endParaRPr lang="en-US"/>
              </a:p>
            </p:txBody>
          </p:sp>
          <p:sp>
            <p:nvSpPr>
              <p:cNvPr id="13324" name="Line 12"/>
              <p:cNvSpPr>
                <a:spLocks noChangeShapeType="1"/>
              </p:cNvSpPr>
              <p:nvPr/>
            </p:nvSpPr>
            <p:spPr bwMode="auto">
              <a:xfrm rot="10800000" flipH="1">
                <a:off x="8" y="608"/>
                <a:ext cx="3120" cy="488"/>
              </a:xfrm>
              <a:prstGeom prst="line">
                <a:avLst/>
              </a:prstGeom>
              <a:noFill/>
              <a:ln w="9525">
                <a:solidFill>
                  <a:schemeClr val="tx1"/>
                </a:solidFill>
                <a:round/>
                <a:headEnd/>
                <a:tailEnd/>
              </a:ln>
            </p:spPr>
            <p:txBody>
              <a:bodyPr/>
              <a:lstStyle/>
              <a:p>
                <a:endParaRPr lang="en-US"/>
              </a:p>
            </p:txBody>
          </p:sp>
          <p:sp>
            <p:nvSpPr>
              <p:cNvPr id="13325" name="Rectangle 13"/>
              <p:cNvSpPr>
                <a:spLocks/>
              </p:cNvSpPr>
              <p:nvPr/>
            </p:nvSpPr>
            <p:spPr bwMode="auto">
              <a:xfrm>
                <a:off x="3416" y="56"/>
                <a:ext cx="1336" cy="728"/>
              </a:xfrm>
              <a:prstGeom prst="rect">
                <a:avLst/>
              </a:prstGeom>
              <a:noFill/>
              <a:ln w="9525">
                <a:noFill/>
                <a:miter lim="800000"/>
                <a:headEnd/>
                <a:tailEnd/>
              </a:ln>
            </p:spPr>
            <p:txBody>
              <a:bodyPr lIns="0" tIns="0" rIns="40639" bIns="0"/>
              <a:lstStyle/>
              <a:p>
                <a:pPr marL="39688"/>
                <a:r>
                  <a:rPr lang="en-US" b="1" dirty="0">
                    <a:effectLst>
                      <a:outerShdw blurRad="38100" dist="38100" dir="2700000" algn="tl">
                        <a:srgbClr val="000000">
                          <a:alpha val="43137"/>
                        </a:srgbClr>
                      </a:outerShdw>
                    </a:effectLst>
                    <a:cs typeface="Arial" charset="0"/>
                    <a:sym typeface="Arial" charset="0"/>
                  </a:rPr>
                  <a:t>e.g., &lt;10</a:t>
                </a:r>
                <a:r>
                  <a:rPr lang="en-US" b="1" baseline="30000" dirty="0">
                    <a:effectLst>
                      <a:outerShdw blurRad="38100" dist="38100" dir="2700000" algn="tl">
                        <a:srgbClr val="000000">
                          <a:alpha val="43137"/>
                        </a:srgbClr>
                      </a:outerShdw>
                    </a:effectLst>
                    <a:cs typeface="Arial" charset="0"/>
                    <a:sym typeface="Arial" charset="0"/>
                  </a:rPr>
                  <a:t>th</a:t>
                </a:r>
                <a:endParaRPr lang="en-US" b="1" dirty="0">
                  <a:effectLst>
                    <a:outerShdw blurRad="38100" dist="38100" dir="2700000" algn="tl">
                      <a:srgbClr val="000000">
                        <a:alpha val="43137"/>
                      </a:srgbClr>
                    </a:outerShdw>
                  </a:effectLst>
                  <a:cs typeface="Arial" charset="0"/>
                  <a:sym typeface="Arial" charset="0"/>
                </a:endParaRPr>
              </a:p>
              <a:p>
                <a:pPr marL="39688"/>
                <a:r>
                  <a:rPr lang="en-US" b="1" dirty="0" smtClean="0">
                    <a:effectLst>
                      <a:outerShdw blurRad="38100" dist="38100" dir="2700000" algn="tl">
                        <a:srgbClr val="000000">
                          <a:alpha val="43137"/>
                        </a:srgbClr>
                      </a:outerShdw>
                    </a:effectLst>
                    <a:cs typeface="Arial" charset="0"/>
                    <a:sym typeface="Arial" charset="0"/>
                  </a:rPr>
                  <a:t>Tier </a:t>
                </a:r>
                <a:r>
                  <a:rPr lang="en-US" b="1" dirty="0">
                    <a:effectLst>
                      <a:outerShdw blurRad="38100" dist="38100" dir="2700000" algn="tl">
                        <a:srgbClr val="000000">
                          <a:alpha val="43137"/>
                        </a:srgbClr>
                      </a:outerShdw>
                    </a:effectLst>
                    <a:cs typeface="Arial" charset="0"/>
                    <a:sym typeface="Arial" charset="0"/>
                  </a:rPr>
                  <a:t>3 Candidates</a:t>
                </a:r>
              </a:p>
            </p:txBody>
          </p:sp>
        </p:grpSp>
      </p:grpSp>
      <p:sp>
        <p:nvSpPr>
          <p:cNvPr id="16" name="Rectangle 15"/>
          <p:cNvSpPr/>
          <p:nvPr/>
        </p:nvSpPr>
        <p:spPr>
          <a:xfrm>
            <a:off x="2819400" y="1676400"/>
            <a:ext cx="4572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Times New Roman" pitchFamily="18" charset="0"/>
            </a:endParaRPr>
          </a:p>
        </p:txBody>
      </p:sp>
      <p:sp>
        <p:nvSpPr>
          <p:cNvPr id="20" name="Oval 19"/>
          <p:cNvSpPr/>
          <p:nvPr/>
        </p:nvSpPr>
        <p:spPr>
          <a:xfrm>
            <a:off x="1295400" y="5105400"/>
            <a:ext cx="152400" cy="1524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Times New Roman" pitchFamily="18" charset="0"/>
            </a:endParaRPr>
          </a:p>
        </p:txBody>
      </p:sp>
      <p:sp>
        <p:nvSpPr>
          <p:cNvPr id="21" name="Oval 20"/>
          <p:cNvSpPr/>
          <p:nvPr/>
        </p:nvSpPr>
        <p:spPr>
          <a:xfrm>
            <a:off x="1295400" y="57912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Times New Roman" pitchFamily="18" charset="0"/>
            </a:endParaRPr>
          </a:p>
        </p:txBody>
      </p:sp>
      <p:sp>
        <p:nvSpPr>
          <p:cNvPr id="22" name="Oval 21"/>
          <p:cNvSpPr/>
          <p:nvPr/>
        </p:nvSpPr>
        <p:spPr>
          <a:xfrm>
            <a:off x="1295400" y="55626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Times New Roman" pitchFamily="18" charset="0"/>
            </a:endParaRPr>
          </a:p>
        </p:txBody>
      </p:sp>
      <p:sp>
        <p:nvSpPr>
          <p:cNvPr id="23" name="Oval 22"/>
          <p:cNvSpPr/>
          <p:nvPr/>
        </p:nvSpPr>
        <p:spPr>
          <a:xfrm>
            <a:off x="1295400" y="5334000"/>
            <a:ext cx="152400" cy="1524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nodePh="1">
                                  <p:stCondLst>
                                    <p:cond delay="0"/>
                                  </p:stCondLst>
                                  <p:endCondLst>
                                    <p:cond evt="begin" delay="0">
                                      <p:tn val="5"/>
                                    </p:cond>
                                  </p:end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diamond(in)">
                                      <p:cBhvr>
                                        <p:cTn id="7" dur="10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04800" y="228600"/>
            <a:ext cx="8534400" cy="990600"/>
          </a:xfrm>
          <a:ln>
            <a:solidFill>
              <a:schemeClr val="tx1"/>
            </a:solidFill>
          </a:ln>
        </p:spPr>
        <p:txBody>
          <a:bodyPr rIns="132080"/>
          <a:lstStyle/>
          <a:p>
            <a:r>
              <a:rPr lang="en-US" sz="2800" b="1" dirty="0">
                <a:solidFill>
                  <a:srgbClr val="006600"/>
                </a:solidFill>
                <a:effectLst>
                  <a:outerShdw blurRad="38100" dist="38100" dir="2700000" algn="tl">
                    <a:srgbClr val="000000">
                      <a:alpha val="43137"/>
                    </a:srgbClr>
                  </a:outerShdw>
                </a:effectLst>
              </a:rPr>
              <a:t>Implications of Standards-Based Universal Screening</a:t>
            </a:r>
          </a:p>
        </p:txBody>
      </p:sp>
      <p:graphicFrame>
        <p:nvGraphicFramePr>
          <p:cNvPr id="25603" name="Group 3"/>
          <p:cNvGraphicFramePr>
            <a:graphicFrameLocks noGrp="1"/>
          </p:cNvGraphicFramePr>
          <p:nvPr/>
        </p:nvGraphicFramePr>
        <p:xfrm>
          <a:off x="889000" y="1701800"/>
          <a:ext cx="7035800" cy="5066348"/>
        </p:xfrm>
        <a:graphic>
          <a:graphicData uri="http://schemas.openxmlformats.org/drawingml/2006/table">
            <a:tbl>
              <a:tblPr/>
              <a:tblGrid>
                <a:gridCol w="2344738"/>
                <a:gridCol w="2344737"/>
                <a:gridCol w="2346325"/>
              </a:tblGrid>
              <a:tr h="1066800">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58800" algn="l"/>
                        </a:tabLst>
                      </a:pPr>
                      <a:r>
                        <a:rPr kumimoji="0" lang="en-US" sz="2800" b="0" i="0" u="none" strike="noStrike" cap="none" normalizeH="0" baseline="0" smtClean="0">
                          <a:ln>
                            <a:noFill/>
                          </a:ln>
                          <a:solidFill>
                            <a:schemeClr val="tx1"/>
                          </a:solidFill>
                          <a:effectLst/>
                          <a:latin typeface="Arial" charset="0"/>
                          <a:cs typeface="Arial" charset="0"/>
                        </a:rPr>
                        <a:t>Zone</a:t>
                      </a:r>
                    </a:p>
                  </a:txBody>
                  <a:tcPr marL="50800" marR="50800" marT="50800" marB="50800"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58800" algn="l"/>
                        </a:tabLst>
                      </a:pPr>
                      <a:r>
                        <a:rPr kumimoji="0" lang="en-US" sz="2800" b="0" i="0" u="none" strike="noStrike" cap="none" normalizeH="0" baseline="0" smtClean="0">
                          <a:ln>
                            <a:noFill/>
                          </a:ln>
                          <a:solidFill>
                            <a:schemeClr val="tx1"/>
                          </a:solidFill>
                          <a:effectLst/>
                          <a:latin typeface="Arial" charset="0"/>
                          <a:cs typeface="Arial" charset="0"/>
                        </a:rPr>
                        <a:t>Instruction</a:t>
                      </a:r>
                    </a:p>
                  </a:txBody>
                  <a:tcPr marL="50800" marR="50800" marT="50800" marB="50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58800" algn="l"/>
                        </a:tabLst>
                      </a:pPr>
                      <a:r>
                        <a:rPr kumimoji="0" lang="en-US" sz="2800" b="0" i="0" u="none" strike="noStrike" cap="none" normalizeH="0" baseline="0" smtClean="0">
                          <a:ln>
                            <a:noFill/>
                          </a:ln>
                          <a:solidFill>
                            <a:schemeClr val="tx1"/>
                          </a:solidFill>
                          <a:effectLst/>
                          <a:latin typeface="Arial" charset="0"/>
                          <a:cs typeface="Arial" charset="0"/>
                        </a:rPr>
                        <a:t>Progress Monitor</a:t>
                      </a:r>
                    </a:p>
                  </a:txBody>
                  <a:tcPr marL="50800" marR="50800" marT="50800" marB="50800"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68388">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58800" algn="l"/>
                        </a:tabLst>
                      </a:pPr>
                      <a:r>
                        <a:rPr kumimoji="0" lang="en-US" sz="2800" b="0" i="0" u="none" strike="noStrike" cap="none" normalizeH="0" baseline="0" smtClean="0">
                          <a:ln>
                            <a:noFill/>
                          </a:ln>
                          <a:solidFill>
                            <a:schemeClr val="tx1"/>
                          </a:solidFill>
                          <a:effectLst/>
                          <a:latin typeface="Arial" charset="0"/>
                          <a:cs typeface="Arial" charset="0"/>
                        </a:rPr>
                        <a:t>Green</a:t>
                      </a:r>
                    </a:p>
                  </a:txBody>
                  <a:tcPr marL="50800" marR="50800" marT="50800" marB="50800"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8FE0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58800" algn="l"/>
                        </a:tabLst>
                      </a:pPr>
                      <a:r>
                        <a:rPr kumimoji="0" lang="en-US" sz="2800" b="0" i="0" u="none" strike="noStrike" cap="none" normalizeH="0" baseline="0" smtClean="0">
                          <a:ln>
                            <a:noFill/>
                          </a:ln>
                          <a:solidFill>
                            <a:schemeClr val="tx1"/>
                          </a:solidFill>
                          <a:effectLst/>
                          <a:latin typeface="Arial" charset="0"/>
                          <a:cs typeface="Arial" charset="0"/>
                        </a:rPr>
                        <a:t>High Quality Core</a:t>
                      </a:r>
                    </a:p>
                  </a:txBody>
                  <a:tcPr marL="50800" marR="50800" marT="50800" marB="50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8FE0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58800" algn="l"/>
                        </a:tabLst>
                      </a:pPr>
                      <a:r>
                        <a:rPr kumimoji="0" lang="en-US" sz="2800" b="0" i="0" u="none" strike="noStrike" cap="none" normalizeH="0" baseline="0" smtClean="0">
                          <a:ln>
                            <a:noFill/>
                          </a:ln>
                          <a:solidFill>
                            <a:schemeClr val="tx1"/>
                          </a:solidFill>
                          <a:effectLst/>
                          <a:latin typeface="Arial" charset="0"/>
                          <a:cs typeface="Arial" charset="0"/>
                        </a:rPr>
                        <a:t>Benchmark</a:t>
                      </a:r>
                    </a:p>
                    <a:p>
                      <a:pPr marL="0" marR="0" lvl="0" indent="0" algn="l" defTabSz="914400" rtl="0" eaLnBrk="1" fontAlgn="base" latinLnBrk="0" hangingPunct="1">
                        <a:lnSpc>
                          <a:spcPct val="100000"/>
                        </a:lnSpc>
                        <a:spcBef>
                          <a:spcPct val="0"/>
                        </a:spcBef>
                        <a:spcAft>
                          <a:spcPct val="0"/>
                        </a:spcAft>
                        <a:buClrTx/>
                        <a:buSzTx/>
                        <a:buFontTx/>
                        <a:buNone/>
                        <a:tabLst>
                          <a:tab pos="558800" algn="l"/>
                        </a:tabLst>
                      </a:pPr>
                      <a:r>
                        <a:rPr kumimoji="0" lang="en-US" sz="2800" b="0" i="0" u="none" strike="noStrike" cap="none" normalizeH="0" baseline="0" smtClean="0">
                          <a:ln>
                            <a:noFill/>
                          </a:ln>
                          <a:solidFill>
                            <a:schemeClr val="tx1"/>
                          </a:solidFill>
                          <a:effectLst/>
                          <a:latin typeface="Arial" charset="0"/>
                          <a:cs typeface="Arial" charset="0"/>
                        </a:rPr>
                        <a:t>( 3x per year)</a:t>
                      </a:r>
                    </a:p>
                  </a:txBody>
                  <a:tcPr marL="50800" marR="50800" marT="50800" marB="50800"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8FE0C"/>
                    </a:solidFill>
                  </a:tcPr>
                </a:tc>
              </a:tr>
              <a:tr h="1066800">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58800" algn="l"/>
                        </a:tabLst>
                      </a:pPr>
                      <a:r>
                        <a:rPr kumimoji="0" lang="en-US" sz="2800" b="0" i="0" u="none" strike="noStrike" cap="none" normalizeH="0" baseline="0" smtClean="0">
                          <a:ln>
                            <a:noFill/>
                          </a:ln>
                          <a:solidFill>
                            <a:schemeClr val="tx1"/>
                          </a:solidFill>
                          <a:effectLst/>
                          <a:latin typeface="Arial" charset="0"/>
                          <a:cs typeface="Arial" charset="0"/>
                        </a:rPr>
                        <a:t>Yellow</a:t>
                      </a:r>
                    </a:p>
                  </a:txBody>
                  <a:tcPr marL="50800" marR="50800" marT="50800" marB="50800"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CFF1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58800" algn="l"/>
                        </a:tabLst>
                      </a:pPr>
                      <a:r>
                        <a:rPr kumimoji="0" lang="en-US" sz="1900" b="0" i="0" u="none" strike="noStrike" cap="none" normalizeH="0" baseline="0" smtClean="0">
                          <a:ln>
                            <a:noFill/>
                          </a:ln>
                          <a:solidFill>
                            <a:schemeClr val="tx1"/>
                          </a:solidFill>
                          <a:effectLst/>
                          <a:latin typeface="Arial" charset="0"/>
                          <a:cs typeface="Arial" charset="0"/>
                        </a:rPr>
                        <a:t>High Quality Core + High Quality Tier 2 Small Group(s) Added</a:t>
                      </a:r>
                    </a:p>
                  </a:txBody>
                  <a:tcPr marL="50800" marR="50800" marT="50800" marB="50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CFF1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58800" algn="l"/>
                        </a:tabLst>
                      </a:pPr>
                      <a:r>
                        <a:rPr kumimoji="0" lang="en-US" sz="2800" b="0" i="0" u="none" strike="noStrike" cap="none" normalizeH="0" baseline="0" smtClean="0">
                          <a:ln>
                            <a:noFill/>
                          </a:ln>
                          <a:solidFill>
                            <a:schemeClr val="tx1"/>
                          </a:solidFill>
                          <a:effectLst/>
                          <a:latin typeface="Arial" charset="0"/>
                          <a:cs typeface="Arial" charset="0"/>
                        </a:rPr>
                        <a:t>Strategic</a:t>
                      </a:r>
                    </a:p>
                    <a:p>
                      <a:pPr marL="0" marR="0" lvl="0" indent="0" algn="l" defTabSz="914400" rtl="0" eaLnBrk="1" fontAlgn="base" latinLnBrk="0" hangingPunct="1">
                        <a:lnSpc>
                          <a:spcPct val="100000"/>
                        </a:lnSpc>
                        <a:spcBef>
                          <a:spcPct val="0"/>
                        </a:spcBef>
                        <a:spcAft>
                          <a:spcPct val="0"/>
                        </a:spcAft>
                        <a:buClrTx/>
                        <a:buSzTx/>
                        <a:buFontTx/>
                        <a:buNone/>
                        <a:tabLst>
                          <a:tab pos="558800" algn="l"/>
                        </a:tabLst>
                      </a:pPr>
                      <a:r>
                        <a:rPr kumimoji="0" lang="en-US" sz="2800" b="0" i="0" u="none" strike="noStrike" cap="none" normalizeH="0" baseline="0" smtClean="0">
                          <a:ln>
                            <a:noFill/>
                          </a:ln>
                          <a:solidFill>
                            <a:schemeClr val="tx1"/>
                          </a:solidFill>
                          <a:effectLst/>
                          <a:latin typeface="Arial" charset="0"/>
                          <a:cs typeface="Arial" charset="0"/>
                        </a:rPr>
                        <a:t>( 1-2 x per month)</a:t>
                      </a:r>
                    </a:p>
                  </a:txBody>
                  <a:tcPr marL="50800" marR="50800" marT="50800" marB="50800"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CFF16"/>
                    </a:solidFill>
                  </a:tcPr>
                </a:tc>
              </a:tr>
              <a:tr h="1065213">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58800" algn="l"/>
                        </a:tabLst>
                      </a:pPr>
                      <a:r>
                        <a:rPr kumimoji="0" lang="en-US" sz="2800" b="0" i="0" u="none" strike="noStrike" cap="none" normalizeH="0" baseline="0" smtClean="0">
                          <a:ln>
                            <a:noFill/>
                          </a:ln>
                          <a:solidFill>
                            <a:schemeClr val="tx1"/>
                          </a:solidFill>
                          <a:effectLst/>
                          <a:latin typeface="Arial" charset="0"/>
                          <a:cs typeface="Arial" charset="0"/>
                        </a:rPr>
                        <a:t>Red</a:t>
                      </a:r>
                    </a:p>
                  </a:txBody>
                  <a:tcPr marL="50800" marR="50800" marT="50800" marB="50800"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A0B1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58800" algn="l"/>
                        </a:tabLst>
                      </a:pPr>
                      <a:r>
                        <a:rPr kumimoji="0" lang="en-US" sz="1900" b="0" i="0" u="none" strike="noStrike" cap="none" normalizeH="0" baseline="0" smtClean="0">
                          <a:ln>
                            <a:noFill/>
                          </a:ln>
                          <a:solidFill>
                            <a:schemeClr val="tx1"/>
                          </a:solidFill>
                          <a:effectLst/>
                          <a:latin typeface="Arial" charset="0"/>
                          <a:cs typeface="Arial" charset="0"/>
                        </a:rPr>
                        <a:t>High Quality Core at Instructional Level Plus Tier 3: Individualized Instruction</a:t>
                      </a:r>
                    </a:p>
                  </a:txBody>
                  <a:tcPr marL="50800" marR="50800" marT="50800" marB="50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A0B1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58800" algn="l"/>
                        </a:tabLst>
                      </a:pPr>
                      <a:r>
                        <a:rPr kumimoji="0" lang="en-US" sz="2800" b="0" i="0" u="none" strike="noStrike" cap="none" normalizeH="0" baseline="0" smtClean="0">
                          <a:ln>
                            <a:noFill/>
                          </a:ln>
                          <a:solidFill>
                            <a:schemeClr val="tx1"/>
                          </a:solidFill>
                          <a:effectLst/>
                          <a:latin typeface="Arial" charset="0"/>
                          <a:cs typeface="Arial" charset="0"/>
                        </a:rPr>
                        <a:t>Frequent</a:t>
                      </a:r>
                    </a:p>
                    <a:p>
                      <a:pPr marL="0" marR="0" lvl="0" indent="0" algn="l" defTabSz="914400" rtl="0" eaLnBrk="1" fontAlgn="base" latinLnBrk="0" hangingPunct="1">
                        <a:lnSpc>
                          <a:spcPct val="100000"/>
                        </a:lnSpc>
                        <a:spcBef>
                          <a:spcPct val="0"/>
                        </a:spcBef>
                        <a:spcAft>
                          <a:spcPct val="0"/>
                        </a:spcAft>
                        <a:buClrTx/>
                        <a:buSzTx/>
                        <a:buFontTx/>
                        <a:buNone/>
                        <a:tabLst>
                          <a:tab pos="558800" algn="l"/>
                        </a:tabLst>
                      </a:pPr>
                      <a:r>
                        <a:rPr kumimoji="0" lang="en-US" sz="2800" b="0" i="0" u="none" strike="noStrike" cap="none" normalizeH="0" baseline="0" smtClean="0">
                          <a:ln>
                            <a:noFill/>
                          </a:ln>
                          <a:solidFill>
                            <a:schemeClr val="tx1"/>
                          </a:solidFill>
                          <a:effectLst/>
                          <a:latin typeface="Arial" charset="0"/>
                          <a:cs typeface="Arial" charset="0"/>
                        </a:rPr>
                        <a:t>( 1-2 x per week)</a:t>
                      </a:r>
                    </a:p>
                  </a:txBody>
                  <a:tcPr marL="50800" marR="50800" marT="50800" marB="50800"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A0B11"/>
                    </a:solidFill>
                  </a:tcPr>
                </a:tc>
              </a:tr>
            </a:tbl>
          </a:graphicData>
        </a:graphic>
      </p:graphicFrame>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152400" y="177800"/>
            <a:ext cx="8686800" cy="660400"/>
          </a:xfrm>
        </p:spPr>
        <p:txBody>
          <a:bodyPr rIns="0">
            <a:normAutofit/>
          </a:bodyPr>
          <a:lstStyle/>
          <a:p>
            <a:pPr algn="ctr"/>
            <a:r>
              <a:rPr lang="en-US" sz="2800" dirty="0">
                <a:solidFill>
                  <a:srgbClr val="006600"/>
                </a:solidFill>
                <a:latin typeface="MS Reference Sans Serif" pitchFamily="34" charset="0"/>
                <a:sym typeface="Papyrus" pitchFamily="66" charset="0"/>
              </a:rPr>
              <a:t>One </a:t>
            </a:r>
            <a:r>
              <a:rPr lang="en-US" sz="2800" dirty="0" smtClean="0">
                <a:solidFill>
                  <a:srgbClr val="006600"/>
                </a:solidFill>
                <a:latin typeface="MS Reference Sans Serif" pitchFamily="34" charset="0"/>
                <a:sym typeface="Papyrus" pitchFamily="66" charset="0"/>
              </a:rPr>
              <a:t>Example: Reading </a:t>
            </a:r>
            <a:r>
              <a:rPr lang="en-US" sz="2800" dirty="0">
                <a:solidFill>
                  <a:srgbClr val="006600"/>
                </a:solidFill>
                <a:latin typeface="MS Reference Sans Serif" pitchFamily="34" charset="0"/>
                <a:sym typeface="Papyrus" pitchFamily="66" charset="0"/>
              </a:rPr>
              <a:t>Instruction in 3-Tiers</a:t>
            </a:r>
          </a:p>
        </p:txBody>
      </p:sp>
      <p:sp>
        <p:nvSpPr>
          <p:cNvPr id="24579" name="Rectangle 5"/>
          <p:cNvSpPr>
            <a:spLocks/>
          </p:cNvSpPr>
          <p:nvPr/>
        </p:nvSpPr>
        <p:spPr bwMode="auto">
          <a:xfrm>
            <a:off x="4076700" y="3017838"/>
            <a:ext cx="554038" cy="396875"/>
          </a:xfrm>
          <a:prstGeom prst="rect">
            <a:avLst/>
          </a:prstGeom>
          <a:noFill/>
          <a:ln w="9525">
            <a:noFill/>
            <a:miter lim="800000"/>
            <a:headEnd/>
            <a:tailEnd/>
          </a:ln>
        </p:spPr>
        <p:txBody>
          <a:bodyPr wrap="none" lIns="0" tIns="0" rIns="0" bIns="0" anchor="ctr">
            <a:spAutoFit/>
          </a:bodyPr>
          <a:lstStyle/>
          <a:p>
            <a:pPr algn="ctr" defTabSz="457200"/>
            <a:r>
              <a:rPr lang="en-US" sz="2600">
                <a:latin typeface="Gill Sans" pitchFamily="64" charset="0"/>
                <a:ea typeface="ＭＳ Ｐゴシック" pitchFamily="1" charset="-128"/>
                <a:sym typeface="Gill Sans" pitchFamily="64" charset="0"/>
              </a:rPr>
              <a:t>15%</a:t>
            </a:r>
          </a:p>
        </p:txBody>
      </p:sp>
      <p:sp>
        <p:nvSpPr>
          <p:cNvPr id="24580" name="AutoShape 6"/>
          <p:cNvSpPr>
            <a:spLocks/>
          </p:cNvSpPr>
          <p:nvPr/>
        </p:nvSpPr>
        <p:spPr bwMode="auto">
          <a:xfrm>
            <a:off x="3352800" y="2082800"/>
            <a:ext cx="2006600" cy="1524000"/>
          </a:xfrm>
          <a:prstGeom prst="triangle">
            <a:avLst>
              <a:gd name="adj" fmla="val 50000"/>
            </a:avLst>
          </a:prstGeom>
          <a:solidFill>
            <a:srgbClr val="FFFFFF"/>
          </a:solidFill>
          <a:ln w="25400">
            <a:noFill/>
            <a:miter lim="800000"/>
            <a:headEnd/>
            <a:tailEnd/>
          </a:ln>
        </p:spPr>
        <p:txBody>
          <a:bodyPr/>
          <a:lstStyle/>
          <a:p>
            <a:pPr defTabSz="457200"/>
            <a:endParaRPr lang="en-US">
              <a:latin typeface="Calibri" pitchFamily="34" charset="0"/>
              <a:ea typeface="ＭＳ Ｐゴシック" pitchFamily="1" charset="-128"/>
            </a:endParaRPr>
          </a:p>
        </p:txBody>
      </p:sp>
      <p:sp>
        <p:nvSpPr>
          <p:cNvPr id="24581" name="AutoShape 8"/>
          <p:cNvSpPr>
            <a:spLocks/>
          </p:cNvSpPr>
          <p:nvPr/>
        </p:nvSpPr>
        <p:spPr bwMode="auto">
          <a:xfrm>
            <a:off x="3949700" y="1955800"/>
            <a:ext cx="787400" cy="736600"/>
          </a:xfrm>
          <a:prstGeom prst="triangle">
            <a:avLst>
              <a:gd name="adj" fmla="val 50000"/>
            </a:avLst>
          </a:prstGeom>
          <a:solidFill>
            <a:srgbClr val="FFFFFF"/>
          </a:solidFill>
          <a:ln w="25400">
            <a:noFill/>
            <a:miter lim="800000"/>
            <a:headEnd/>
            <a:tailEnd/>
          </a:ln>
        </p:spPr>
        <p:txBody>
          <a:bodyPr/>
          <a:lstStyle/>
          <a:p>
            <a:pPr defTabSz="457200"/>
            <a:endParaRPr lang="en-US">
              <a:latin typeface="Calibri" pitchFamily="34" charset="0"/>
              <a:ea typeface="ＭＳ Ｐゴシック" pitchFamily="1" charset="-128"/>
            </a:endParaRPr>
          </a:p>
        </p:txBody>
      </p:sp>
      <p:sp>
        <p:nvSpPr>
          <p:cNvPr id="243727" name="Rectangle 15"/>
          <p:cNvSpPr>
            <a:spLocks/>
          </p:cNvSpPr>
          <p:nvPr/>
        </p:nvSpPr>
        <p:spPr bwMode="auto">
          <a:xfrm>
            <a:off x="2286000" y="6324600"/>
            <a:ext cx="5334000" cy="355600"/>
          </a:xfrm>
          <a:prstGeom prst="rect">
            <a:avLst/>
          </a:prstGeom>
          <a:noFill/>
          <a:ln w="9525">
            <a:noFill/>
            <a:miter lim="800000"/>
            <a:headEnd/>
            <a:tailEnd/>
          </a:ln>
        </p:spPr>
        <p:txBody>
          <a:bodyPr lIns="0" tIns="0" rIns="0" bIns="0" anchor="ctr"/>
          <a:lstStyle/>
          <a:p>
            <a:pPr defTabSz="457200"/>
            <a:r>
              <a:rPr lang="en-US" sz="1000">
                <a:latin typeface="Gill Sans" pitchFamily="64" charset="0"/>
                <a:ea typeface="ＭＳ Ｐゴシック" pitchFamily="1" charset="-128"/>
                <a:sym typeface="Gill Sans" pitchFamily="64" charset="0"/>
              </a:rPr>
              <a:t>Tier 1 Instructional Reading = 80 Minutes</a:t>
            </a:r>
          </a:p>
          <a:p>
            <a:pPr defTabSz="457200"/>
            <a:r>
              <a:rPr lang="en-US" sz="1000">
                <a:latin typeface="Gill Sans" pitchFamily="64" charset="0"/>
                <a:ea typeface="ＭＳ Ｐゴシック" pitchFamily="1" charset="-128"/>
                <a:sym typeface="Gill Sans" pitchFamily="64" charset="0"/>
              </a:rPr>
              <a:t>Assessment- 3 Times/Year Using R-CBM</a:t>
            </a:r>
          </a:p>
        </p:txBody>
      </p:sp>
      <p:sp>
        <p:nvSpPr>
          <p:cNvPr id="243728" name="Rectangle 16"/>
          <p:cNvSpPr>
            <a:spLocks/>
          </p:cNvSpPr>
          <p:nvPr/>
        </p:nvSpPr>
        <p:spPr bwMode="auto">
          <a:xfrm>
            <a:off x="2286000" y="4749800"/>
            <a:ext cx="5334000" cy="355600"/>
          </a:xfrm>
          <a:prstGeom prst="rect">
            <a:avLst/>
          </a:prstGeom>
          <a:noFill/>
          <a:ln w="9525">
            <a:noFill/>
            <a:miter lim="800000"/>
            <a:headEnd/>
            <a:tailEnd/>
          </a:ln>
        </p:spPr>
        <p:txBody>
          <a:bodyPr lIns="0" tIns="0" rIns="0" bIns="0" anchor="ctr"/>
          <a:lstStyle/>
          <a:p>
            <a:pPr defTabSz="457200"/>
            <a:r>
              <a:rPr lang="en-US" sz="1000">
                <a:latin typeface="Gill Sans" pitchFamily="64" charset="0"/>
                <a:ea typeface="ＭＳ Ｐゴシック" pitchFamily="1" charset="-128"/>
                <a:sym typeface="Gill Sans" pitchFamily="64" charset="0"/>
              </a:rPr>
              <a:t>Tier 2 Instructional Reading = 120 Minutes</a:t>
            </a:r>
          </a:p>
          <a:p>
            <a:pPr defTabSz="457200"/>
            <a:r>
              <a:rPr lang="en-US" sz="1000">
                <a:latin typeface="Gill Sans" pitchFamily="64" charset="0"/>
                <a:ea typeface="ＭＳ Ｐゴシック" pitchFamily="1" charset="-128"/>
                <a:sym typeface="Gill Sans" pitchFamily="64" charset="0"/>
              </a:rPr>
              <a:t>Assessment- Weekly Using R-CBM</a:t>
            </a:r>
          </a:p>
        </p:txBody>
      </p:sp>
      <p:sp>
        <p:nvSpPr>
          <p:cNvPr id="243729" name="Rectangle 17"/>
          <p:cNvSpPr>
            <a:spLocks/>
          </p:cNvSpPr>
          <p:nvPr/>
        </p:nvSpPr>
        <p:spPr bwMode="auto">
          <a:xfrm>
            <a:off x="2209800" y="2743200"/>
            <a:ext cx="5334000" cy="355600"/>
          </a:xfrm>
          <a:prstGeom prst="rect">
            <a:avLst/>
          </a:prstGeom>
          <a:noFill/>
          <a:ln w="9525">
            <a:noFill/>
            <a:miter lim="800000"/>
            <a:headEnd/>
            <a:tailEnd/>
          </a:ln>
        </p:spPr>
        <p:txBody>
          <a:bodyPr lIns="0" tIns="0" rIns="0" bIns="0" anchor="ctr"/>
          <a:lstStyle/>
          <a:p>
            <a:pPr defTabSz="457200"/>
            <a:r>
              <a:rPr lang="en-US" sz="1000" dirty="0">
                <a:latin typeface="Gill Sans" pitchFamily="64" charset="0"/>
                <a:ea typeface="ＭＳ Ｐゴシック" pitchFamily="1" charset="-128"/>
                <a:sym typeface="Gill Sans" pitchFamily="64" charset="0"/>
              </a:rPr>
              <a:t>Tier 3 Instructional Reading = 135-165* minutes</a:t>
            </a:r>
          </a:p>
          <a:p>
            <a:pPr defTabSz="457200"/>
            <a:r>
              <a:rPr lang="en-US" sz="1000" dirty="0">
                <a:latin typeface="Gill Sans" pitchFamily="64" charset="0"/>
                <a:ea typeface="ＭＳ Ｐゴシック" pitchFamily="1" charset="-128"/>
                <a:sym typeface="Gill Sans" pitchFamily="64" charset="0"/>
              </a:rPr>
              <a:t>Assessment- Weekly Using R-CBM</a:t>
            </a:r>
          </a:p>
        </p:txBody>
      </p:sp>
      <p:graphicFrame>
        <p:nvGraphicFramePr>
          <p:cNvPr id="243934" name="Group 222"/>
          <p:cNvGraphicFramePr>
            <a:graphicFrameLocks noGrp="1"/>
          </p:cNvGraphicFramePr>
          <p:nvPr/>
        </p:nvGraphicFramePr>
        <p:xfrm>
          <a:off x="2241550" y="5219700"/>
          <a:ext cx="4387850" cy="1005840"/>
        </p:xfrm>
        <a:graphic>
          <a:graphicData uri="http://schemas.openxmlformats.org/drawingml/2006/table">
            <a:tbl>
              <a:tblPr/>
              <a:tblGrid>
                <a:gridCol w="819150"/>
                <a:gridCol w="1622425"/>
                <a:gridCol w="804863"/>
                <a:gridCol w="1141412"/>
              </a:tblGrid>
              <a:tr h="26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smtClean="0">
                          <a:ln>
                            <a:noFill/>
                          </a:ln>
                          <a:solidFill>
                            <a:schemeClr val="tx1"/>
                          </a:solidFill>
                          <a:effectLst/>
                          <a:latin typeface="Arial" charset="0"/>
                          <a:cs typeface="Arial" charset="0"/>
                          <a:sym typeface="Arial" charset="0"/>
                        </a:rPr>
                        <a:t>Block</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Guided Reading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Word Wall Words</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Shared Reading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39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smtClean="0">
                          <a:ln>
                            <a:noFill/>
                          </a:ln>
                          <a:solidFill>
                            <a:schemeClr val="tx1"/>
                          </a:solidFill>
                          <a:effectLst/>
                          <a:latin typeface="Arial" charset="0"/>
                          <a:cs typeface="Arial" charset="0"/>
                          <a:sym typeface="Arial" charset="0"/>
                        </a:rPr>
                        <a:t>Skill Focus</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Fluency, Decoding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Spelling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Comprehension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39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smtClean="0">
                          <a:ln>
                            <a:noFill/>
                          </a:ln>
                          <a:solidFill>
                            <a:schemeClr val="tx1"/>
                          </a:solidFill>
                          <a:effectLst/>
                          <a:latin typeface="Arial" charset="0"/>
                          <a:cs typeface="Arial" charset="0"/>
                          <a:sym typeface="Arial" charset="0"/>
                        </a:rPr>
                        <a:t>Time Allotted</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20 min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30 min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30 min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39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smtClean="0">
                          <a:ln>
                            <a:noFill/>
                          </a:ln>
                          <a:solidFill>
                            <a:schemeClr val="tx1"/>
                          </a:solidFill>
                          <a:effectLst/>
                          <a:latin typeface="Arial" charset="0"/>
                          <a:cs typeface="Arial" charset="0"/>
                          <a:sym typeface="Arial" charset="0"/>
                        </a:rPr>
                        <a:t>Staff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GE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GE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GE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graphicFrame>
        <p:nvGraphicFramePr>
          <p:cNvPr id="243930" name="Group 218"/>
          <p:cNvGraphicFramePr>
            <a:graphicFrameLocks noGrp="1"/>
          </p:cNvGraphicFramePr>
          <p:nvPr/>
        </p:nvGraphicFramePr>
        <p:xfrm>
          <a:off x="2249488" y="1066800"/>
          <a:ext cx="4379912" cy="1508760"/>
        </p:xfrm>
        <a:graphic>
          <a:graphicData uri="http://schemas.openxmlformats.org/drawingml/2006/table">
            <a:tbl>
              <a:tblPr/>
              <a:tblGrid>
                <a:gridCol w="871537"/>
                <a:gridCol w="774700"/>
                <a:gridCol w="892175"/>
                <a:gridCol w="774700"/>
                <a:gridCol w="1066800"/>
              </a:tblGrid>
              <a:tr h="26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smtClean="0">
                          <a:ln>
                            <a:noFill/>
                          </a:ln>
                          <a:solidFill>
                            <a:schemeClr val="tx1"/>
                          </a:solidFill>
                          <a:effectLst/>
                          <a:latin typeface="Arial" charset="0"/>
                          <a:cs typeface="Arial" charset="0"/>
                          <a:sym typeface="Arial" charset="0"/>
                        </a:rPr>
                        <a:t>Block</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Direct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Instruction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Guided Reading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Word Wall Words</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Shared Reading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0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smtClean="0">
                          <a:ln>
                            <a:noFill/>
                          </a:ln>
                          <a:solidFill>
                            <a:schemeClr val="tx1"/>
                          </a:solidFill>
                          <a:effectLst/>
                          <a:latin typeface="Arial" charset="0"/>
                          <a:cs typeface="Arial" charset="0"/>
                          <a:sym typeface="Arial" charset="0"/>
                        </a:rPr>
                        <a:t>Skill Focus</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Decoding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Fluency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Phonemic Awareness</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Fluency,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Decoding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Spelling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Comprehension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39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smtClean="0">
                          <a:ln>
                            <a:noFill/>
                          </a:ln>
                          <a:solidFill>
                            <a:schemeClr val="tx1"/>
                          </a:solidFill>
                          <a:effectLst/>
                          <a:latin typeface="Arial" charset="0"/>
                          <a:cs typeface="Arial" charset="0"/>
                          <a:sym typeface="Arial" charset="0"/>
                        </a:rPr>
                        <a:t>Time Allotted</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60-90 min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15 min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30 min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30 min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39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smtClean="0">
                          <a:ln>
                            <a:noFill/>
                          </a:ln>
                          <a:solidFill>
                            <a:schemeClr val="tx1"/>
                          </a:solidFill>
                          <a:effectLst/>
                          <a:latin typeface="Arial" charset="0"/>
                          <a:cs typeface="Arial" charset="0"/>
                          <a:sym typeface="Arial" charset="0"/>
                        </a:rPr>
                        <a:t>Staff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SE, RS</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GE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GE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GE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graphicFrame>
        <p:nvGraphicFramePr>
          <p:cNvPr id="243933" name="Group 221"/>
          <p:cNvGraphicFramePr>
            <a:graphicFrameLocks noGrp="1"/>
          </p:cNvGraphicFramePr>
          <p:nvPr/>
        </p:nvGraphicFramePr>
        <p:xfrm>
          <a:off x="2286000" y="3200400"/>
          <a:ext cx="4343400" cy="1508760"/>
        </p:xfrm>
        <a:graphic>
          <a:graphicData uri="http://schemas.openxmlformats.org/drawingml/2006/table">
            <a:tbl>
              <a:tblPr/>
              <a:tblGrid>
                <a:gridCol w="841375"/>
                <a:gridCol w="747713"/>
                <a:gridCol w="860425"/>
                <a:gridCol w="844550"/>
                <a:gridCol w="1049337"/>
              </a:tblGrid>
              <a:tr h="26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smtClean="0">
                          <a:ln>
                            <a:noFill/>
                          </a:ln>
                          <a:solidFill>
                            <a:schemeClr val="tx1"/>
                          </a:solidFill>
                          <a:effectLst/>
                          <a:latin typeface="Arial" charset="0"/>
                          <a:cs typeface="Arial" charset="0"/>
                          <a:sym typeface="Arial" charset="0"/>
                        </a:rPr>
                        <a:t>Block</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Direct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Instruction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FF0000"/>
                        </a:gs>
                        <a:gs pos="100000">
                          <a:srgbClr val="F9FF00"/>
                        </a:gs>
                      </a:gsLst>
                      <a:lin ang="5400000" scaled="1"/>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Guided Reading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Word Wall Words</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Shared Reading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0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smtClean="0">
                          <a:ln>
                            <a:noFill/>
                          </a:ln>
                          <a:solidFill>
                            <a:schemeClr val="tx1"/>
                          </a:solidFill>
                          <a:effectLst/>
                          <a:latin typeface="Arial" charset="0"/>
                          <a:cs typeface="Arial" charset="0"/>
                          <a:sym typeface="Arial" charset="0"/>
                        </a:rPr>
                        <a:t>Skill Focus</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Decoding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Fluency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Phonemic Awareness</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FF0000"/>
                        </a:gs>
                        <a:gs pos="100000">
                          <a:srgbClr val="F9FF00"/>
                        </a:gs>
                      </a:gsLst>
                      <a:lin ang="5400000" scaled="1"/>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Fluency,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Decoding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Spelling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Comprehension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39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smtClean="0">
                          <a:ln>
                            <a:noFill/>
                          </a:ln>
                          <a:solidFill>
                            <a:schemeClr val="tx1"/>
                          </a:solidFill>
                          <a:effectLst/>
                          <a:latin typeface="Arial" charset="0"/>
                          <a:cs typeface="Arial" charset="0"/>
                          <a:sym typeface="Arial" charset="0"/>
                        </a:rPr>
                        <a:t>Time Allotted</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45 min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FF0000"/>
                        </a:gs>
                        <a:gs pos="100000">
                          <a:srgbClr val="F9FF00"/>
                        </a:gs>
                      </a:gsLst>
                      <a:lin ang="5400000" scaled="1"/>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15 min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30 min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30 min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39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smtClean="0">
                          <a:ln>
                            <a:noFill/>
                          </a:ln>
                          <a:solidFill>
                            <a:schemeClr val="tx1"/>
                          </a:solidFill>
                          <a:effectLst/>
                          <a:latin typeface="Arial" charset="0"/>
                          <a:cs typeface="Arial" charset="0"/>
                          <a:sym typeface="Arial" charset="0"/>
                        </a:rPr>
                        <a:t>Staff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RS, 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FF0000"/>
                        </a:gs>
                        <a:gs pos="100000">
                          <a:srgbClr val="F9FF00"/>
                        </a:gs>
                      </a:gsLst>
                      <a:lin ang="5400000" scaled="1"/>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GE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GE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sym typeface="Arial" charset="0"/>
                        </a:rPr>
                        <a:t>GE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437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43934"/>
                                        </p:tgtEl>
                                        <p:attrNameLst>
                                          <p:attrName>style.visibility</p:attrName>
                                        </p:attrNameLst>
                                      </p:cBhvr>
                                      <p:to>
                                        <p:strVal val="visible"/>
                                      </p:to>
                                    </p:set>
                                    <p:animEffect transition="in" filter="fade">
                                      <p:cBhvr>
                                        <p:cTn id="11" dur="500"/>
                                        <p:tgtEl>
                                          <p:spTgt spid="24393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24372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499"/>
                                          </p:stCondLst>
                                        </p:cTn>
                                        <p:tgtEl>
                                          <p:spTgt spid="24372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43930"/>
                                        </p:tgtEl>
                                        <p:attrNameLst>
                                          <p:attrName>style.visibility</p:attrName>
                                        </p:attrNameLst>
                                      </p:cBhvr>
                                      <p:to>
                                        <p:strVal val="visible"/>
                                      </p:to>
                                    </p:set>
                                    <p:animEffect transition="in" filter="fade">
                                      <p:cBhvr>
                                        <p:cTn id="24" dur="500"/>
                                        <p:tgtEl>
                                          <p:spTgt spid="24393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43933"/>
                                        </p:tgtEl>
                                        <p:attrNameLst>
                                          <p:attrName>style.visibility</p:attrName>
                                        </p:attrNameLst>
                                      </p:cBhvr>
                                      <p:to>
                                        <p:strVal val="visible"/>
                                      </p:to>
                                    </p:set>
                                    <p:animEffect transition="in" filter="fade">
                                      <p:cBhvr>
                                        <p:cTn id="29" dur="500"/>
                                        <p:tgtEl>
                                          <p:spTgt spid="2439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27" grpId="0" autoUpdateAnimBg="0"/>
      <p:bldP spid="243728" grpId="0" autoUpdateAnimBg="0"/>
      <p:bldP spid="243729"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274638"/>
            <a:ext cx="6477000" cy="1249362"/>
          </a:xfrm>
        </p:spPr>
        <p:txBody>
          <a:bodyPr>
            <a:normAutofit fontScale="90000"/>
          </a:bodyPr>
          <a:lstStyle/>
          <a:p>
            <a:r>
              <a:rPr lang="en-US" b="1" dirty="0" smtClean="0">
                <a:solidFill>
                  <a:srgbClr val="C00000"/>
                </a:solidFill>
                <a:effectLst>
                  <a:outerShdw blurRad="38100" dist="38100" dir="2700000" algn="tl">
                    <a:srgbClr val="000000">
                      <a:alpha val="43137"/>
                    </a:srgbClr>
                  </a:outerShdw>
                </a:effectLst>
              </a:rPr>
              <a:t>Develop a plan for Tier 1 “interventions” for each team</a:t>
            </a:r>
            <a:endParaRPr lang="en-US" b="1"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914400" y="1676400"/>
            <a:ext cx="7772400" cy="4343400"/>
          </a:xfrm>
        </p:spPr>
        <p:txBody>
          <a:bodyPr>
            <a:normAutofit/>
          </a:bodyPr>
          <a:lstStyle/>
          <a:p>
            <a:r>
              <a:rPr lang="en-US" dirty="0" smtClean="0">
                <a:latin typeface="+mj-lt"/>
              </a:rPr>
              <a:t>Who will teach the group?</a:t>
            </a:r>
          </a:p>
          <a:p>
            <a:r>
              <a:rPr lang="en-US" dirty="0" smtClean="0">
                <a:latin typeface="+mj-lt"/>
              </a:rPr>
              <a:t>When will it be taught?</a:t>
            </a:r>
          </a:p>
          <a:p>
            <a:r>
              <a:rPr lang="en-US" dirty="0" smtClean="0">
                <a:latin typeface="+mj-lt"/>
              </a:rPr>
              <a:t>Who will prepare materials?</a:t>
            </a:r>
          </a:p>
          <a:p>
            <a:r>
              <a:rPr lang="en-US" dirty="0" smtClean="0">
                <a:latin typeface="+mj-lt"/>
              </a:rPr>
              <a:t> Who will provide supervision to program assistant  (if someone other than a teacher delivers instruction)</a:t>
            </a:r>
          </a:p>
          <a:p>
            <a:r>
              <a:rPr lang="en-US" dirty="0" smtClean="0">
                <a:latin typeface="+mj-lt"/>
              </a:rPr>
              <a:t>How often will progress monitoring data be collected?</a:t>
            </a:r>
          </a:p>
          <a:p>
            <a:r>
              <a:rPr lang="en-US" dirty="0" smtClean="0">
                <a:latin typeface="+mj-lt"/>
              </a:rPr>
              <a:t>Who will collect the data and enter it into </a:t>
            </a:r>
            <a:r>
              <a:rPr lang="en-US" dirty="0" err="1" smtClean="0">
                <a:latin typeface="+mj-lt"/>
              </a:rPr>
              <a:t>AIMsweb</a:t>
            </a:r>
            <a:r>
              <a:rPr lang="en-US" dirty="0" smtClean="0">
                <a:latin typeface="+mj-lt"/>
              </a:rPr>
              <a:t>?</a:t>
            </a:r>
          </a:p>
          <a:p>
            <a:endParaRPr lang="en-US" dirty="0"/>
          </a:p>
        </p:txBody>
      </p:sp>
      <p:pic>
        <p:nvPicPr>
          <p:cNvPr id="4" name="Picture 2"/>
          <p:cNvPicPr>
            <a:picLocks noChangeAspect="1" noChangeArrowheads="1"/>
          </p:cNvPicPr>
          <p:nvPr/>
        </p:nvPicPr>
        <p:blipFill>
          <a:blip r:embed="rId2" cstate="print"/>
          <a:srcRect l="7143" t="9131" r="44048" b="32071"/>
          <a:stretch>
            <a:fillRect/>
          </a:stretch>
        </p:blipFill>
        <p:spPr bwMode="auto">
          <a:xfrm>
            <a:off x="609600" y="457200"/>
            <a:ext cx="1066800"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latin typeface="+mj-lt"/>
              </a:rPr>
              <a:t>How are Core instruction and tier 1 interventions delivered in the classroom?</a:t>
            </a:r>
            <a:endParaRPr lang="en-US" dirty="0">
              <a:latin typeface="+mj-lt"/>
            </a:endParaRPr>
          </a:p>
        </p:txBody>
      </p:sp>
      <p:sp>
        <p:nvSpPr>
          <p:cNvPr id="4" name="Title 3"/>
          <p:cNvSpPr>
            <a:spLocks noGrp="1"/>
          </p:cNvSpPr>
          <p:nvPr>
            <p:ph type="ctrTitle"/>
          </p:nvPr>
        </p:nvSpPr>
        <p:spPr>
          <a:xfrm>
            <a:off x="457200" y="1828800"/>
            <a:ext cx="8229600" cy="1752600"/>
          </a:xfrm>
        </p:spPr>
        <p:txBody>
          <a:bodyPr>
            <a:normAutofit fontScale="90000"/>
          </a:bodyPr>
          <a:lstStyle/>
          <a:p>
            <a:r>
              <a:rPr lang="en-US" b="1" dirty="0" smtClean="0">
                <a:effectLst>
                  <a:outerShdw blurRad="38100" dist="38100" dir="2700000" algn="tl">
                    <a:srgbClr val="000000">
                      <a:alpha val="43137"/>
                    </a:srgbClr>
                  </a:outerShdw>
                </a:effectLst>
                <a:latin typeface="Calibri" pitchFamily="-106" charset="0"/>
              </a:rPr>
              <a:t>Create or Update Instruction and  Intervention Plan </a:t>
            </a:r>
            <a:br>
              <a:rPr lang="en-US" b="1" dirty="0" smtClean="0">
                <a:effectLst>
                  <a:outerShdw blurRad="38100" dist="38100" dir="2700000" algn="tl">
                    <a:srgbClr val="000000">
                      <a:alpha val="43137"/>
                    </a:srgbClr>
                  </a:outerShdw>
                </a:effectLst>
                <a:latin typeface="Calibri" pitchFamily="-106" charset="0"/>
              </a:rPr>
            </a:br>
            <a:r>
              <a:rPr lang="en-US" b="1" dirty="0" smtClean="0">
                <a:effectLst>
                  <a:outerShdw blurRad="38100" dist="38100" dir="2700000" algn="tl">
                    <a:srgbClr val="000000">
                      <a:alpha val="43137"/>
                    </a:srgbClr>
                  </a:outerShdw>
                </a:effectLst>
                <a:latin typeface="Calibri" pitchFamily="-106" charset="0"/>
              </a:rPr>
              <a:t/>
            </a:r>
            <a:br>
              <a:rPr lang="en-US" b="1" dirty="0" smtClean="0">
                <a:effectLst>
                  <a:outerShdw blurRad="38100" dist="38100" dir="2700000" algn="tl">
                    <a:srgbClr val="000000">
                      <a:alpha val="43137"/>
                    </a:srgbClr>
                  </a:outerShdw>
                </a:effectLst>
                <a:latin typeface="Calibri" pitchFamily="-106" charset="0"/>
              </a:rPr>
            </a:b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09600" y="381000"/>
            <a:ext cx="7772400" cy="914400"/>
          </a:xfrm>
        </p:spPr>
        <p:txBody>
          <a:bodyPr/>
          <a:lstStyle/>
          <a:p>
            <a:pPr algn="ctr"/>
            <a:r>
              <a:rPr lang="en-US" b="1" dirty="0" smtClean="0">
                <a:effectLst>
                  <a:outerShdw blurRad="38100" dist="38100" dir="2700000" algn="tl">
                    <a:srgbClr val="000000">
                      <a:alpha val="43137"/>
                    </a:srgbClr>
                  </a:outerShdw>
                </a:effectLst>
              </a:rPr>
              <a:t>Instructional Planning Form </a:t>
            </a:r>
          </a:p>
        </p:txBody>
      </p:sp>
      <p:graphicFrame>
        <p:nvGraphicFramePr>
          <p:cNvPr id="278531" name="Group 3"/>
          <p:cNvGraphicFramePr>
            <a:graphicFrameLocks noGrp="1"/>
          </p:cNvGraphicFramePr>
          <p:nvPr>
            <p:ph type="tbl" idx="1"/>
          </p:nvPr>
        </p:nvGraphicFramePr>
        <p:xfrm>
          <a:off x="684213" y="2538869"/>
          <a:ext cx="7316787" cy="3509506"/>
        </p:xfrm>
        <a:graphic>
          <a:graphicData uri="http://schemas.openxmlformats.org/drawingml/2006/table">
            <a:tbl>
              <a:tblPr/>
              <a:tblGrid>
                <a:gridCol w="919162"/>
                <a:gridCol w="1422400"/>
                <a:gridCol w="1316038"/>
                <a:gridCol w="1219200"/>
                <a:gridCol w="1217612"/>
                <a:gridCol w="1222375"/>
              </a:tblGrid>
              <a:tr h="269203">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pitchFamily="-106" charset="-128"/>
                        </a:rPr>
                        <a:t>Instructional Strategies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pitchFamily="-106" charset="-128"/>
                        </a:rPr>
                        <a:t>Materials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pitchFamily="-106" charset="-128"/>
                        </a:rPr>
                        <a:t>Arrangement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pitchFamily="-106" charset="-128"/>
                        </a:rPr>
                        <a:t>Time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pitchFamily="-106" charset="-128"/>
                        </a:rPr>
                        <a:t>Assessment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pitchFamily="-106" charset="-128"/>
                        </a:rPr>
                        <a:t>Strategies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98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Skill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Teaching Strategy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53560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009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009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72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72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3544" name="Text Box 56"/>
          <p:cNvSpPr txBox="1">
            <a:spLocks noChangeArrowheads="1"/>
          </p:cNvSpPr>
          <p:nvPr/>
        </p:nvSpPr>
        <p:spPr bwMode="auto">
          <a:xfrm>
            <a:off x="304800" y="1600200"/>
            <a:ext cx="8458200" cy="646331"/>
          </a:xfrm>
          <a:prstGeom prst="rect">
            <a:avLst/>
          </a:prstGeom>
          <a:noFill/>
          <a:ln w="9525">
            <a:noFill/>
            <a:miter lim="800000"/>
            <a:headEnd/>
            <a:tailEnd/>
          </a:ln>
        </p:spPr>
        <p:txBody>
          <a:bodyPr wrap="square">
            <a:spAutoFit/>
          </a:bodyPr>
          <a:lstStyle/>
          <a:p>
            <a:pPr algn="ctr"/>
            <a:endParaRPr lang="en-US" sz="1200" dirty="0">
              <a:latin typeface="Calibri" pitchFamily="-106" charset="0"/>
            </a:endParaRPr>
          </a:p>
          <a:p>
            <a:r>
              <a:rPr lang="en-US" sz="1200" dirty="0" smtClean="0">
                <a:latin typeface="Calibri" pitchFamily="-106" charset="0"/>
              </a:rPr>
              <a:t>Grade Level/Subject Area _______________________   </a:t>
            </a:r>
            <a:r>
              <a:rPr lang="en-US" sz="1200" dirty="0">
                <a:latin typeface="Calibri" pitchFamily="-106" charset="0"/>
              </a:rPr>
              <a:t>Teacher Name________________  School Year ____________</a:t>
            </a:r>
          </a:p>
          <a:p>
            <a:r>
              <a:rPr lang="en-US" sz="1200" dirty="0">
                <a:latin typeface="Calibri" pitchFamily="-106" charset="0"/>
              </a:rPr>
              <a:t>Goal ___________________________________________________________________________________</a:t>
            </a:r>
          </a:p>
        </p:txBody>
      </p:sp>
      <p:sp>
        <p:nvSpPr>
          <p:cNvPr id="63545" name="Text Box 57"/>
          <p:cNvSpPr txBox="1">
            <a:spLocks noChangeArrowheads="1"/>
          </p:cNvSpPr>
          <p:nvPr/>
        </p:nvSpPr>
        <p:spPr bwMode="auto">
          <a:xfrm>
            <a:off x="6172200" y="6213475"/>
            <a:ext cx="2362200" cy="457200"/>
          </a:xfrm>
          <a:prstGeom prst="rect">
            <a:avLst/>
          </a:prstGeom>
          <a:noFill/>
          <a:ln w="9525">
            <a:noFill/>
            <a:miter lim="800000"/>
            <a:headEnd/>
            <a:tailEnd/>
          </a:ln>
        </p:spPr>
        <p:txBody>
          <a:bodyPr>
            <a:spAutoFit/>
          </a:bodyPr>
          <a:lstStyle/>
          <a:p>
            <a:endParaRPr lang="en-US">
              <a:latin typeface="Times" pitchFamily="-106" charset="0"/>
            </a:endParaRPr>
          </a:p>
        </p:txBody>
      </p:sp>
      <p:sp>
        <p:nvSpPr>
          <p:cNvPr id="63546" name="Text Box 58"/>
          <p:cNvSpPr txBox="1">
            <a:spLocks noChangeArrowheads="1"/>
          </p:cNvSpPr>
          <p:nvPr/>
        </p:nvSpPr>
        <p:spPr bwMode="auto">
          <a:xfrm>
            <a:off x="6781800" y="6321425"/>
            <a:ext cx="2190750" cy="228600"/>
          </a:xfrm>
          <a:prstGeom prst="rect">
            <a:avLst/>
          </a:prstGeom>
          <a:noFill/>
          <a:ln w="9525">
            <a:noFill/>
            <a:miter lim="800000"/>
            <a:headEnd/>
            <a:tailEnd/>
          </a:ln>
        </p:spPr>
        <p:txBody>
          <a:bodyPr>
            <a:spAutoFit/>
          </a:bodyPr>
          <a:lstStyle/>
          <a:p>
            <a:r>
              <a:rPr lang="en-US" sz="900">
                <a:latin typeface="Times" pitchFamily="-106" charset="0"/>
              </a:rPr>
              <a:t>10/03  Adapted from the U of Oregon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able Placeholder 2"/>
          <p:cNvSpPr>
            <a:spLocks noGrp="1"/>
          </p:cNvSpPr>
          <p:nvPr>
            <p:ph type="tbl" idx="1"/>
          </p:nvPr>
        </p:nvSpPr>
        <p:spPr/>
      </p:sp>
      <p:graphicFrame>
        <p:nvGraphicFramePr>
          <p:cNvPr id="31746" name="Object 2"/>
          <p:cNvGraphicFramePr>
            <a:graphicFrameLocks noChangeAspect="1"/>
          </p:cNvGraphicFramePr>
          <p:nvPr/>
        </p:nvGraphicFramePr>
        <p:xfrm>
          <a:off x="533400" y="304800"/>
          <a:ext cx="8305800" cy="6248400"/>
        </p:xfrm>
        <a:graphic>
          <a:graphicData uri="http://schemas.openxmlformats.org/presentationml/2006/ole">
            <p:oleObj spid="_x0000_s2050" name="Presentation" r:id="rId3" imgW="4570378" imgH="3427646" progId="PowerPoint.Show.12">
              <p:embed/>
            </p:oleObj>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able Placeholder 2"/>
          <p:cNvSpPr>
            <a:spLocks noGrp="1"/>
          </p:cNvSpPr>
          <p:nvPr>
            <p:ph type="tbl" idx="1"/>
          </p:nvPr>
        </p:nvSpPr>
        <p:spPr/>
      </p:sp>
      <p:graphicFrame>
        <p:nvGraphicFramePr>
          <p:cNvPr id="32770" name="Object 2"/>
          <p:cNvGraphicFramePr>
            <a:graphicFrameLocks noChangeAspect="1"/>
          </p:cNvGraphicFramePr>
          <p:nvPr/>
        </p:nvGraphicFramePr>
        <p:xfrm>
          <a:off x="381000" y="381000"/>
          <a:ext cx="8305800" cy="6248400"/>
        </p:xfrm>
        <a:graphic>
          <a:graphicData uri="http://schemas.openxmlformats.org/presentationml/2006/ole">
            <p:oleObj spid="_x0000_s3074" name="Presentation" r:id="rId3" imgW="4570378" imgH="3427646" progId="PowerPoint.Show.12">
              <p:embed/>
            </p:oleObj>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304800" y="152400"/>
            <a:ext cx="8534400" cy="381000"/>
          </a:xfrm>
        </p:spPr>
        <p:txBody>
          <a:bodyPr>
            <a:normAutofit fontScale="90000"/>
          </a:bodyPr>
          <a:lstStyle/>
          <a:p>
            <a:r>
              <a:rPr lang="en-US" sz="3200" b="1" dirty="0" smtClean="0">
                <a:solidFill>
                  <a:srgbClr val="C00000"/>
                </a:solidFill>
                <a:effectLst>
                  <a:outerShdw blurRad="38100" dist="38100" dir="2700000" algn="tl">
                    <a:srgbClr val="000000">
                      <a:alpha val="43137"/>
                    </a:srgbClr>
                  </a:outerShdw>
                </a:effectLst>
              </a:rPr>
              <a:t>Sample IPF: First Grade Tier 1 interventions added</a:t>
            </a:r>
            <a:endParaRPr lang="en-US" sz="4000" b="1" dirty="0" smtClean="0">
              <a:solidFill>
                <a:srgbClr val="C00000"/>
              </a:solidFill>
              <a:effectLst>
                <a:outerShdw blurRad="38100" dist="38100" dir="2700000" algn="tl">
                  <a:srgbClr val="000000">
                    <a:alpha val="43137"/>
                  </a:srgbClr>
                </a:outerShdw>
              </a:effectLst>
            </a:endParaRPr>
          </a:p>
        </p:txBody>
      </p:sp>
      <p:graphicFrame>
        <p:nvGraphicFramePr>
          <p:cNvPr id="254018" name="Group 66"/>
          <p:cNvGraphicFramePr>
            <a:graphicFrameLocks noGrp="1"/>
          </p:cNvGraphicFramePr>
          <p:nvPr>
            <p:ph type="tbl" idx="1"/>
          </p:nvPr>
        </p:nvGraphicFramePr>
        <p:xfrm>
          <a:off x="228600" y="1270000"/>
          <a:ext cx="8686800" cy="5249101"/>
        </p:xfrm>
        <a:graphic>
          <a:graphicData uri="http://schemas.openxmlformats.org/drawingml/2006/table">
            <a:tbl>
              <a:tblPr/>
              <a:tblGrid>
                <a:gridCol w="1643063"/>
                <a:gridCol w="1174750"/>
                <a:gridCol w="1220787"/>
                <a:gridCol w="1219200"/>
                <a:gridCol w="990600"/>
                <a:gridCol w="1198563"/>
                <a:gridCol w="1239837"/>
              </a:tblGrid>
              <a:tr h="409575">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dirty="0" smtClean="0">
                          <a:ln>
                            <a:noFill/>
                          </a:ln>
                          <a:solidFill>
                            <a:schemeClr val="tx1"/>
                          </a:solidFill>
                          <a:effectLst/>
                          <a:latin typeface="Arial" charset="0"/>
                          <a:ea typeface="ＭＳ Ｐゴシック" pitchFamily="-106" charset="-128"/>
                        </a:rPr>
                        <a:t>Instructional Strategies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ea typeface="ＭＳ Ｐゴシック" pitchFamily="-106" charset="-128"/>
                        </a:rPr>
                        <a:t>Materials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ea typeface="ＭＳ Ｐゴシック" pitchFamily="-106" charset="-128"/>
                        </a:rPr>
                        <a:t>Arrangement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ea typeface="ＭＳ Ｐゴシック" pitchFamily="-106" charset="-128"/>
                        </a:rPr>
                        <a:t>Time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ea typeface="ＭＳ Ｐゴシック" pitchFamily="-106" charset="-128"/>
                        </a:rPr>
                        <a:t>Motivational Strategies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ea typeface="ＭＳ Ｐゴシック" pitchFamily="-106" charset="-128"/>
                        </a:rPr>
                        <a:t>Assessment Procedures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75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Skill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Teaching Strategy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6731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Decoding/Encoding</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(Working with Words)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ea typeface="ＭＳ Ｐゴシック" pitchFamily="-106" charset="-128"/>
                        </a:rPr>
                        <a:t>Teacher-Led Instruction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ea typeface="ＭＳ Ｐゴシック" pitchFamily="-106" charset="-128"/>
                        </a:rPr>
                        <a:t>Independent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Word Walls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Word Cards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19:1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Independent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20 mins. daily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Verbal Praise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Leveled Benchmarking</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Spelling Test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3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Vocabulary, Fluency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(Teacher Read-Aloud</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Silent Reading)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Teacher-Led  Independent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Teacher Selected Stories/Books on Theme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Leveled Books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19:1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Independent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ea typeface="ＭＳ Ｐゴシック" pitchFamily="-106" charset="-128"/>
                        </a:rPr>
                        <a:t>30 </a:t>
                      </a:r>
                      <a:r>
                        <a:rPr kumimoji="0" lang="en-US" sz="1200" b="0" i="0" u="none" strike="noStrike" cap="none" normalizeH="0" baseline="0" dirty="0" err="1" smtClean="0">
                          <a:ln>
                            <a:noFill/>
                          </a:ln>
                          <a:solidFill>
                            <a:schemeClr val="tx1"/>
                          </a:solidFill>
                          <a:effectLst/>
                          <a:latin typeface="Arial" charset="0"/>
                          <a:ea typeface="ＭＳ Ｐゴシック" pitchFamily="-106" charset="-128"/>
                        </a:rPr>
                        <a:t>mins</a:t>
                      </a:r>
                      <a:r>
                        <a:rPr kumimoji="0" lang="en-US" sz="1200" b="0" i="0" u="none" strike="noStrike" cap="none" normalizeH="0" baseline="0" dirty="0" smtClean="0">
                          <a:ln>
                            <a:noFill/>
                          </a:ln>
                          <a:solidFill>
                            <a:schemeClr val="tx1"/>
                          </a:solidFill>
                          <a:effectLst/>
                          <a:latin typeface="Arial" charset="0"/>
                          <a:ea typeface="ＭＳ Ｐゴシック" pitchFamily="-106" charset="-128"/>
                        </a:rPr>
                        <a:t>. daily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rgbClr val="C00000"/>
                          </a:solidFill>
                          <a:effectLst/>
                          <a:latin typeface="Arial" charset="0"/>
                          <a:ea typeface="ＭＳ Ｐゴシック" pitchFamily="-106" charset="-128"/>
                        </a:rPr>
                        <a:t>20 </a:t>
                      </a:r>
                      <a:r>
                        <a:rPr kumimoji="0" lang="en-US" sz="1200" b="0" i="0" u="none" strike="noStrike" cap="none" normalizeH="0" baseline="0" dirty="0" err="1" smtClean="0">
                          <a:ln>
                            <a:noFill/>
                          </a:ln>
                          <a:solidFill>
                            <a:srgbClr val="C00000"/>
                          </a:solidFill>
                          <a:effectLst/>
                          <a:latin typeface="Arial" charset="0"/>
                          <a:ea typeface="ＭＳ Ｐゴシック" pitchFamily="-106" charset="-128"/>
                        </a:rPr>
                        <a:t>mins</a:t>
                      </a:r>
                      <a:r>
                        <a:rPr kumimoji="0" lang="en-US" sz="1200" b="0" i="0" u="none" strike="noStrike" cap="none" normalizeH="0" baseline="0" dirty="0" smtClean="0">
                          <a:ln>
                            <a:noFill/>
                          </a:ln>
                          <a:solidFill>
                            <a:srgbClr val="C00000"/>
                          </a:solidFill>
                          <a:effectLst/>
                          <a:latin typeface="Arial" charset="0"/>
                          <a:ea typeface="ＭＳ Ｐゴシック" pitchFamily="-106" charset="-128"/>
                        </a:rPr>
                        <a:t>. daily for At-Risk Students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Verbal Praise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Leveled Benchmarking Class Discussion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91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Comprehension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(Guided Reading)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Teacher-Led Instruction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Independent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Big Books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Trade Books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19:1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Independent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20 mins. daily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Verbal Praise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Leveled Benchmarking</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Class Discussion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64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Fluency &amp; Comprehension (Guided Reading Groups)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Teacher-Led Instruction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Leveled Books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3-6:1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20 mins. 3x wk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Verbal Praise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Leveled Benchmarking</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Class Discussion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43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rgbClr val="C00000"/>
                          </a:solidFill>
                          <a:effectLst/>
                          <a:latin typeface="Arial" charset="0"/>
                          <a:ea typeface="ＭＳ Ｐゴシック" pitchFamily="-106" charset="-128"/>
                        </a:rPr>
                        <a:t>All 5 Nat’l Reading Panel Skills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rgbClr val="C00000"/>
                          </a:solidFill>
                          <a:effectLst/>
                          <a:latin typeface="Arial" charset="0"/>
                          <a:ea typeface="ＭＳ Ｐゴシック" pitchFamily="-106" charset="-128"/>
                        </a:rPr>
                        <a:t>Teacher-Led Instruction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rgbClr val="C00000"/>
                          </a:solidFill>
                          <a:effectLst/>
                          <a:latin typeface="Arial" charset="0"/>
                          <a:ea typeface="ＭＳ Ｐゴシック" pitchFamily="-106" charset="-128"/>
                        </a:rPr>
                        <a:t>Read Well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rgbClr val="C00000"/>
                          </a:solidFill>
                          <a:effectLst/>
                          <a:latin typeface="Arial" charset="0"/>
                          <a:ea typeface="ＭＳ Ｐゴシック" pitchFamily="-106" charset="-128"/>
                        </a:rPr>
                        <a:t>3-6:1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rgbClr val="C00000"/>
                          </a:solidFill>
                          <a:effectLst/>
                          <a:latin typeface="Arial" charset="0"/>
                          <a:ea typeface="ＭＳ Ｐゴシック" pitchFamily="-106" charset="-128"/>
                        </a:rPr>
                        <a:t>At-Risk Students Only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rgbClr val="C00000"/>
                          </a:solidFill>
                          <a:effectLst/>
                          <a:latin typeface="Arial" charset="0"/>
                          <a:ea typeface="ＭＳ Ｐゴシック" pitchFamily="-106" charset="-128"/>
                        </a:rPr>
                        <a:t>20 </a:t>
                      </a:r>
                      <a:r>
                        <a:rPr kumimoji="0" lang="en-US" sz="1200" b="0" i="0" u="none" strike="noStrike" cap="none" normalizeH="0" baseline="0" dirty="0" err="1" smtClean="0">
                          <a:ln>
                            <a:noFill/>
                          </a:ln>
                          <a:solidFill>
                            <a:srgbClr val="C00000"/>
                          </a:solidFill>
                          <a:effectLst/>
                          <a:latin typeface="Arial" charset="0"/>
                          <a:ea typeface="ＭＳ Ｐゴシック" pitchFamily="-106" charset="-128"/>
                        </a:rPr>
                        <a:t>mins</a:t>
                      </a:r>
                      <a:r>
                        <a:rPr kumimoji="0" lang="en-US" sz="1200" b="0" i="0" u="none" strike="noStrike" cap="none" normalizeH="0" baseline="0" dirty="0" smtClean="0">
                          <a:ln>
                            <a:noFill/>
                          </a:ln>
                          <a:solidFill>
                            <a:srgbClr val="C00000"/>
                          </a:solidFill>
                          <a:effectLst/>
                          <a:latin typeface="Arial" charset="0"/>
                          <a:ea typeface="ＭＳ Ｐゴシック" pitchFamily="-106" charset="-128"/>
                        </a:rPr>
                        <a:t>. 4x wk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rgbClr val="C00000"/>
                          </a:solidFill>
                          <a:effectLst/>
                          <a:latin typeface="Arial" charset="0"/>
                          <a:ea typeface="ＭＳ Ｐゴシック" pitchFamily="-106" charset="-128"/>
                        </a:rPr>
                        <a:t>Verbal Praise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rgbClr val="C00000"/>
                          </a:solidFill>
                          <a:effectLst/>
                          <a:latin typeface="Arial" charset="0"/>
                          <a:ea typeface="ＭＳ Ｐゴシック" pitchFamily="-106" charset="-128"/>
                        </a:rPr>
                        <a:t>CBM 1x monthly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9455" name="Text Box 63"/>
          <p:cNvSpPr txBox="1">
            <a:spLocks noChangeArrowheads="1"/>
          </p:cNvSpPr>
          <p:nvPr/>
        </p:nvSpPr>
        <p:spPr bwMode="auto">
          <a:xfrm>
            <a:off x="304800" y="503238"/>
            <a:ext cx="8458200" cy="639762"/>
          </a:xfrm>
          <a:prstGeom prst="rect">
            <a:avLst/>
          </a:prstGeom>
          <a:noFill/>
          <a:ln w="9525">
            <a:noFill/>
            <a:miter lim="800000"/>
            <a:headEnd/>
            <a:tailEnd/>
          </a:ln>
        </p:spPr>
        <p:txBody>
          <a:bodyPr>
            <a:spAutoFit/>
          </a:bodyPr>
          <a:lstStyle/>
          <a:p>
            <a:pPr algn="ctr"/>
            <a:endParaRPr lang="en-US" sz="1200">
              <a:latin typeface="Calibri" pitchFamily="-106" charset="0"/>
            </a:endParaRPr>
          </a:p>
          <a:p>
            <a:r>
              <a:rPr lang="en-US" sz="1200">
                <a:latin typeface="Calibri" pitchFamily="-106" charset="0"/>
              </a:rPr>
              <a:t>Student Name__________   	Teacher Name________________  	School Year ________</a:t>
            </a:r>
          </a:p>
          <a:p>
            <a:r>
              <a:rPr lang="en-US" sz="1200">
                <a:latin typeface="Calibri" pitchFamily="-106" charset="0"/>
              </a:rPr>
              <a:t>Goal ________________________________________________________________</a:t>
            </a:r>
          </a:p>
        </p:txBody>
      </p:sp>
      <p:sp>
        <p:nvSpPr>
          <p:cNvPr id="59456" name="Text Box 64"/>
          <p:cNvSpPr txBox="1">
            <a:spLocks noChangeArrowheads="1"/>
          </p:cNvSpPr>
          <p:nvPr/>
        </p:nvSpPr>
        <p:spPr bwMode="auto">
          <a:xfrm>
            <a:off x="6172200" y="6213475"/>
            <a:ext cx="2362200" cy="457200"/>
          </a:xfrm>
          <a:prstGeom prst="rect">
            <a:avLst/>
          </a:prstGeom>
          <a:noFill/>
          <a:ln w="9525">
            <a:noFill/>
            <a:miter lim="800000"/>
            <a:headEnd/>
            <a:tailEnd/>
          </a:ln>
        </p:spPr>
        <p:txBody>
          <a:bodyPr>
            <a:spAutoFit/>
          </a:bodyPr>
          <a:lstStyle/>
          <a:p>
            <a:endParaRPr lang="en-US">
              <a:latin typeface="Times" pitchFamily="-106" charset="0"/>
            </a:endParaRPr>
          </a:p>
        </p:txBody>
      </p:sp>
      <p:sp>
        <p:nvSpPr>
          <p:cNvPr id="59457" name="Text Box 65"/>
          <p:cNvSpPr txBox="1">
            <a:spLocks noChangeArrowheads="1"/>
          </p:cNvSpPr>
          <p:nvPr/>
        </p:nvSpPr>
        <p:spPr bwMode="auto">
          <a:xfrm>
            <a:off x="6781800" y="6477000"/>
            <a:ext cx="2190750" cy="228600"/>
          </a:xfrm>
          <a:prstGeom prst="rect">
            <a:avLst/>
          </a:prstGeom>
          <a:noFill/>
          <a:ln w="9525">
            <a:noFill/>
            <a:miter lim="800000"/>
            <a:headEnd/>
            <a:tailEnd/>
          </a:ln>
        </p:spPr>
        <p:txBody>
          <a:bodyPr>
            <a:spAutoFit/>
          </a:bodyPr>
          <a:lstStyle/>
          <a:p>
            <a:r>
              <a:rPr lang="en-US" sz="900">
                <a:latin typeface="Times" pitchFamily="-106" charset="0"/>
              </a:rPr>
              <a:t>10/03  Adapted from the U of Oregon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dirty="0" smtClean="0">
                <a:solidFill>
                  <a:srgbClr val="C00000"/>
                </a:solidFill>
                <a:effectLst>
                  <a:outerShdw blurRad="38100" dist="38100" dir="2700000" algn="tl">
                    <a:srgbClr val="C0C0C0"/>
                  </a:outerShdw>
                </a:effectLst>
              </a:rPr>
              <a:t>Why Do We HAVE To Use RTI?</a:t>
            </a:r>
          </a:p>
        </p:txBody>
      </p:sp>
      <p:sp>
        <p:nvSpPr>
          <p:cNvPr id="13315" name="Rectangle 3"/>
          <p:cNvSpPr>
            <a:spLocks noGrp="1" noChangeArrowheads="1"/>
          </p:cNvSpPr>
          <p:nvPr>
            <p:ph type="body" idx="1"/>
          </p:nvPr>
        </p:nvSpPr>
        <p:spPr>
          <a:xfrm>
            <a:off x="1135063" y="1752600"/>
            <a:ext cx="7475537" cy="4572000"/>
          </a:xfrm>
        </p:spPr>
        <p:txBody>
          <a:bodyPr>
            <a:normAutofit fontScale="92500"/>
          </a:bodyPr>
          <a:lstStyle/>
          <a:p>
            <a:pPr eaLnBrk="1" hangingPunct="1">
              <a:lnSpc>
                <a:spcPct val="90000"/>
              </a:lnSpc>
            </a:pPr>
            <a:r>
              <a:rPr lang="en-US" sz="2400" u="sng" dirty="0" smtClean="0">
                <a:solidFill>
                  <a:srgbClr val="006600"/>
                </a:solidFill>
                <a:latin typeface="+mj-lt"/>
              </a:rPr>
              <a:t>Federal Legislation</a:t>
            </a:r>
            <a:r>
              <a:rPr lang="en-US" sz="2400" dirty="0" smtClean="0">
                <a:solidFill>
                  <a:srgbClr val="006600"/>
                </a:solidFill>
                <a:latin typeface="+mj-lt"/>
              </a:rPr>
              <a:t>: </a:t>
            </a:r>
            <a:r>
              <a:rPr lang="en-US" sz="2400" dirty="0" smtClean="0">
                <a:latin typeface="+mj-lt"/>
              </a:rPr>
              <a:t>NCLB/IDEA 2004 factors </a:t>
            </a:r>
          </a:p>
          <a:p>
            <a:pPr eaLnBrk="1" hangingPunct="1">
              <a:lnSpc>
                <a:spcPct val="90000"/>
              </a:lnSpc>
            </a:pPr>
            <a:endParaRPr lang="en-US" sz="2400" dirty="0" smtClean="0">
              <a:latin typeface="+mj-lt"/>
            </a:endParaRPr>
          </a:p>
          <a:p>
            <a:pPr eaLnBrk="1" hangingPunct="1">
              <a:lnSpc>
                <a:spcPct val="90000"/>
              </a:lnSpc>
            </a:pPr>
            <a:r>
              <a:rPr lang="en-US" sz="2400" u="sng" dirty="0" smtClean="0">
                <a:solidFill>
                  <a:srgbClr val="006600"/>
                </a:solidFill>
                <a:latin typeface="+mj-lt"/>
              </a:rPr>
              <a:t>Illinois State Legislation: </a:t>
            </a:r>
            <a:r>
              <a:rPr lang="en-US" sz="2400" dirty="0" smtClean="0">
                <a:solidFill>
                  <a:srgbClr val="006600"/>
                </a:solidFill>
                <a:latin typeface="+mj-lt"/>
              </a:rPr>
              <a:t> </a:t>
            </a:r>
            <a:r>
              <a:rPr lang="en-US" sz="2400" dirty="0" smtClean="0">
                <a:latin typeface="+mj-lt"/>
              </a:rPr>
              <a:t>District submitted ISBE required RTI plan in January 2009.  All districts must document RTI starting in 2010 for all LD case study eligibility decisions</a:t>
            </a:r>
          </a:p>
          <a:p>
            <a:pPr eaLnBrk="1" hangingPunct="1">
              <a:lnSpc>
                <a:spcPct val="90000"/>
              </a:lnSpc>
            </a:pPr>
            <a:endParaRPr lang="en-US" sz="2400" u="sng" dirty="0" smtClean="0">
              <a:latin typeface="+mj-lt"/>
            </a:endParaRPr>
          </a:p>
          <a:p>
            <a:pPr eaLnBrk="1" hangingPunct="1">
              <a:lnSpc>
                <a:spcPct val="90000"/>
              </a:lnSpc>
            </a:pPr>
            <a:r>
              <a:rPr lang="en-US" sz="2400" u="sng" dirty="0" smtClean="0">
                <a:solidFill>
                  <a:srgbClr val="006600"/>
                </a:solidFill>
                <a:latin typeface="+mj-lt"/>
              </a:rPr>
              <a:t>New Knowledge</a:t>
            </a:r>
            <a:r>
              <a:rPr lang="en-US" sz="2400" dirty="0" smtClean="0">
                <a:solidFill>
                  <a:srgbClr val="006600"/>
                </a:solidFill>
                <a:latin typeface="+mj-lt"/>
              </a:rPr>
              <a:t>: </a:t>
            </a:r>
            <a:r>
              <a:rPr lang="en-US" sz="2400" dirty="0" smtClean="0">
                <a:latin typeface="+mj-lt"/>
              </a:rPr>
              <a:t>We now have better information about  the impact of effective instruction and a good foundation of research on learning.  Federal and state government is holding educators accountable for implementing this to improve educational outcomes for all students</a:t>
            </a:r>
          </a:p>
          <a:p>
            <a:pPr eaLnBrk="1" hangingPunct="1">
              <a:lnSpc>
                <a:spcPct val="90000"/>
              </a:lnSpc>
            </a:pPr>
            <a:endParaRPr lang="en-US" sz="2400" dirty="0" smtClean="0"/>
          </a:p>
          <a:p>
            <a:pPr eaLnBrk="1" hangingPunct="1">
              <a:lnSpc>
                <a:spcPct val="90000"/>
              </a:lnSpc>
              <a:buFontTx/>
              <a:buNone/>
            </a:pPr>
            <a:r>
              <a:rPr lang="en-US" sz="2800" dirty="0" smtClean="0"/>
              <a:t>								</a:t>
            </a:r>
            <a:r>
              <a:rPr lang="en-US" sz="1200" dirty="0" smtClean="0"/>
              <a:t>Pluymert</a:t>
            </a:r>
            <a:endParaRPr lang="en-US" sz="28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782762"/>
          </a:xfrm>
        </p:spPr>
        <p:txBody>
          <a:bodyPr>
            <a:normAutofit fontScale="90000"/>
          </a:bodyPr>
          <a:lstStyle/>
          <a:p>
            <a:pPr algn="ctr"/>
            <a:r>
              <a:rPr lang="en-US" dirty="0" smtClean="0">
                <a:solidFill>
                  <a:srgbClr val="C00000"/>
                </a:solidFill>
              </a:rPr>
              <a:t>PLEASE REMEMBER:</a:t>
            </a:r>
            <a:br>
              <a:rPr lang="en-US" dirty="0" smtClean="0">
                <a:solidFill>
                  <a:srgbClr val="C00000"/>
                </a:solidFill>
              </a:rPr>
            </a:br>
            <a:r>
              <a:rPr lang="en-US" sz="3600" dirty="0" smtClean="0"/>
              <a:t>Tier 2 interventions should </a:t>
            </a:r>
            <a:r>
              <a:rPr lang="en-US" sz="3600" dirty="0" smtClean="0">
                <a:solidFill>
                  <a:srgbClr val="C00000"/>
                </a:solidFill>
              </a:rPr>
              <a:t>only</a:t>
            </a:r>
            <a:r>
              <a:rPr lang="en-US" sz="3600" dirty="0" smtClean="0"/>
              <a:t> be considered when</a:t>
            </a:r>
            <a:endParaRPr lang="en-US" sz="3600" dirty="0"/>
          </a:p>
        </p:txBody>
      </p:sp>
      <p:sp>
        <p:nvSpPr>
          <p:cNvPr id="3" name="Content Placeholder 2"/>
          <p:cNvSpPr>
            <a:spLocks noGrp="1"/>
          </p:cNvSpPr>
          <p:nvPr>
            <p:ph sz="quarter" idx="1"/>
          </p:nvPr>
        </p:nvSpPr>
        <p:spPr>
          <a:xfrm>
            <a:off x="1143000" y="2362200"/>
            <a:ext cx="6934200" cy="4267200"/>
          </a:xfrm>
        </p:spPr>
        <p:txBody>
          <a:bodyPr>
            <a:normAutofit/>
          </a:bodyPr>
          <a:lstStyle/>
          <a:p>
            <a:r>
              <a:rPr lang="en-US" dirty="0" smtClean="0">
                <a:effectLst>
                  <a:outerShdw blurRad="38100" dist="38100" dir="2700000" algn="tl">
                    <a:srgbClr val="000000">
                      <a:alpha val="43137"/>
                    </a:srgbClr>
                  </a:outerShdw>
                </a:effectLst>
                <a:latin typeface="+mj-lt"/>
              </a:rPr>
              <a:t>Students are not successful with classroom instruction that is </a:t>
            </a:r>
          </a:p>
          <a:p>
            <a:pPr lvl="1"/>
            <a:r>
              <a:rPr lang="en-US" dirty="0" smtClean="0">
                <a:latin typeface="+mj-lt"/>
              </a:rPr>
              <a:t>Delivered with fidelity to the curricular model</a:t>
            </a:r>
          </a:p>
          <a:p>
            <a:pPr lvl="1"/>
            <a:r>
              <a:rPr lang="en-US" dirty="0" smtClean="0">
                <a:latin typeface="+mj-lt"/>
              </a:rPr>
              <a:t>Differentiated appropriately to meet student needs </a:t>
            </a:r>
          </a:p>
          <a:p>
            <a:pPr lvl="1"/>
            <a:r>
              <a:rPr lang="en-US" dirty="0" smtClean="0">
                <a:latin typeface="+mj-lt"/>
              </a:rPr>
              <a:t>Provides accommodations and modification for ELL students and students with disabilities</a:t>
            </a:r>
            <a:endParaRPr lang="en-US" dirty="0">
              <a:latin typeface="+mj-lt"/>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1"/>
          </p:nvPr>
        </p:nvSpPr>
        <p:spPr/>
        <p:txBody>
          <a:bodyPr/>
          <a:lstStyle/>
          <a:p>
            <a:r>
              <a:rPr lang="en-US" dirty="0"/>
              <a:t>Iowa Department of Education</a:t>
            </a:r>
          </a:p>
        </p:txBody>
      </p:sp>
      <p:sp>
        <p:nvSpPr>
          <p:cNvPr id="13" name="Slide Number Placeholder 5"/>
          <p:cNvSpPr>
            <a:spLocks noGrp="1"/>
          </p:cNvSpPr>
          <p:nvPr>
            <p:ph type="sldNum" sz="quarter" idx="12"/>
          </p:nvPr>
        </p:nvSpPr>
        <p:spPr/>
        <p:txBody>
          <a:bodyPr/>
          <a:lstStyle/>
          <a:p>
            <a:fld id="{FE178049-C6A0-4ED2-A8E3-DB846E39E6C4}" type="slidenum">
              <a:rPr lang="en-US"/>
              <a:pPr/>
              <a:t>41</a:t>
            </a:fld>
            <a:endParaRPr lang="en-US"/>
          </a:p>
        </p:txBody>
      </p:sp>
      <p:sp>
        <p:nvSpPr>
          <p:cNvPr id="919554" name="Oval 2"/>
          <p:cNvSpPr>
            <a:spLocks noChangeArrowheads="1"/>
          </p:cNvSpPr>
          <p:nvPr/>
        </p:nvSpPr>
        <p:spPr bwMode="auto">
          <a:xfrm>
            <a:off x="330200" y="1193800"/>
            <a:ext cx="4876800" cy="4876800"/>
          </a:xfrm>
          <a:prstGeom prst="ellipse">
            <a:avLst/>
          </a:prstGeom>
          <a:gradFill rotWithShape="0">
            <a:gsLst>
              <a:gs pos="0">
                <a:srgbClr val="CC9900"/>
              </a:gs>
              <a:gs pos="50000">
                <a:srgbClr val="FFFF66"/>
              </a:gs>
              <a:gs pos="100000">
                <a:srgbClr val="CC9900"/>
              </a:gs>
            </a:gsLst>
            <a:lin ang="5400000" scaled="1"/>
          </a:gradFill>
          <a:ln w="9525">
            <a:solidFill>
              <a:schemeClr val="tx1"/>
            </a:solidFill>
            <a:miter lim="800000"/>
            <a:headEnd/>
            <a:tailEnd/>
          </a:ln>
          <a:effectLst/>
        </p:spPr>
        <p:txBody>
          <a:bodyPr wrap="none" anchor="ctr"/>
          <a:lstStyle/>
          <a:p>
            <a:pPr>
              <a:spcBef>
                <a:spcPct val="0"/>
              </a:spcBef>
            </a:pPr>
            <a:endParaRPr/>
          </a:p>
        </p:txBody>
      </p:sp>
      <p:sp>
        <p:nvSpPr>
          <p:cNvPr id="919555" name="Rectangle 3"/>
          <p:cNvSpPr>
            <a:spLocks noGrp="1" noChangeArrowheads="1"/>
          </p:cNvSpPr>
          <p:nvPr>
            <p:ph type="title"/>
          </p:nvPr>
        </p:nvSpPr>
        <p:spPr>
          <a:xfrm>
            <a:off x="838200" y="76200"/>
            <a:ext cx="8305800" cy="1143000"/>
          </a:xfrm>
        </p:spPr>
        <p:txBody>
          <a:bodyPr/>
          <a:lstStyle/>
          <a:p>
            <a:pPr algn="ctr"/>
            <a:r>
              <a:rPr lang="en-US" sz="4000" b="1" u="sng" dirty="0" smtClean="0">
                <a:solidFill>
                  <a:srgbClr val="FFC000"/>
                </a:solidFill>
                <a:effectLst>
                  <a:outerShdw blurRad="38100" dist="38100" dir="2700000" algn="tl">
                    <a:srgbClr val="000000">
                      <a:alpha val="43137"/>
                    </a:srgbClr>
                  </a:outerShdw>
                </a:effectLst>
              </a:rPr>
              <a:t>Tier 2: Supplemental </a:t>
            </a:r>
            <a:r>
              <a:rPr lang="en-US" sz="4000" b="1" u="sng" dirty="0">
                <a:solidFill>
                  <a:srgbClr val="FFC000"/>
                </a:solidFill>
                <a:effectLst>
                  <a:outerShdw blurRad="38100" dist="38100" dir="2700000" algn="tl">
                    <a:srgbClr val="000000">
                      <a:alpha val="43137"/>
                    </a:srgbClr>
                  </a:outerShdw>
                </a:effectLst>
              </a:rPr>
              <a:t>Instruction</a:t>
            </a:r>
            <a:endParaRPr lang="en-US" sz="4000" u="sng" dirty="0">
              <a:solidFill>
                <a:srgbClr val="FFC000"/>
              </a:solidFill>
              <a:effectLst>
                <a:outerShdw blurRad="38100" dist="38100" dir="2700000" algn="tl">
                  <a:srgbClr val="000000">
                    <a:alpha val="43137"/>
                  </a:srgbClr>
                </a:outerShdw>
              </a:effectLst>
            </a:endParaRPr>
          </a:p>
        </p:txBody>
      </p:sp>
      <p:sp>
        <p:nvSpPr>
          <p:cNvPr id="919556" name="Rectangle 4"/>
          <p:cNvSpPr>
            <a:spLocks noGrp="1" noChangeArrowheads="1"/>
          </p:cNvSpPr>
          <p:nvPr>
            <p:ph type="body" idx="1"/>
          </p:nvPr>
        </p:nvSpPr>
        <p:spPr>
          <a:xfrm>
            <a:off x="5181600" y="1143000"/>
            <a:ext cx="3962400" cy="4876800"/>
          </a:xfrm>
        </p:spPr>
        <p:txBody>
          <a:bodyPr>
            <a:normAutofit/>
          </a:bodyPr>
          <a:lstStyle/>
          <a:p>
            <a:pPr>
              <a:lnSpc>
                <a:spcPct val="90000"/>
              </a:lnSpc>
              <a:spcBef>
                <a:spcPct val="50000"/>
              </a:spcBef>
              <a:buClr>
                <a:schemeClr val="folHlink"/>
              </a:buClr>
              <a:buSzPct val="90000"/>
              <a:buFont typeface="Wingdings" pitchFamily="48" charset="2"/>
              <a:buChar char="u"/>
            </a:pPr>
            <a:r>
              <a:rPr lang="en-US" sz="2400" b="1" dirty="0">
                <a:effectLst/>
                <a:latin typeface="Arial Narrow" pitchFamily="48" charset="0"/>
              </a:rPr>
              <a:t>Instruction that is available for students identified as exceeding or not meeting core- learning expectations</a:t>
            </a:r>
          </a:p>
          <a:p>
            <a:pPr>
              <a:lnSpc>
                <a:spcPct val="90000"/>
              </a:lnSpc>
              <a:spcBef>
                <a:spcPct val="50000"/>
              </a:spcBef>
              <a:buClr>
                <a:schemeClr val="folHlink"/>
              </a:buClr>
              <a:buSzPct val="90000"/>
              <a:buFont typeface="Wingdings" pitchFamily="48" charset="2"/>
              <a:buChar char="u"/>
            </a:pPr>
            <a:r>
              <a:rPr lang="en-US" sz="2400" b="1" dirty="0">
                <a:effectLst/>
                <a:latin typeface="Arial Narrow" pitchFamily="48" charset="0"/>
              </a:rPr>
              <a:t>Provided to smaller groups of students with similar needs </a:t>
            </a:r>
          </a:p>
          <a:p>
            <a:pPr>
              <a:lnSpc>
                <a:spcPct val="90000"/>
              </a:lnSpc>
              <a:spcBef>
                <a:spcPct val="50000"/>
              </a:spcBef>
              <a:buClr>
                <a:schemeClr val="folHlink"/>
              </a:buClr>
              <a:buSzPct val="90000"/>
              <a:buFont typeface="Wingdings" pitchFamily="48" charset="2"/>
              <a:buChar char="u"/>
            </a:pPr>
            <a:r>
              <a:rPr lang="en-US" sz="2400" b="1" dirty="0">
                <a:effectLst/>
                <a:latin typeface="Arial Narrow" pitchFamily="48" charset="0"/>
              </a:rPr>
              <a:t>Research based/evidence based strategies selected</a:t>
            </a:r>
            <a:r>
              <a:rPr lang="en-US" b="1" dirty="0">
                <a:effectLst/>
                <a:latin typeface="Arial Narrow" pitchFamily="48" charset="0"/>
              </a:rPr>
              <a:t> </a:t>
            </a:r>
          </a:p>
          <a:p>
            <a:pPr>
              <a:lnSpc>
                <a:spcPct val="90000"/>
              </a:lnSpc>
              <a:spcBef>
                <a:spcPct val="50000"/>
              </a:spcBef>
              <a:buClr>
                <a:schemeClr val="folHlink"/>
              </a:buClr>
              <a:buSzPct val="90000"/>
              <a:buFont typeface="Wingdings" pitchFamily="48" charset="2"/>
              <a:buChar char="u"/>
            </a:pPr>
            <a:r>
              <a:rPr lang="en-US" sz="2400" b="1" dirty="0">
                <a:effectLst/>
                <a:latin typeface="Arial Narrow" pitchFamily="48" charset="0"/>
              </a:rPr>
              <a:t>Targeted instruction in identified area</a:t>
            </a:r>
          </a:p>
          <a:p>
            <a:pPr>
              <a:lnSpc>
                <a:spcPct val="90000"/>
              </a:lnSpc>
              <a:spcBef>
                <a:spcPct val="50000"/>
              </a:spcBef>
              <a:buClr>
                <a:schemeClr val="folHlink"/>
              </a:buClr>
              <a:buSzPct val="90000"/>
              <a:buFont typeface="Wingdings" pitchFamily="48" charset="2"/>
              <a:buChar char="u"/>
            </a:pPr>
            <a:r>
              <a:rPr lang="en-US" sz="2400" b="1" dirty="0">
                <a:solidFill>
                  <a:srgbClr val="FFC000"/>
                </a:solidFill>
                <a:effectLst>
                  <a:outerShdw blurRad="38100" dist="38100" dir="2700000" algn="tl">
                    <a:srgbClr val="000000">
                      <a:alpha val="43137"/>
                    </a:srgbClr>
                  </a:outerShdw>
                </a:effectLst>
                <a:latin typeface="Arial Narrow" pitchFamily="48" charset="0"/>
              </a:rPr>
              <a:t>IN ADDITION TO CORE</a:t>
            </a:r>
          </a:p>
          <a:p>
            <a:pPr>
              <a:lnSpc>
                <a:spcPct val="90000"/>
              </a:lnSpc>
              <a:spcBef>
                <a:spcPct val="50000"/>
              </a:spcBef>
            </a:pPr>
            <a:endParaRPr lang="en-US" sz="2400" b="1" dirty="0">
              <a:effectLst/>
              <a:latin typeface="Arial Narrow" pitchFamily="48" charset="0"/>
            </a:endParaRPr>
          </a:p>
        </p:txBody>
      </p:sp>
      <p:sp>
        <p:nvSpPr>
          <p:cNvPr id="919557" name="Text Box 5"/>
          <p:cNvSpPr txBox="1">
            <a:spLocks noChangeArrowheads="1"/>
          </p:cNvSpPr>
          <p:nvPr/>
        </p:nvSpPr>
        <p:spPr bwMode="auto">
          <a:xfrm>
            <a:off x="317500" y="2954338"/>
            <a:ext cx="4343400" cy="1190625"/>
          </a:xfrm>
          <a:prstGeom prst="rect">
            <a:avLst/>
          </a:prstGeom>
          <a:noFill/>
          <a:ln w="9525">
            <a:noFill/>
            <a:miter lim="800000"/>
            <a:headEnd/>
            <a:tailEnd/>
          </a:ln>
          <a:effectLst/>
        </p:spPr>
        <p:txBody>
          <a:bodyPr>
            <a:spAutoFit/>
          </a:bodyPr>
          <a:lstStyle/>
          <a:p>
            <a:pPr algn="l">
              <a:spcBef>
                <a:spcPct val="0"/>
              </a:spcBef>
            </a:pPr>
            <a:r>
              <a:rPr kumimoji="0" lang="en-US" sz="3600">
                <a:solidFill>
                  <a:schemeClr val="tx1"/>
                </a:solidFill>
              </a:rPr>
              <a:t>     Core</a:t>
            </a:r>
          </a:p>
          <a:p>
            <a:pPr algn="l">
              <a:spcBef>
                <a:spcPct val="0"/>
              </a:spcBef>
            </a:pPr>
            <a:r>
              <a:rPr kumimoji="0" lang="en-US" sz="3600">
                <a:solidFill>
                  <a:schemeClr val="tx1"/>
                </a:solidFill>
              </a:rPr>
              <a:t> Instruction</a:t>
            </a:r>
          </a:p>
        </p:txBody>
      </p:sp>
      <p:sp>
        <p:nvSpPr>
          <p:cNvPr id="919558" name="Oval 6"/>
          <p:cNvSpPr>
            <a:spLocks noChangeArrowheads="1"/>
          </p:cNvSpPr>
          <p:nvPr/>
        </p:nvSpPr>
        <p:spPr bwMode="auto">
          <a:xfrm>
            <a:off x="2590800" y="2514600"/>
            <a:ext cx="2590800" cy="2590800"/>
          </a:xfrm>
          <a:prstGeom prst="ellipse">
            <a:avLst/>
          </a:prstGeom>
          <a:gradFill rotWithShape="0">
            <a:gsLst>
              <a:gs pos="0">
                <a:srgbClr val="669900"/>
              </a:gs>
              <a:gs pos="50000">
                <a:srgbClr val="66FF33"/>
              </a:gs>
              <a:gs pos="100000">
                <a:srgbClr val="669900"/>
              </a:gs>
            </a:gsLst>
            <a:lin ang="5400000" scaled="1"/>
          </a:gradFill>
          <a:ln w="9525">
            <a:solidFill>
              <a:schemeClr val="tx1"/>
            </a:solidFill>
            <a:miter lim="800000"/>
            <a:headEnd/>
            <a:tailEnd/>
          </a:ln>
          <a:effectLst/>
        </p:spPr>
        <p:txBody>
          <a:bodyPr wrap="none" anchor="ctr"/>
          <a:lstStyle/>
          <a:p>
            <a:endParaRPr lang="en-US"/>
          </a:p>
        </p:txBody>
      </p:sp>
      <p:sp>
        <p:nvSpPr>
          <p:cNvPr id="919559" name="Text Box 7"/>
          <p:cNvSpPr txBox="1">
            <a:spLocks noChangeArrowheads="1"/>
          </p:cNvSpPr>
          <p:nvPr/>
        </p:nvSpPr>
        <p:spPr bwMode="auto">
          <a:xfrm>
            <a:off x="2781300" y="3352800"/>
            <a:ext cx="2209800" cy="946150"/>
          </a:xfrm>
          <a:prstGeom prst="rect">
            <a:avLst/>
          </a:prstGeom>
          <a:noFill/>
          <a:ln w="9525">
            <a:noFill/>
            <a:miter lim="800000"/>
            <a:headEnd/>
            <a:tailEnd/>
          </a:ln>
          <a:effectLst/>
        </p:spPr>
        <p:txBody>
          <a:bodyPr>
            <a:spAutoFit/>
          </a:bodyPr>
          <a:lstStyle/>
          <a:p>
            <a:pPr>
              <a:spcBef>
                <a:spcPct val="0"/>
              </a:spcBef>
            </a:pPr>
            <a:r>
              <a:rPr kumimoji="0" lang="en-US" sz="2800">
                <a:solidFill>
                  <a:schemeClr val="tx1"/>
                </a:solidFill>
              </a:rPr>
              <a:t>Supplemental Instruction</a:t>
            </a:r>
          </a:p>
        </p:txBody>
      </p:sp>
      <p:sp>
        <p:nvSpPr>
          <p:cNvPr id="919560" name="Oval 8"/>
          <p:cNvSpPr>
            <a:spLocks noChangeArrowheads="1"/>
          </p:cNvSpPr>
          <p:nvPr/>
        </p:nvSpPr>
        <p:spPr bwMode="auto">
          <a:xfrm>
            <a:off x="304800" y="1193800"/>
            <a:ext cx="4876800" cy="4826000"/>
          </a:xfrm>
          <a:prstGeom prst="ellipse">
            <a:avLst/>
          </a:prstGeom>
          <a:solidFill>
            <a:srgbClr val="006600"/>
          </a:solidFill>
          <a:ln w="9525">
            <a:solidFill>
              <a:schemeClr val="tx1"/>
            </a:solidFill>
            <a:miter lim="800000"/>
            <a:headEnd/>
            <a:tailEnd/>
          </a:ln>
          <a:effectLst/>
        </p:spPr>
        <p:txBody>
          <a:bodyPr wrap="none" anchor="ctr"/>
          <a:lstStyle/>
          <a:p>
            <a:pPr>
              <a:spcBef>
                <a:spcPct val="0"/>
              </a:spcBef>
            </a:pPr>
            <a:endParaRPr/>
          </a:p>
        </p:txBody>
      </p:sp>
      <p:sp>
        <p:nvSpPr>
          <p:cNvPr id="919561" name="Oval 9"/>
          <p:cNvSpPr>
            <a:spLocks noChangeArrowheads="1"/>
          </p:cNvSpPr>
          <p:nvPr/>
        </p:nvSpPr>
        <p:spPr bwMode="auto">
          <a:xfrm>
            <a:off x="2133600" y="3200400"/>
            <a:ext cx="2590800" cy="2590800"/>
          </a:xfrm>
          <a:prstGeom prst="ellipse">
            <a:avLst/>
          </a:prstGeom>
          <a:solidFill>
            <a:srgbClr val="FFCC00"/>
          </a:solidFill>
          <a:ln w="9525">
            <a:solidFill>
              <a:schemeClr val="tx1"/>
            </a:solidFill>
            <a:miter lim="800000"/>
            <a:headEnd/>
            <a:tailEnd/>
          </a:ln>
          <a:effectLst/>
        </p:spPr>
        <p:txBody>
          <a:bodyPr wrap="none" anchor="ctr"/>
          <a:lstStyle/>
          <a:p>
            <a:endParaRPr lang="en-US"/>
          </a:p>
        </p:txBody>
      </p:sp>
      <p:sp>
        <p:nvSpPr>
          <p:cNvPr id="919562" name="Text Box 10"/>
          <p:cNvSpPr txBox="1">
            <a:spLocks noChangeArrowheads="1"/>
          </p:cNvSpPr>
          <p:nvPr/>
        </p:nvSpPr>
        <p:spPr bwMode="auto">
          <a:xfrm>
            <a:off x="2362200" y="4038600"/>
            <a:ext cx="2362200" cy="830997"/>
          </a:xfrm>
          <a:prstGeom prst="rect">
            <a:avLst/>
          </a:prstGeom>
          <a:noFill/>
          <a:ln w="9525">
            <a:noFill/>
            <a:miter lim="800000"/>
            <a:headEnd/>
            <a:tailEnd/>
          </a:ln>
          <a:effectLst/>
        </p:spPr>
        <p:txBody>
          <a:bodyPr wrap="square">
            <a:spAutoFit/>
          </a:bodyPr>
          <a:lstStyle/>
          <a:p>
            <a:pPr>
              <a:spcBef>
                <a:spcPct val="0"/>
              </a:spcBef>
            </a:pPr>
            <a:r>
              <a:rPr kumimoji="0" lang="en-US" sz="2400" b="1" dirty="0">
                <a:solidFill>
                  <a:srgbClr val="000000"/>
                </a:solidFill>
                <a:effectLst>
                  <a:outerShdw blurRad="38100" dist="38100" dir="2700000" algn="tl">
                    <a:srgbClr val="000000">
                      <a:alpha val="43137"/>
                    </a:srgbClr>
                  </a:outerShdw>
                </a:effectLst>
              </a:rPr>
              <a:t>Supplemental</a:t>
            </a:r>
          </a:p>
          <a:p>
            <a:pPr>
              <a:spcBef>
                <a:spcPct val="0"/>
              </a:spcBef>
            </a:pPr>
            <a:r>
              <a:rPr kumimoji="0" lang="en-US" sz="2400" b="1" dirty="0">
                <a:solidFill>
                  <a:srgbClr val="000000"/>
                </a:solidFill>
                <a:effectLst>
                  <a:outerShdw blurRad="38100" dist="38100" dir="2700000" algn="tl">
                    <a:srgbClr val="000000">
                      <a:alpha val="43137"/>
                    </a:srgbClr>
                  </a:outerShdw>
                </a:effectLst>
              </a:rPr>
              <a:t>Instruction</a:t>
            </a:r>
          </a:p>
        </p:txBody>
      </p:sp>
      <p:sp>
        <p:nvSpPr>
          <p:cNvPr id="919563" name="Text Box 11"/>
          <p:cNvSpPr txBox="1">
            <a:spLocks noChangeArrowheads="1"/>
          </p:cNvSpPr>
          <p:nvPr/>
        </p:nvSpPr>
        <p:spPr bwMode="auto">
          <a:xfrm>
            <a:off x="990600" y="2057400"/>
            <a:ext cx="2501900" cy="641350"/>
          </a:xfrm>
          <a:prstGeom prst="rect">
            <a:avLst/>
          </a:prstGeom>
          <a:noFill/>
          <a:ln w="9525">
            <a:noFill/>
            <a:miter lim="800000"/>
            <a:headEnd/>
            <a:tailEnd/>
          </a:ln>
          <a:effectLst/>
        </p:spPr>
        <p:txBody>
          <a:bodyPr>
            <a:spAutoFit/>
          </a:bodyPr>
          <a:lstStyle/>
          <a:p>
            <a:pPr algn="l">
              <a:spcBef>
                <a:spcPct val="0"/>
              </a:spcBef>
            </a:pPr>
            <a:r>
              <a:rPr kumimoji="0" lang="en-US" sz="3600">
                <a:solidFill>
                  <a:schemeClr val="tx1"/>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195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1955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1955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91955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91955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9556" grpId="0" build="p" bldLvl="2"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algn="ctr"/>
            <a:r>
              <a:rPr lang="en-US" dirty="0">
                <a:solidFill>
                  <a:srgbClr val="FFC000"/>
                </a:solidFill>
                <a:effectLst>
                  <a:outerShdw blurRad="38100" dist="38100" dir="2700000" algn="tl">
                    <a:srgbClr val="000000">
                      <a:alpha val="43137"/>
                    </a:srgbClr>
                  </a:outerShdw>
                </a:effectLst>
                <a:latin typeface="Comic Sans MS" pitchFamily="66" charset="0"/>
              </a:rPr>
              <a:t>RTI Components: Tier 2</a:t>
            </a:r>
          </a:p>
        </p:txBody>
      </p:sp>
      <p:sp>
        <p:nvSpPr>
          <p:cNvPr id="68611" name="Rectangle 3"/>
          <p:cNvSpPr>
            <a:spLocks noGrp="1" noChangeArrowheads="1"/>
          </p:cNvSpPr>
          <p:nvPr>
            <p:ph type="body" idx="1"/>
          </p:nvPr>
        </p:nvSpPr>
        <p:spPr>
          <a:xfrm>
            <a:off x="685800" y="1419366"/>
            <a:ext cx="8229600" cy="5008729"/>
          </a:xfrm>
        </p:spPr>
        <p:txBody>
          <a:bodyPr/>
          <a:lstStyle/>
          <a:p>
            <a:pPr>
              <a:lnSpc>
                <a:spcPct val="90000"/>
              </a:lnSpc>
              <a:buFont typeface="Wingdings" pitchFamily="2" charset="2"/>
              <a:buNone/>
            </a:pPr>
            <a:r>
              <a:rPr lang="en-US" sz="2800" b="1" dirty="0">
                <a:solidFill>
                  <a:srgbClr val="FFC000"/>
                </a:solidFill>
                <a:effectLst>
                  <a:outerShdw blurRad="38100" dist="38100" dir="2700000" algn="tl">
                    <a:srgbClr val="000000">
                      <a:alpha val="43137"/>
                    </a:srgbClr>
                  </a:outerShdw>
                </a:effectLst>
                <a:latin typeface="Comic Sans MS" pitchFamily="66" charset="0"/>
              </a:rPr>
              <a:t>Tier 2 activities: SOME students receive everything in Tier 1 PLUS</a:t>
            </a:r>
          </a:p>
          <a:p>
            <a:pPr lvl="1">
              <a:lnSpc>
                <a:spcPct val="90000"/>
              </a:lnSpc>
              <a:buClr>
                <a:schemeClr val="tx1"/>
              </a:buClr>
              <a:buFontTx/>
              <a:buChar char="•"/>
            </a:pPr>
            <a:r>
              <a:rPr lang="en-US" dirty="0">
                <a:latin typeface="Comic Sans MS" pitchFamily="66" charset="0"/>
              </a:rPr>
              <a:t>Daily small-group instruction </a:t>
            </a:r>
            <a:r>
              <a:rPr lang="en-US" u="sng" dirty="0">
                <a:latin typeface="Comic Sans MS" pitchFamily="66" charset="0"/>
              </a:rPr>
              <a:t>in addition</a:t>
            </a:r>
            <a:r>
              <a:rPr lang="en-US" dirty="0">
                <a:latin typeface="Comic Sans MS" pitchFamily="66" charset="0"/>
              </a:rPr>
              <a:t> to </a:t>
            </a:r>
            <a:r>
              <a:rPr lang="en-US" dirty="0" smtClean="0">
                <a:latin typeface="Comic Sans MS" pitchFamily="66" charset="0"/>
              </a:rPr>
              <a:t>classroom based </a:t>
            </a:r>
            <a:r>
              <a:rPr lang="en-US" dirty="0">
                <a:latin typeface="Comic Sans MS" pitchFamily="66" charset="0"/>
              </a:rPr>
              <a:t>instruction (added </a:t>
            </a:r>
            <a:r>
              <a:rPr lang="en-US" dirty="0" smtClean="0">
                <a:latin typeface="Comic Sans MS" pitchFamily="66" charset="0"/>
              </a:rPr>
              <a:t>instructional time).</a:t>
            </a:r>
            <a:endParaRPr lang="en-US" dirty="0">
              <a:latin typeface="Comic Sans MS" pitchFamily="66" charset="0"/>
            </a:endParaRPr>
          </a:p>
          <a:p>
            <a:pPr lvl="1">
              <a:lnSpc>
                <a:spcPct val="90000"/>
              </a:lnSpc>
              <a:buClr>
                <a:schemeClr val="tx1"/>
              </a:buClr>
              <a:buFontTx/>
              <a:buChar char="•"/>
            </a:pPr>
            <a:r>
              <a:rPr lang="en-US" dirty="0">
                <a:latin typeface="Comic Sans MS" pitchFamily="66" charset="0"/>
              </a:rPr>
              <a:t>Direct and systematic instruction in the core skills students need.</a:t>
            </a:r>
          </a:p>
          <a:p>
            <a:pPr lvl="1">
              <a:lnSpc>
                <a:spcPct val="90000"/>
              </a:lnSpc>
              <a:buClr>
                <a:schemeClr val="tx1"/>
              </a:buClr>
              <a:buFontTx/>
              <a:buChar char="•"/>
            </a:pPr>
            <a:r>
              <a:rPr lang="en-US" dirty="0">
                <a:latin typeface="Comic Sans MS" pitchFamily="66" charset="0"/>
              </a:rPr>
              <a:t>Monitor student progress once or twice a month using curriculum based measures</a:t>
            </a:r>
          </a:p>
          <a:p>
            <a:pPr lvl="1">
              <a:lnSpc>
                <a:spcPct val="90000"/>
              </a:lnSpc>
              <a:buClr>
                <a:schemeClr val="tx1"/>
              </a:buClr>
              <a:buFontTx/>
              <a:buChar char="•"/>
            </a:pPr>
            <a:r>
              <a:rPr lang="en-US" dirty="0">
                <a:latin typeface="Comic Sans MS" pitchFamily="66" charset="0"/>
              </a:rPr>
              <a:t>Those students still not meeting benchmark goals at preset time points are referred for additional problem solving and evaluation</a:t>
            </a:r>
            <a:r>
              <a:rPr lang="en-US" dirty="0"/>
              <a:t>.</a:t>
            </a:r>
          </a:p>
          <a:p>
            <a:pPr>
              <a:lnSpc>
                <a:spcPct val="90000"/>
              </a:lnSpc>
              <a:buFont typeface="Wingdings" pitchFamily="2" charset="2"/>
              <a:buNone/>
            </a:pPr>
            <a:r>
              <a:rPr lang="en-US" sz="2000" dirty="0"/>
              <a:t>							</a:t>
            </a:r>
            <a:r>
              <a:rPr lang="en-US" sz="800" dirty="0"/>
              <a:t>CHIDSEY-BROWN</a:t>
            </a:r>
            <a:endParaRPr lang="en-US" sz="2000" dirty="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4"/>
          <p:cNvSpPr>
            <a:spLocks noGrp="1"/>
          </p:cNvSpPr>
          <p:nvPr>
            <p:ph type="ftr" sz="quarter" idx="11"/>
          </p:nvPr>
        </p:nvSpPr>
        <p:spPr/>
        <p:txBody>
          <a:bodyPr/>
          <a:lstStyle/>
          <a:p>
            <a:r>
              <a:rPr lang="en-US"/>
              <a:t>Iowa Department of Education</a:t>
            </a:r>
          </a:p>
        </p:txBody>
      </p:sp>
      <p:sp>
        <p:nvSpPr>
          <p:cNvPr id="11" name="Slide Number Placeholder 5"/>
          <p:cNvSpPr>
            <a:spLocks noGrp="1"/>
          </p:cNvSpPr>
          <p:nvPr>
            <p:ph type="sldNum" sz="quarter" idx="12"/>
          </p:nvPr>
        </p:nvSpPr>
        <p:spPr/>
        <p:txBody>
          <a:bodyPr/>
          <a:lstStyle/>
          <a:p>
            <a:fld id="{2448855F-2D09-4DDE-9AF9-BD99E5FF764B}" type="slidenum">
              <a:rPr lang="en-US"/>
              <a:pPr/>
              <a:t>43</a:t>
            </a:fld>
            <a:endParaRPr lang="en-US"/>
          </a:p>
        </p:txBody>
      </p:sp>
      <p:sp>
        <p:nvSpPr>
          <p:cNvPr id="872450" name="Rectangle 2"/>
          <p:cNvSpPr>
            <a:spLocks noGrp="1" noChangeArrowheads="1"/>
          </p:cNvSpPr>
          <p:nvPr>
            <p:ph type="body" idx="1"/>
          </p:nvPr>
        </p:nvSpPr>
        <p:spPr>
          <a:xfrm>
            <a:off x="2438400" y="1524000"/>
            <a:ext cx="6324600" cy="4800600"/>
          </a:xfrm>
        </p:spPr>
        <p:txBody>
          <a:bodyPr/>
          <a:lstStyle/>
          <a:p>
            <a:pPr>
              <a:lnSpc>
                <a:spcPct val="75000"/>
              </a:lnSpc>
              <a:spcBef>
                <a:spcPct val="100000"/>
              </a:spcBef>
            </a:pPr>
            <a:r>
              <a:rPr lang="en-US" sz="2800" b="1"/>
              <a:t>Focus on the identified student learning needs</a:t>
            </a:r>
          </a:p>
          <a:p>
            <a:pPr>
              <a:lnSpc>
                <a:spcPct val="75000"/>
              </a:lnSpc>
              <a:spcBef>
                <a:spcPct val="100000"/>
              </a:spcBef>
            </a:pPr>
            <a:r>
              <a:rPr lang="en-US" sz="2800" b="1"/>
              <a:t>May involve the use of additional resources within the classroom</a:t>
            </a:r>
          </a:p>
          <a:p>
            <a:pPr>
              <a:lnSpc>
                <a:spcPct val="75000"/>
              </a:lnSpc>
              <a:spcBef>
                <a:spcPct val="100000"/>
              </a:spcBef>
            </a:pPr>
            <a:r>
              <a:rPr lang="en-US" sz="2800" b="1"/>
              <a:t>May be changes in, intensity, consistency, and immediacy of feedback</a:t>
            </a:r>
          </a:p>
          <a:p>
            <a:pPr>
              <a:lnSpc>
                <a:spcPct val="75000"/>
              </a:lnSpc>
              <a:spcBef>
                <a:spcPct val="100000"/>
              </a:spcBef>
            </a:pPr>
            <a:r>
              <a:rPr lang="en-US" sz="2800" b="1"/>
              <a:t>May include a change in instructional strategy</a:t>
            </a:r>
          </a:p>
        </p:txBody>
      </p:sp>
      <p:grpSp>
        <p:nvGrpSpPr>
          <p:cNvPr id="2" name="Group 3"/>
          <p:cNvGrpSpPr>
            <a:grpSpLocks/>
          </p:cNvGrpSpPr>
          <p:nvPr/>
        </p:nvGrpSpPr>
        <p:grpSpPr bwMode="auto">
          <a:xfrm>
            <a:off x="368300" y="2747963"/>
            <a:ext cx="1981200" cy="1371600"/>
            <a:chOff x="720" y="1771"/>
            <a:chExt cx="1248" cy="864"/>
          </a:xfrm>
        </p:grpSpPr>
        <p:sp>
          <p:nvSpPr>
            <p:cNvPr id="872452" name="AutoShape 4"/>
            <p:cNvSpPr>
              <a:spLocks noChangeArrowheads="1"/>
            </p:cNvSpPr>
            <p:nvPr/>
          </p:nvSpPr>
          <p:spPr bwMode="auto">
            <a:xfrm>
              <a:off x="720" y="1771"/>
              <a:ext cx="1248" cy="864"/>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CC00"/>
            </a:solidFill>
            <a:ln w="9525">
              <a:solidFill>
                <a:schemeClr val="tx1"/>
              </a:solidFill>
              <a:miter lim="800000"/>
              <a:headEnd/>
              <a:tailEnd/>
            </a:ln>
            <a:effectLst/>
          </p:spPr>
          <p:txBody>
            <a:bodyPr wrap="none" anchor="ctr"/>
            <a:lstStyle/>
            <a:p>
              <a:endParaRPr lang="en-US"/>
            </a:p>
          </p:txBody>
        </p:sp>
        <p:sp>
          <p:nvSpPr>
            <p:cNvPr id="872453" name="Text Box 5"/>
            <p:cNvSpPr txBox="1">
              <a:spLocks noChangeArrowheads="1"/>
            </p:cNvSpPr>
            <p:nvPr/>
          </p:nvSpPr>
          <p:spPr bwMode="auto">
            <a:xfrm>
              <a:off x="960" y="2064"/>
              <a:ext cx="944" cy="252"/>
            </a:xfrm>
            <a:prstGeom prst="rect">
              <a:avLst/>
            </a:prstGeom>
            <a:solidFill>
              <a:srgbClr val="FFCC00"/>
            </a:solidFill>
            <a:ln w="9525">
              <a:noFill/>
              <a:miter lim="800000"/>
              <a:headEnd/>
              <a:tailEnd/>
            </a:ln>
            <a:effectLst/>
          </p:spPr>
          <p:txBody>
            <a:bodyPr wrap="none">
              <a:spAutoFit/>
            </a:bodyPr>
            <a:lstStyle/>
            <a:p>
              <a:pPr algn="l"/>
              <a:r>
                <a:rPr kumimoji="0" lang="en-US" sz="2000" b="1" dirty="0">
                  <a:effectLst>
                    <a:outerShdw blurRad="38100" dist="38100" dir="2700000" algn="tl">
                      <a:srgbClr val="000000">
                        <a:alpha val="43137"/>
                      </a:srgbClr>
                    </a:outerShdw>
                  </a:effectLst>
                </a:rPr>
                <a:t>Instruction</a:t>
              </a:r>
              <a:endParaRPr kumimoji="0" lang="en-US" sz="2400" b="1" dirty="0">
                <a:effectLst>
                  <a:outerShdw blurRad="38100" dist="38100" dir="2700000" algn="tl">
                    <a:srgbClr val="000000">
                      <a:alpha val="43137"/>
                    </a:srgbClr>
                  </a:outerShdw>
                </a:effectLst>
              </a:endParaRPr>
            </a:p>
          </p:txBody>
        </p:sp>
      </p:grpSp>
      <p:sp>
        <p:nvSpPr>
          <p:cNvPr id="872454" name="Rectangle 6"/>
          <p:cNvSpPr>
            <a:spLocks noGrp="1" noChangeArrowheads="1"/>
          </p:cNvSpPr>
          <p:nvPr>
            <p:ph type="title"/>
          </p:nvPr>
        </p:nvSpPr>
        <p:spPr>
          <a:xfrm>
            <a:off x="914400" y="0"/>
            <a:ext cx="7772400" cy="1295400"/>
          </a:xfrm>
          <a:noFill/>
          <a:ln/>
        </p:spPr>
        <p:txBody>
          <a:bodyPr anchor="b">
            <a:normAutofit/>
          </a:bodyPr>
          <a:lstStyle/>
          <a:p>
            <a:r>
              <a:rPr kumimoji="1" lang="en-US" sz="4000" b="1" dirty="0"/>
              <a:t>Components of the               Cycle</a:t>
            </a:r>
            <a:endParaRPr kumimoji="1" lang="en-US" sz="4000" dirty="0"/>
          </a:p>
        </p:txBody>
      </p:sp>
      <p:grpSp>
        <p:nvGrpSpPr>
          <p:cNvPr id="3" name="Group 7"/>
          <p:cNvGrpSpPr>
            <a:grpSpLocks/>
          </p:cNvGrpSpPr>
          <p:nvPr/>
        </p:nvGrpSpPr>
        <p:grpSpPr bwMode="auto">
          <a:xfrm>
            <a:off x="5105400" y="52388"/>
            <a:ext cx="1752600" cy="1243012"/>
            <a:chOff x="3320" y="33"/>
            <a:chExt cx="768" cy="576"/>
          </a:xfrm>
        </p:grpSpPr>
        <p:sp>
          <p:nvSpPr>
            <p:cNvPr id="872456" name="Oval 8"/>
            <p:cNvSpPr>
              <a:spLocks noChangeArrowheads="1"/>
            </p:cNvSpPr>
            <p:nvPr/>
          </p:nvSpPr>
          <p:spPr bwMode="auto">
            <a:xfrm>
              <a:off x="3408" y="33"/>
              <a:ext cx="576" cy="576"/>
            </a:xfrm>
            <a:prstGeom prst="ellipse">
              <a:avLst/>
            </a:prstGeom>
            <a:solidFill>
              <a:srgbClr val="FFCC00"/>
            </a:solidFill>
            <a:ln w="9525">
              <a:solidFill>
                <a:schemeClr val="tx1"/>
              </a:solidFill>
              <a:miter lim="800000"/>
              <a:headEnd/>
              <a:tailEnd/>
            </a:ln>
            <a:effectLst/>
          </p:spPr>
          <p:txBody>
            <a:bodyPr wrap="none" anchor="ctr"/>
            <a:lstStyle/>
            <a:p>
              <a:endParaRPr lang="en-US"/>
            </a:p>
          </p:txBody>
        </p:sp>
        <p:sp>
          <p:nvSpPr>
            <p:cNvPr id="872457" name="Text Box 9"/>
            <p:cNvSpPr txBox="1">
              <a:spLocks noChangeArrowheads="1"/>
            </p:cNvSpPr>
            <p:nvPr/>
          </p:nvSpPr>
          <p:spPr bwMode="auto">
            <a:xfrm>
              <a:off x="3320" y="192"/>
              <a:ext cx="768" cy="300"/>
            </a:xfrm>
            <a:prstGeom prst="rect">
              <a:avLst/>
            </a:prstGeom>
            <a:noFill/>
            <a:ln w="9525">
              <a:noFill/>
              <a:miter lim="800000"/>
              <a:headEnd/>
              <a:tailEnd/>
            </a:ln>
            <a:effectLst/>
          </p:spPr>
          <p:txBody>
            <a:bodyPr>
              <a:spAutoFit/>
            </a:bodyPr>
            <a:lstStyle/>
            <a:p>
              <a:pPr>
                <a:spcBef>
                  <a:spcPct val="0"/>
                </a:spcBef>
              </a:pPr>
              <a:r>
                <a:rPr kumimoji="0" lang="en-US" b="1" dirty="0">
                  <a:solidFill>
                    <a:srgbClr val="000000"/>
                  </a:solidFill>
                  <a:effectLst>
                    <a:outerShdw blurRad="38100" dist="38100" dir="2700000" algn="tl">
                      <a:srgbClr val="000000">
                        <a:alpha val="43137"/>
                      </a:srgbClr>
                    </a:outerShdw>
                  </a:effectLst>
                </a:rPr>
                <a:t>Supplemental Instruction</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7245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7245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7245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7245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a:xfrm>
            <a:off x="1219200" y="381000"/>
            <a:ext cx="7620000" cy="1143000"/>
          </a:xfrm>
        </p:spPr>
        <p:txBody>
          <a:bodyPr>
            <a:normAutofit fontScale="90000"/>
          </a:bodyPr>
          <a:lstStyle/>
          <a:p>
            <a:r>
              <a:rPr lang="en-US" b="1" u="sng" dirty="0">
                <a:solidFill>
                  <a:srgbClr val="FFC000"/>
                </a:solidFill>
                <a:effectLst>
                  <a:outerShdw blurRad="38100" dist="38100" dir="2700000" algn="tl">
                    <a:srgbClr val="000000">
                      <a:alpha val="43137"/>
                    </a:srgbClr>
                  </a:outerShdw>
                </a:effectLst>
              </a:rPr>
              <a:t>Supplemental Curricula &amp; Instruction</a:t>
            </a:r>
          </a:p>
        </p:txBody>
      </p:sp>
      <p:sp>
        <p:nvSpPr>
          <p:cNvPr id="192515" name="Rectangle 3"/>
          <p:cNvSpPr>
            <a:spLocks noGrp="1" noChangeArrowheads="1"/>
          </p:cNvSpPr>
          <p:nvPr>
            <p:ph type="body" idx="1"/>
          </p:nvPr>
        </p:nvSpPr>
        <p:spPr>
          <a:xfrm>
            <a:off x="609600" y="1676400"/>
            <a:ext cx="7848600" cy="4724400"/>
          </a:xfrm>
        </p:spPr>
        <p:txBody>
          <a:bodyPr>
            <a:normAutofit/>
          </a:bodyPr>
          <a:lstStyle/>
          <a:p>
            <a:pPr>
              <a:lnSpc>
                <a:spcPct val="90000"/>
              </a:lnSpc>
            </a:pPr>
            <a:r>
              <a:rPr lang="en-US" dirty="0">
                <a:solidFill>
                  <a:srgbClr val="006600"/>
                </a:solidFill>
                <a:latin typeface="+mj-lt"/>
              </a:rPr>
              <a:t>Supplemental Curricula is used in 2 ways:</a:t>
            </a:r>
          </a:p>
          <a:p>
            <a:pPr lvl="1">
              <a:lnSpc>
                <a:spcPct val="90000"/>
              </a:lnSpc>
            </a:pPr>
            <a:r>
              <a:rPr lang="en-US" dirty="0">
                <a:latin typeface="+mj-lt"/>
              </a:rPr>
              <a:t>Fill gaps in the core reading program</a:t>
            </a:r>
          </a:p>
          <a:p>
            <a:pPr lvl="1">
              <a:lnSpc>
                <a:spcPct val="90000"/>
              </a:lnSpc>
            </a:pPr>
            <a:r>
              <a:rPr lang="en-US" dirty="0">
                <a:latin typeface="+mj-lt"/>
              </a:rPr>
              <a:t>Highly focused instruction some students need on certain skills</a:t>
            </a:r>
          </a:p>
          <a:p>
            <a:pPr>
              <a:lnSpc>
                <a:spcPct val="90000"/>
              </a:lnSpc>
            </a:pPr>
            <a:r>
              <a:rPr lang="en-US" dirty="0">
                <a:latin typeface="+mj-lt"/>
              </a:rPr>
              <a:t>Need to be compatible with core curriculum</a:t>
            </a:r>
          </a:p>
          <a:p>
            <a:pPr>
              <a:lnSpc>
                <a:spcPct val="90000"/>
              </a:lnSpc>
            </a:pPr>
            <a:r>
              <a:rPr lang="en-US" dirty="0">
                <a:latin typeface="+mj-lt"/>
              </a:rPr>
              <a:t>Supplemental Instruction:</a:t>
            </a:r>
          </a:p>
          <a:p>
            <a:pPr lvl="1">
              <a:lnSpc>
                <a:spcPct val="90000"/>
              </a:lnSpc>
            </a:pPr>
            <a:r>
              <a:rPr lang="en-US" dirty="0">
                <a:latin typeface="+mj-lt"/>
              </a:rPr>
              <a:t>30 minutes a day; 5 days a week</a:t>
            </a:r>
          </a:p>
          <a:p>
            <a:pPr lvl="1">
              <a:lnSpc>
                <a:spcPct val="90000"/>
              </a:lnSpc>
            </a:pPr>
            <a:r>
              <a:rPr lang="en-US" dirty="0">
                <a:latin typeface="+mj-lt"/>
              </a:rPr>
              <a:t>Homogeneous groups of 3-6 students;20-25% of student population</a:t>
            </a:r>
          </a:p>
          <a:p>
            <a:pPr lvl="1">
              <a:lnSpc>
                <a:spcPct val="90000"/>
              </a:lnSpc>
            </a:pPr>
            <a:r>
              <a:rPr lang="en-US" dirty="0">
                <a:latin typeface="+mj-lt"/>
              </a:rPr>
              <a:t>Progress monitored monthly</a:t>
            </a:r>
          </a:p>
        </p:txBody>
      </p:sp>
      <p:sp>
        <p:nvSpPr>
          <p:cNvPr id="4" name="TextBox 3"/>
          <p:cNvSpPr txBox="1"/>
          <p:nvPr/>
        </p:nvSpPr>
        <p:spPr>
          <a:xfrm>
            <a:off x="6629400" y="6324600"/>
            <a:ext cx="1231427" cy="369332"/>
          </a:xfrm>
          <a:prstGeom prst="rect">
            <a:avLst/>
          </a:prstGeom>
          <a:noFill/>
        </p:spPr>
        <p:txBody>
          <a:bodyPr wrap="none" rtlCol="0">
            <a:spAutoFit/>
          </a:bodyPr>
          <a:lstStyle/>
          <a:p>
            <a:r>
              <a:rPr lang="en-US" dirty="0" smtClean="0"/>
              <a:t>Mark Shinn</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Iowa Department of Education</a:t>
            </a:r>
          </a:p>
        </p:txBody>
      </p:sp>
      <p:sp>
        <p:nvSpPr>
          <p:cNvPr id="12" name="Slide Number Placeholder 6"/>
          <p:cNvSpPr>
            <a:spLocks noGrp="1"/>
          </p:cNvSpPr>
          <p:nvPr>
            <p:ph type="sldNum" sz="quarter" idx="12"/>
          </p:nvPr>
        </p:nvSpPr>
        <p:spPr/>
        <p:txBody>
          <a:bodyPr/>
          <a:lstStyle/>
          <a:p>
            <a:fld id="{93085EEC-5766-4DB5-93D1-441B7991EE92}" type="slidenum">
              <a:rPr lang="en-US"/>
              <a:pPr/>
              <a:t>45</a:t>
            </a:fld>
            <a:endParaRPr lang="en-US"/>
          </a:p>
        </p:txBody>
      </p:sp>
      <p:sp>
        <p:nvSpPr>
          <p:cNvPr id="870402" name="Rectangle 2"/>
          <p:cNvSpPr>
            <a:spLocks noGrp="1" noChangeArrowheads="1"/>
          </p:cNvSpPr>
          <p:nvPr>
            <p:ph type="title"/>
          </p:nvPr>
        </p:nvSpPr>
        <p:spPr>
          <a:xfrm>
            <a:off x="914400" y="0"/>
            <a:ext cx="7772400" cy="838200"/>
          </a:xfrm>
          <a:noFill/>
          <a:ln/>
        </p:spPr>
        <p:txBody>
          <a:bodyPr anchor="b">
            <a:normAutofit/>
          </a:bodyPr>
          <a:lstStyle/>
          <a:p>
            <a:r>
              <a:rPr kumimoji="1" lang="en-US" sz="4000" b="1" dirty="0"/>
              <a:t>Components of the               Cycle</a:t>
            </a:r>
            <a:endParaRPr kumimoji="1" lang="en-US" sz="4000" dirty="0"/>
          </a:p>
        </p:txBody>
      </p:sp>
      <p:sp>
        <p:nvSpPr>
          <p:cNvPr id="870403" name="Rectangle 3"/>
          <p:cNvSpPr>
            <a:spLocks noGrp="1" noChangeArrowheads="1"/>
          </p:cNvSpPr>
          <p:nvPr>
            <p:ph type="body" sz="half" idx="2"/>
          </p:nvPr>
        </p:nvSpPr>
        <p:spPr>
          <a:xfrm>
            <a:off x="2819400" y="2362200"/>
            <a:ext cx="6324600" cy="4114800"/>
          </a:xfrm>
        </p:spPr>
        <p:txBody>
          <a:bodyPr>
            <a:normAutofit lnSpcReduction="10000"/>
          </a:bodyPr>
          <a:lstStyle/>
          <a:p>
            <a:pPr>
              <a:spcBef>
                <a:spcPct val="75000"/>
              </a:spcBef>
            </a:pPr>
            <a:r>
              <a:rPr lang="en-US" sz="2800" dirty="0">
                <a:effectLst/>
              </a:rPr>
              <a:t>Usually includes a diagnostic assessment</a:t>
            </a:r>
          </a:p>
          <a:p>
            <a:pPr>
              <a:spcBef>
                <a:spcPct val="75000"/>
              </a:spcBef>
            </a:pPr>
            <a:r>
              <a:rPr lang="en-US" sz="2800" dirty="0">
                <a:effectLst/>
              </a:rPr>
              <a:t>Formative evaluation</a:t>
            </a:r>
          </a:p>
          <a:p>
            <a:pPr lvl="1">
              <a:lnSpc>
                <a:spcPct val="75000"/>
              </a:lnSpc>
              <a:spcBef>
                <a:spcPct val="75000"/>
              </a:spcBef>
            </a:pPr>
            <a:r>
              <a:rPr lang="en-US" sz="2800" dirty="0">
                <a:effectLst/>
              </a:rPr>
              <a:t>Students included in formative assessments given to the class</a:t>
            </a:r>
          </a:p>
          <a:p>
            <a:pPr lvl="1">
              <a:lnSpc>
                <a:spcPct val="75000"/>
              </a:lnSpc>
              <a:spcBef>
                <a:spcPct val="75000"/>
              </a:spcBef>
            </a:pPr>
            <a:r>
              <a:rPr lang="en-US" sz="2800" dirty="0">
                <a:effectLst/>
              </a:rPr>
              <a:t>Focus on measuring improvement in the targeted area of need</a:t>
            </a:r>
          </a:p>
          <a:p>
            <a:pPr lvl="1">
              <a:lnSpc>
                <a:spcPct val="75000"/>
              </a:lnSpc>
              <a:spcBef>
                <a:spcPct val="75000"/>
              </a:spcBef>
            </a:pPr>
            <a:r>
              <a:rPr lang="en-US" sz="2800" dirty="0">
                <a:effectLst/>
              </a:rPr>
              <a:t>May include performance monitoring/formative assessment</a:t>
            </a:r>
          </a:p>
        </p:txBody>
      </p:sp>
      <p:grpSp>
        <p:nvGrpSpPr>
          <p:cNvPr id="2" name="Group 4"/>
          <p:cNvGrpSpPr>
            <a:grpSpLocks/>
          </p:cNvGrpSpPr>
          <p:nvPr/>
        </p:nvGrpSpPr>
        <p:grpSpPr bwMode="auto">
          <a:xfrm>
            <a:off x="368300" y="2747963"/>
            <a:ext cx="2451099" cy="1371600"/>
            <a:chOff x="720" y="1771"/>
            <a:chExt cx="1248" cy="864"/>
          </a:xfrm>
        </p:grpSpPr>
        <p:sp>
          <p:nvSpPr>
            <p:cNvPr id="870405" name="AutoShape 5"/>
            <p:cNvSpPr>
              <a:spLocks noChangeArrowheads="1"/>
            </p:cNvSpPr>
            <p:nvPr/>
          </p:nvSpPr>
          <p:spPr bwMode="auto">
            <a:xfrm>
              <a:off x="720" y="1771"/>
              <a:ext cx="1248" cy="864"/>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CC00"/>
            </a:solidFill>
            <a:ln w="9525">
              <a:solidFill>
                <a:schemeClr val="tx1"/>
              </a:solidFill>
              <a:miter lim="800000"/>
              <a:headEnd/>
              <a:tailEnd/>
            </a:ln>
            <a:effectLst/>
          </p:spPr>
          <p:txBody>
            <a:bodyPr wrap="none" anchor="ctr"/>
            <a:lstStyle/>
            <a:p>
              <a:endParaRPr lang="en-US"/>
            </a:p>
          </p:txBody>
        </p:sp>
        <p:sp>
          <p:nvSpPr>
            <p:cNvPr id="870406" name="Text Box 6"/>
            <p:cNvSpPr txBox="1">
              <a:spLocks noChangeArrowheads="1"/>
            </p:cNvSpPr>
            <p:nvPr/>
          </p:nvSpPr>
          <p:spPr bwMode="auto">
            <a:xfrm>
              <a:off x="960" y="2064"/>
              <a:ext cx="889" cy="252"/>
            </a:xfrm>
            <a:prstGeom prst="rect">
              <a:avLst/>
            </a:prstGeom>
            <a:solidFill>
              <a:srgbClr val="FFCC00"/>
            </a:solidFill>
            <a:ln w="9525">
              <a:noFill/>
              <a:miter lim="800000"/>
              <a:headEnd/>
              <a:tailEnd/>
            </a:ln>
            <a:effectLst/>
          </p:spPr>
          <p:txBody>
            <a:bodyPr wrap="square">
              <a:spAutoFit/>
            </a:bodyPr>
            <a:lstStyle/>
            <a:p>
              <a:pPr algn="l"/>
              <a:r>
                <a:rPr kumimoji="0" lang="en-US" sz="2000" b="1" dirty="0">
                  <a:effectLst>
                    <a:outerShdw blurRad="38100" dist="38100" dir="2700000" algn="tl">
                      <a:srgbClr val="000000">
                        <a:alpha val="43137"/>
                      </a:srgbClr>
                    </a:outerShdw>
                  </a:effectLst>
                </a:rPr>
                <a:t>Assessment</a:t>
              </a:r>
              <a:endParaRPr kumimoji="0" lang="en-US" sz="2400" b="1" dirty="0">
                <a:effectLst>
                  <a:outerShdw blurRad="38100" dist="38100" dir="2700000" algn="tl">
                    <a:srgbClr val="000000">
                      <a:alpha val="43137"/>
                    </a:srgbClr>
                  </a:outerShdw>
                </a:effectLst>
              </a:endParaRPr>
            </a:p>
          </p:txBody>
        </p:sp>
      </p:grpSp>
      <p:grpSp>
        <p:nvGrpSpPr>
          <p:cNvPr id="3" name="Group 7"/>
          <p:cNvGrpSpPr>
            <a:grpSpLocks/>
          </p:cNvGrpSpPr>
          <p:nvPr/>
        </p:nvGrpSpPr>
        <p:grpSpPr bwMode="auto">
          <a:xfrm>
            <a:off x="5270500" y="52388"/>
            <a:ext cx="1663700" cy="1111274"/>
            <a:chOff x="3320" y="33"/>
            <a:chExt cx="768" cy="631"/>
          </a:xfrm>
        </p:grpSpPr>
        <p:sp>
          <p:nvSpPr>
            <p:cNvPr id="870408" name="Oval 8"/>
            <p:cNvSpPr>
              <a:spLocks noChangeArrowheads="1"/>
            </p:cNvSpPr>
            <p:nvPr/>
          </p:nvSpPr>
          <p:spPr bwMode="auto">
            <a:xfrm>
              <a:off x="3408" y="33"/>
              <a:ext cx="576" cy="576"/>
            </a:xfrm>
            <a:prstGeom prst="ellipse">
              <a:avLst/>
            </a:prstGeom>
            <a:solidFill>
              <a:srgbClr val="FFCC00"/>
            </a:solidFill>
            <a:ln w="9525">
              <a:solidFill>
                <a:schemeClr val="tx1"/>
              </a:solidFill>
              <a:miter lim="800000"/>
              <a:headEnd/>
              <a:tailEnd/>
            </a:ln>
            <a:effectLst/>
          </p:spPr>
          <p:txBody>
            <a:bodyPr wrap="none" anchor="ctr"/>
            <a:lstStyle/>
            <a:p>
              <a:endParaRPr lang="en-US"/>
            </a:p>
          </p:txBody>
        </p:sp>
        <p:sp>
          <p:nvSpPr>
            <p:cNvPr id="870409" name="Text Box 9"/>
            <p:cNvSpPr txBox="1">
              <a:spLocks noChangeArrowheads="1"/>
            </p:cNvSpPr>
            <p:nvPr/>
          </p:nvSpPr>
          <p:spPr bwMode="auto">
            <a:xfrm>
              <a:off x="3320" y="192"/>
              <a:ext cx="768" cy="472"/>
            </a:xfrm>
            <a:prstGeom prst="rect">
              <a:avLst/>
            </a:prstGeom>
            <a:noFill/>
            <a:ln w="9525">
              <a:noFill/>
              <a:miter lim="800000"/>
              <a:headEnd/>
              <a:tailEnd/>
            </a:ln>
            <a:effectLst/>
          </p:spPr>
          <p:txBody>
            <a:bodyPr>
              <a:spAutoFit/>
            </a:bodyPr>
            <a:lstStyle/>
            <a:p>
              <a:pPr>
                <a:spcBef>
                  <a:spcPct val="0"/>
                </a:spcBef>
              </a:pPr>
              <a:r>
                <a:rPr kumimoji="0" lang="en-US" sz="1600" b="1" dirty="0">
                  <a:solidFill>
                    <a:srgbClr val="000000"/>
                  </a:solidFill>
                  <a:effectLst>
                    <a:outerShdw blurRad="38100" dist="38100" dir="2700000" algn="tl">
                      <a:srgbClr val="000000">
                        <a:alpha val="43137"/>
                      </a:srgbClr>
                    </a:outerShdw>
                  </a:effectLst>
                </a:rPr>
                <a:t>Supplemental Instruction</a:t>
              </a:r>
            </a:p>
          </p:txBody>
        </p:sp>
      </p:grpSp>
      <p:sp>
        <p:nvSpPr>
          <p:cNvPr id="870410" name="Text Box 10"/>
          <p:cNvSpPr txBox="1">
            <a:spLocks noChangeArrowheads="1"/>
          </p:cNvSpPr>
          <p:nvPr/>
        </p:nvSpPr>
        <p:spPr bwMode="auto">
          <a:xfrm>
            <a:off x="1143000" y="914401"/>
            <a:ext cx="7391400" cy="1384995"/>
          </a:xfrm>
          <a:prstGeom prst="rect">
            <a:avLst/>
          </a:prstGeom>
          <a:noFill/>
          <a:ln w="9525">
            <a:noFill/>
            <a:miter lim="800000"/>
            <a:headEnd/>
            <a:tailEnd/>
          </a:ln>
          <a:effectLst/>
        </p:spPr>
        <p:txBody>
          <a:bodyPr wrap="square">
            <a:spAutoFit/>
          </a:bodyPr>
          <a:lstStyle/>
          <a:p>
            <a:pPr algn="l"/>
            <a:r>
              <a:rPr kumimoji="0" lang="en-US" sz="2800" dirty="0" smtClean="0">
                <a:solidFill>
                  <a:schemeClr val="tx1"/>
                </a:solidFill>
              </a:rPr>
              <a:t>      Given that all students are screened, some will need more assessment to determine why they are not meeting targets?</a:t>
            </a:r>
            <a:endParaRPr kumimoji="0" lang="en-US" sz="28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704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7040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7040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7040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7040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704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4"/>
          <p:cNvSpPr>
            <a:spLocks noGrp="1"/>
          </p:cNvSpPr>
          <p:nvPr>
            <p:ph type="ftr" sz="quarter" idx="11"/>
          </p:nvPr>
        </p:nvSpPr>
        <p:spPr/>
        <p:txBody>
          <a:bodyPr/>
          <a:lstStyle/>
          <a:p>
            <a:r>
              <a:rPr lang="en-US"/>
              <a:t>Iowa Department of Education</a:t>
            </a:r>
          </a:p>
        </p:txBody>
      </p:sp>
      <p:sp>
        <p:nvSpPr>
          <p:cNvPr id="12" name="Slide Number Placeholder 5"/>
          <p:cNvSpPr>
            <a:spLocks noGrp="1"/>
          </p:cNvSpPr>
          <p:nvPr>
            <p:ph type="sldNum" sz="quarter" idx="12"/>
          </p:nvPr>
        </p:nvSpPr>
        <p:spPr/>
        <p:txBody>
          <a:bodyPr/>
          <a:lstStyle/>
          <a:p>
            <a:fld id="{3F982835-1294-4705-AEFA-334A3FCA3393}" type="slidenum">
              <a:rPr lang="en-US"/>
              <a:pPr/>
              <a:t>46</a:t>
            </a:fld>
            <a:endParaRPr lang="en-US"/>
          </a:p>
        </p:txBody>
      </p:sp>
      <p:sp>
        <p:nvSpPr>
          <p:cNvPr id="914434" name="Rectangle 2"/>
          <p:cNvSpPr>
            <a:spLocks noGrp="1" noChangeArrowheads="1"/>
          </p:cNvSpPr>
          <p:nvPr>
            <p:ph type="title"/>
          </p:nvPr>
        </p:nvSpPr>
        <p:spPr/>
        <p:txBody>
          <a:bodyPr/>
          <a:lstStyle/>
          <a:p>
            <a:pPr algn="ctr"/>
            <a:r>
              <a:rPr lang="en-US" dirty="0" smtClean="0">
                <a:solidFill>
                  <a:srgbClr val="FF0000"/>
                </a:solidFill>
              </a:rPr>
              <a:t>TIER III</a:t>
            </a:r>
            <a:endParaRPr lang="en-US" dirty="0">
              <a:solidFill>
                <a:srgbClr val="FF0000"/>
              </a:solidFill>
            </a:endParaRPr>
          </a:p>
        </p:txBody>
      </p:sp>
      <p:sp>
        <p:nvSpPr>
          <p:cNvPr id="914435" name="Rectangle 3"/>
          <p:cNvSpPr>
            <a:spLocks noGrp="1" noChangeArrowheads="1"/>
          </p:cNvSpPr>
          <p:nvPr>
            <p:ph type="body" idx="1"/>
          </p:nvPr>
        </p:nvSpPr>
        <p:spPr>
          <a:xfrm>
            <a:off x="914400" y="1295400"/>
            <a:ext cx="7772400" cy="4724400"/>
          </a:xfrm>
        </p:spPr>
        <p:txBody>
          <a:bodyPr/>
          <a:lstStyle/>
          <a:p>
            <a:pPr>
              <a:buNone/>
            </a:pPr>
            <a:endParaRPr lang="en-US" dirty="0" smtClean="0"/>
          </a:p>
        </p:txBody>
      </p:sp>
      <p:grpSp>
        <p:nvGrpSpPr>
          <p:cNvPr id="2" name="Group 4"/>
          <p:cNvGrpSpPr>
            <a:grpSpLocks/>
          </p:cNvGrpSpPr>
          <p:nvPr/>
        </p:nvGrpSpPr>
        <p:grpSpPr bwMode="auto">
          <a:xfrm>
            <a:off x="2971800" y="1905000"/>
            <a:ext cx="3505200" cy="3352800"/>
            <a:chOff x="2208" y="2033"/>
            <a:chExt cx="1392" cy="1423"/>
          </a:xfrm>
        </p:grpSpPr>
        <p:sp>
          <p:nvSpPr>
            <p:cNvPr id="914437" name="Oval 5"/>
            <p:cNvSpPr>
              <a:spLocks noChangeArrowheads="1"/>
            </p:cNvSpPr>
            <p:nvPr/>
          </p:nvSpPr>
          <p:spPr bwMode="auto">
            <a:xfrm>
              <a:off x="2208" y="2033"/>
              <a:ext cx="1392" cy="1423"/>
            </a:xfrm>
            <a:prstGeom prst="ellipse">
              <a:avLst/>
            </a:prstGeom>
            <a:solidFill>
              <a:srgbClr val="006600"/>
            </a:solidFill>
            <a:ln w="9525">
              <a:solidFill>
                <a:srgbClr val="000000"/>
              </a:solidFill>
              <a:round/>
              <a:headEnd/>
              <a:tailEnd/>
            </a:ln>
          </p:spPr>
          <p:txBody>
            <a:bodyPr/>
            <a:lstStyle/>
            <a:p>
              <a:endParaRPr lang="en-US"/>
            </a:p>
          </p:txBody>
        </p:sp>
        <p:sp>
          <p:nvSpPr>
            <p:cNvPr id="914438" name="Oval 6"/>
            <p:cNvSpPr>
              <a:spLocks noChangeArrowheads="1"/>
            </p:cNvSpPr>
            <p:nvPr/>
          </p:nvSpPr>
          <p:spPr bwMode="auto">
            <a:xfrm>
              <a:off x="2536" y="2536"/>
              <a:ext cx="955" cy="894"/>
            </a:xfrm>
            <a:prstGeom prst="ellipse">
              <a:avLst/>
            </a:prstGeom>
            <a:solidFill>
              <a:srgbClr val="FFCC00"/>
            </a:solidFill>
            <a:ln w="9525">
              <a:solidFill>
                <a:srgbClr val="6699FF"/>
              </a:solidFill>
              <a:round/>
              <a:headEnd/>
              <a:tailEnd/>
            </a:ln>
          </p:spPr>
          <p:txBody>
            <a:bodyPr/>
            <a:lstStyle/>
            <a:p>
              <a:endParaRPr lang="en-US"/>
            </a:p>
          </p:txBody>
        </p:sp>
        <p:sp>
          <p:nvSpPr>
            <p:cNvPr id="914439" name="Oval 7"/>
            <p:cNvSpPr>
              <a:spLocks noChangeArrowheads="1"/>
            </p:cNvSpPr>
            <p:nvPr/>
          </p:nvSpPr>
          <p:spPr bwMode="auto">
            <a:xfrm>
              <a:off x="2863" y="2804"/>
              <a:ext cx="573" cy="573"/>
            </a:xfrm>
            <a:prstGeom prst="ellipse">
              <a:avLst/>
            </a:prstGeom>
            <a:solidFill>
              <a:srgbClr val="FF0000"/>
            </a:solidFill>
            <a:ln w="9525">
              <a:solidFill>
                <a:srgbClr val="000000"/>
              </a:solidFill>
              <a:round/>
              <a:headEnd/>
              <a:tailEnd/>
            </a:ln>
          </p:spPr>
          <p:txBody>
            <a:bodyPr/>
            <a:lstStyle/>
            <a:p>
              <a:endParaRPr lang="en-US"/>
            </a:p>
          </p:txBody>
        </p:sp>
        <p:sp>
          <p:nvSpPr>
            <p:cNvPr id="914440" name="Text Box 8"/>
            <p:cNvSpPr txBox="1">
              <a:spLocks noChangeArrowheads="1"/>
            </p:cNvSpPr>
            <p:nvPr/>
          </p:nvSpPr>
          <p:spPr bwMode="auto">
            <a:xfrm>
              <a:off x="2592" y="2256"/>
              <a:ext cx="491" cy="251"/>
            </a:xfrm>
            <a:prstGeom prst="rect">
              <a:avLst/>
            </a:prstGeom>
            <a:noFill/>
            <a:ln w="9525">
              <a:noFill/>
              <a:miter lim="800000"/>
              <a:headEnd/>
              <a:tailEnd/>
            </a:ln>
          </p:spPr>
          <p:txBody>
            <a:bodyPr/>
            <a:lstStyle/>
            <a:p>
              <a:pPr algn="l" eaLnBrk="0" hangingPunct="0">
                <a:spcBef>
                  <a:spcPct val="0"/>
                </a:spcBef>
              </a:pPr>
              <a:r>
                <a:rPr kumimoji="0" lang="en-US" sz="1600" dirty="0">
                  <a:solidFill>
                    <a:srgbClr val="FFFFFF"/>
                  </a:solidFill>
                  <a:latin typeface="Times New Roman" pitchFamily="48" charset="0"/>
                </a:rPr>
                <a:t>Core</a:t>
              </a:r>
            </a:p>
          </p:txBody>
        </p:sp>
        <p:sp>
          <p:nvSpPr>
            <p:cNvPr id="914441" name="Text Box 9"/>
            <p:cNvSpPr txBox="1">
              <a:spLocks noChangeArrowheads="1"/>
            </p:cNvSpPr>
            <p:nvPr/>
          </p:nvSpPr>
          <p:spPr bwMode="auto">
            <a:xfrm>
              <a:off x="2617" y="2652"/>
              <a:ext cx="983" cy="250"/>
            </a:xfrm>
            <a:prstGeom prst="rect">
              <a:avLst/>
            </a:prstGeom>
            <a:noFill/>
            <a:ln w="9525">
              <a:noFill/>
              <a:miter lim="800000"/>
              <a:headEnd/>
              <a:tailEnd/>
            </a:ln>
          </p:spPr>
          <p:txBody>
            <a:bodyPr/>
            <a:lstStyle/>
            <a:p>
              <a:pPr algn="l" eaLnBrk="0" hangingPunct="0">
                <a:spcBef>
                  <a:spcPct val="0"/>
                </a:spcBef>
              </a:pPr>
              <a:r>
                <a:rPr kumimoji="0" lang="en-US">
                  <a:solidFill>
                    <a:schemeClr val="tx1"/>
                  </a:solidFill>
                  <a:latin typeface="Times New Roman" pitchFamily="48" charset="0"/>
                </a:rPr>
                <a:t>Supplemental</a:t>
              </a:r>
            </a:p>
          </p:txBody>
        </p:sp>
        <p:sp>
          <p:nvSpPr>
            <p:cNvPr id="914442" name="Text Box 10"/>
            <p:cNvSpPr txBox="1">
              <a:spLocks noChangeArrowheads="1"/>
            </p:cNvSpPr>
            <p:nvPr/>
          </p:nvSpPr>
          <p:spPr bwMode="auto">
            <a:xfrm>
              <a:off x="2863" y="2966"/>
              <a:ext cx="655" cy="283"/>
            </a:xfrm>
            <a:prstGeom prst="rect">
              <a:avLst/>
            </a:prstGeom>
            <a:noFill/>
            <a:ln w="9525">
              <a:noFill/>
              <a:miter lim="800000"/>
              <a:headEnd/>
              <a:tailEnd/>
            </a:ln>
          </p:spPr>
          <p:txBody>
            <a:bodyPr/>
            <a:lstStyle/>
            <a:p>
              <a:pPr algn="l" eaLnBrk="0" hangingPunct="0">
                <a:spcBef>
                  <a:spcPct val="0"/>
                </a:spcBef>
              </a:pPr>
              <a:r>
                <a:rPr kumimoji="0" lang="en-US" sz="1600">
                  <a:solidFill>
                    <a:srgbClr val="FFFFFF"/>
                  </a:solidFill>
                  <a:latin typeface="Times New Roman" pitchFamily="48" charset="0"/>
                </a:rPr>
                <a:t>Intensive</a:t>
              </a:r>
            </a:p>
          </p:txBody>
        </p:sp>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5"/>
          <p:cNvSpPr>
            <a:spLocks noGrp="1"/>
          </p:cNvSpPr>
          <p:nvPr>
            <p:ph type="ftr" sz="quarter" idx="11"/>
          </p:nvPr>
        </p:nvSpPr>
        <p:spPr/>
        <p:txBody>
          <a:bodyPr/>
          <a:lstStyle/>
          <a:p>
            <a:r>
              <a:rPr lang="en-US"/>
              <a:t>Iowa Department of Education</a:t>
            </a:r>
          </a:p>
        </p:txBody>
      </p:sp>
      <p:sp>
        <p:nvSpPr>
          <p:cNvPr id="841730" name="Rectangle 2"/>
          <p:cNvSpPr>
            <a:spLocks noGrp="1" noChangeArrowheads="1"/>
          </p:cNvSpPr>
          <p:nvPr>
            <p:ph type="title"/>
          </p:nvPr>
        </p:nvSpPr>
        <p:spPr/>
        <p:txBody>
          <a:bodyPr/>
          <a:lstStyle/>
          <a:p>
            <a:pPr algn="ctr"/>
            <a:r>
              <a:rPr lang="en-US" b="1" dirty="0">
                <a:solidFill>
                  <a:srgbClr val="FF0000"/>
                </a:solidFill>
                <a:effectLst>
                  <a:outerShdw blurRad="38100" dist="38100" dir="2700000" algn="tl">
                    <a:srgbClr val="000000">
                      <a:alpha val="43137"/>
                    </a:srgbClr>
                  </a:outerShdw>
                </a:effectLst>
              </a:rPr>
              <a:t>TIER III:  Intensive</a:t>
            </a:r>
          </a:p>
        </p:txBody>
      </p:sp>
      <p:graphicFrame>
        <p:nvGraphicFramePr>
          <p:cNvPr id="841731" name="Object 3"/>
          <p:cNvGraphicFramePr>
            <a:graphicFrameLocks noChangeAspect="1"/>
          </p:cNvGraphicFramePr>
          <p:nvPr>
            <p:ph type="chart" sz="half" idx="1"/>
          </p:nvPr>
        </p:nvGraphicFramePr>
        <p:xfrm>
          <a:off x="1143000" y="1981200"/>
          <a:ext cx="3810000" cy="4114800"/>
        </p:xfrm>
        <a:graphic>
          <a:graphicData uri="http://schemas.openxmlformats.org/presentationml/2006/ole">
            <p:oleObj spid="_x0000_s4098" name="Chart" r:id="rId3" imgW="3809946" imgH="4114776" progId="MSGraph.Chart.8">
              <p:embed followColorScheme="full"/>
            </p:oleObj>
          </a:graphicData>
        </a:graphic>
      </p:graphicFrame>
      <p:sp>
        <p:nvSpPr>
          <p:cNvPr id="841732" name="Rectangle 4"/>
          <p:cNvSpPr>
            <a:spLocks noGrp="1" noChangeArrowheads="1"/>
          </p:cNvSpPr>
          <p:nvPr>
            <p:ph type="body" sz="half" idx="2"/>
          </p:nvPr>
        </p:nvSpPr>
        <p:spPr>
          <a:xfrm>
            <a:off x="4572000" y="1981200"/>
            <a:ext cx="4033838" cy="4533900"/>
          </a:xfrm>
        </p:spPr>
        <p:txBody>
          <a:bodyPr/>
          <a:lstStyle/>
          <a:p>
            <a:r>
              <a:rPr lang="en-US" sz="2800" dirty="0">
                <a:latin typeface="+mj-lt"/>
              </a:rPr>
              <a:t>TIER III is </a:t>
            </a:r>
            <a:r>
              <a:rPr lang="en-US" sz="2800" b="1" dirty="0">
                <a:solidFill>
                  <a:srgbClr val="FF0000"/>
                </a:solidFill>
                <a:effectLst>
                  <a:outerShdw blurRad="38100" dist="38100" dir="2700000" algn="tl">
                    <a:srgbClr val="000000">
                      <a:alpha val="43137"/>
                    </a:srgbClr>
                  </a:outerShdw>
                </a:effectLst>
                <a:latin typeface="+mj-lt"/>
              </a:rPr>
              <a:t>intensive, strategic, supplemental instruction </a:t>
            </a:r>
            <a:r>
              <a:rPr lang="en-US" sz="2800" dirty="0">
                <a:latin typeface="+mj-lt"/>
              </a:rPr>
              <a:t>specifically designed and customized small-group or 1:1 reading instruction that is extended beyond the time allocated for Tier I and Tier II. </a:t>
            </a:r>
          </a:p>
        </p:txBody>
      </p:sp>
      <p:sp>
        <p:nvSpPr>
          <p:cNvPr id="841733" name="AutoShape 5"/>
          <p:cNvSpPr>
            <a:spLocks noChangeArrowheads="1"/>
          </p:cNvSpPr>
          <p:nvPr/>
        </p:nvSpPr>
        <p:spPr bwMode="auto">
          <a:xfrm>
            <a:off x="1219200" y="2362200"/>
            <a:ext cx="2819400" cy="3505200"/>
          </a:xfrm>
          <a:prstGeom prst="flowChartMerge">
            <a:avLst/>
          </a:prstGeom>
          <a:noFill/>
          <a:ln w="9525">
            <a:solidFill>
              <a:schemeClr val="tx1"/>
            </a:solidFill>
            <a:miter lim="800000"/>
            <a:headEnd/>
            <a:tailEnd/>
          </a:ln>
          <a:effectLst/>
        </p:spPr>
        <p:txBody>
          <a:bodyPr wrap="none" anchor="ctr"/>
          <a:lstStyle/>
          <a:p>
            <a:endParaRPr lang="en-US"/>
          </a:p>
        </p:txBody>
      </p:sp>
      <p:sp>
        <p:nvSpPr>
          <p:cNvPr id="841734" name="Line 6"/>
          <p:cNvSpPr>
            <a:spLocks noChangeShapeType="1"/>
          </p:cNvSpPr>
          <p:nvPr/>
        </p:nvSpPr>
        <p:spPr bwMode="auto">
          <a:xfrm>
            <a:off x="1524000" y="3200400"/>
            <a:ext cx="2133600" cy="0"/>
          </a:xfrm>
          <a:prstGeom prst="line">
            <a:avLst/>
          </a:prstGeom>
          <a:noFill/>
          <a:ln w="9525">
            <a:solidFill>
              <a:schemeClr val="tx1"/>
            </a:solidFill>
            <a:round/>
            <a:headEnd/>
            <a:tailEnd/>
          </a:ln>
          <a:effectLst/>
        </p:spPr>
        <p:txBody>
          <a:bodyPr/>
          <a:lstStyle/>
          <a:p>
            <a:endParaRPr lang="en-US"/>
          </a:p>
        </p:txBody>
      </p:sp>
      <p:sp>
        <p:nvSpPr>
          <p:cNvPr id="841735" name="Line 7"/>
          <p:cNvSpPr>
            <a:spLocks noChangeShapeType="1"/>
          </p:cNvSpPr>
          <p:nvPr/>
        </p:nvSpPr>
        <p:spPr bwMode="auto">
          <a:xfrm>
            <a:off x="1981200" y="4267200"/>
            <a:ext cx="1295400" cy="0"/>
          </a:xfrm>
          <a:prstGeom prst="line">
            <a:avLst/>
          </a:prstGeom>
          <a:noFill/>
          <a:ln w="9525">
            <a:solidFill>
              <a:schemeClr val="tx1"/>
            </a:solidFill>
            <a:round/>
            <a:headEnd/>
            <a:tailEnd/>
          </a:ln>
          <a:effectLst/>
        </p:spPr>
        <p:txBody>
          <a:bodyPr/>
          <a:lstStyle/>
          <a:p>
            <a:endParaRPr lang="en-US"/>
          </a:p>
        </p:txBody>
      </p:sp>
      <p:sp>
        <p:nvSpPr>
          <p:cNvPr id="841736" name="WordArt 8"/>
          <p:cNvSpPr>
            <a:spLocks noChangeArrowheads="1" noChangeShapeType="1" noTextEdit="1"/>
          </p:cNvSpPr>
          <p:nvPr/>
        </p:nvSpPr>
        <p:spPr bwMode="auto">
          <a:xfrm>
            <a:off x="2133600" y="4419600"/>
            <a:ext cx="914400" cy="228600"/>
          </a:xfrm>
          <a:prstGeom prst="rect">
            <a:avLst/>
          </a:prstGeom>
        </p:spPr>
        <p:txBody>
          <a:bodyPr wrap="none" fromWordArt="1">
            <a:prstTxWarp prst="textPlain">
              <a:avLst>
                <a:gd name="adj" fmla="val 50000"/>
              </a:avLst>
            </a:prstTxWarp>
          </a:bodyPr>
          <a:lstStyle/>
          <a:p>
            <a:r>
              <a:rPr lang="en-US" sz="900" b="1" kern="10" dirty="0">
                <a:ln w="9525">
                  <a:solidFill>
                    <a:schemeClr val="tx1"/>
                  </a:solidFill>
                  <a:round/>
                  <a:headEnd/>
                  <a:tailEnd/>
                </a:ln>
                <a:solidFill>
                  <a:srgbClr val="FF0000"/>
                </a:solidFill>
                <a:latin typeface="Arial"/>
                <a:cs typeface="Arial"/>
              </a:rPr>
              <a:t>TIER III</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4"/>
          <p:cNvSpPr>
            <a:spLocks noGrp="1"/>
          </p:cNvSpPr>
          <p:nvPr>
            <p:ph type="ftr" sz="quarter" idx="11"/>
          </p:nvPr>
        </p:nvSpPr>
        <p:spPr/>
        <p:txBody>
          <a:bodyPr/>
          <a:lstStyle/>
          <a:p>
            <a:r>
              <a:rPr lang="en-US"/>
              <a:t>Iowa Department of Education</a:t>
            </a:r>
          </a:p>
        </p:txBody>
      </p:sp>
      <p:sp>
        <p:nvSpPr>
          <p:cNvPr id="11" name="Slide Number Placeholder 5"/>
          <p:cNvSpPr>
            <a:spLocks noGrp="1"/>
          </p:cNvSpPr>
          <p:nvPr>
            <p:ph type="sldNum" sz="quarter" idx="12"/>
          </p:nvPr>
        </p:nvSpPr>
        <p:spPr/>
        <p:txBody>
          <a:bodyPr/>
          <a:lstStyle/>
          <a:p>
            <a:fld id="{388AD3FE-24FE-426F-87E5-23A0CC62D623}" type="slidenum">
              <a:rPr lang="en-US"/>
              <a:pPr/>
              <a:t>48</a:t>
            </a:fld>
            <a:endParaRPr lang="en-US"/>
          </a:p>
        </p:txBody>
      </p:sp>
      <p:sp>
        <p:nvSpPr>
          <p:cNvPr id="883714" name="Rectangle 2"/>
          <p:cNvSpPr>
            <a:spLocks noGrp="1" noChangeArrowheads="1"/>
          </p:cNvSpPr>
          <p:nvPr>
            <p:ph type="body" idx="1"/>
          </p:nvPr>
        </p:nvSpPr>
        <p:spPr>
          <a:xfrm>
            <a:off x="2438400" y="1946275"/>
            <a:ext cx="6427788" cy="4114800"/>
          </a:xfrm>
        </p:spPr>
        <p:txBody>
          <a:bodyPr/>
          <a:lstStyle/>
          <a:p>
            <a:pPr>
              <a:lnSpc>
                <a:spcPct val="70000"/>
              </a:lnSpc>
              <a:spcBef>
                <a:spcPct val="100000"/>
              </a:spcBef>
            </a:pPr>
            <a:r>
              <a:rPr lang="en-US" dirty="0">
                <a:effectLst/>
                <a:latin typeface="+mj-lt"/>
              </a:rPr>
              <a:t>Often includes different instructional strategies</a:t>
            </a:r>
          </a:p>
          <a:p>
            <a:pPr>
              <a:lnSpc>
                <a:spcPct val="70000"/>
              </a:lnSpc>
              <a:spcBef>
                <a:spcPct val="100000"/>
              </a:spcBef>
            </a:pPr>
            <a:r>
              <a:rPr lang="en-US" dirty="0">
                <a:effectLst/>
                <a:latin typeface="+mj-lt"/>
              </a:rPr>
              <a:t>Lesson plan prescribed for the individual</a:t>
            </a:r>
          </a:p>
          <a:p>
            <a:pPr>
              <a:lnSpc>
                <a:spcPct val="70000"/>
              </a:lnSpc>
              <a:spcBef>
                <a:spcPct val="100000"/>
              </a:spcBef>
            </a:pPr>
            <a:r>
              <a:rPr lang="en-US" dirty="0">
                <a:effectLst/>
                <a:latin typeface="+mj-lt"/>
              </a:rPr>
              <a:t>Provided to individuals or small groups of students</a:t>
            </a:r>
          </a:p>
          <a:p>
            <a:pPr>
              <a:lnSpc>
                <a:spcPct val="70000"/>
              </a:lnSpc>
              <a:spcBef>
                <a:spcPct val="100000"/>
              </a:spcBef>
            </a:pPr>
            <a:r>
              <a:rPr lang="en-US" dirty="0">
                <a:effectLst/>
                <a:latin typeface="+mj-lt"/>
              </a:rPr>
              <a:t>Often includes other </a:t>
            </a:r>
            <a:r>
              <a:rPr lang="en-US" dirty="0" smtClean="0">
                <a:effectLst/>
                <a:latin typeface="+mj-lt"/>
              </a:rPr>
              <a:t>support </a:t>
            </a:r>
            <a:r>
              <a:rPr lang="en-US" dirty="0">
                <a:effectLst/>
                <a:latin typeface="+mj-lt"/>
              </a:rPr>
              <a:t>personnel</a:t>
            </a:r>
          </a:p>
        </p:txBody>
      </p:sp>
      <p:grpSp>
        <p:nvGrpSpPr>
          <p:cNvPr id="2" name="Group 3"/>
          <p:cNvGrpSpPr>
            <a:grpSpLocks/>
          </p:cNvGrpSpPr>
          <p:nvPr/>
        </p:nvGrpSpPr>
        <p:grpSpPr bwMode="auto">
          <a:xfrm>
            <a:off x="368300" y="2747963"/>
            <a:ext cx="1981200" cy="1371600"/>
            <a:chOff x="712" y="1771"/>
            <a:chExt cx="1248" cy="864"/>
          </a:xfrm>
        </p:grpSpPr>
        <p:sp>
          <p:nvSpPr>
            <p:cNvPr id="883716" name="AutoShape 4"/>
            <p:cNvSpPr>
              <a:spLocks noChangeArrowheads="1"/>
            </p:cNvSpPr>
            <p:nvPr/>
          </p:nvSpPr>
          <p:spPr bwMode="auto">
            <a:xfrm>
              <a:off x="712" y="1771"/>
              <a:ext cx="1248" cy="864"/>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solidFill>
                <a:schemeClr val="tx1"/>
              </a:solidFill>
              <a:miter lim="800000"/>
              <a:headEnd/>
              <a:tailEnd/>
            </a:ln>
            <a:effectLst/>
          </p:spPr>
          <p:txBody>
            <a:bodyPr wrap="none" anchor="ctr"/>
            <a:lstStyle/>
            <a:p>
              <a:endParaRPr lang="en-US"/>
            </a:p>
          </p:txBody>
        </p:sp>
        <p:sp>
          <p:nvSpPr>
            <p:cNvPr id="883717" name="Text Box 5"/>
            <p:cNvSpPr txBox="1">
              <a:spLocks noChangeArrowheads="1"/>
            </p:cNvSpPr>
            <p:nvPr/>
          </p:nvSpPr>
          <p:spPr bwMode="auto">
            <a:xfrm>
              <a:off x="1000" y="2064"/>
              <a:ext cx="794" cy="250"/>
            </a:xfrm>
            <a:prstGeom prst="rect">
              <a:avLst/>
            </a:prstGeom>
            <a:solidFill>
              <a:srgbClr val="FF0000"/>
            </a:solidFill>
            <a:ln w="9525">
              <a:noFill/>
              <a:miter lim="800000"/>
              <a:headEnd/>
              <a:tailEnd/>
            </a:ln>
            <a:effectLst/>
          </p:spPr>
          <p:txBody>
            <a:bodyPr wrap="none">
              <a:spAutoFit/>
            </a:bodyPr>
            <a:lstStyle/>
            <a:p>
              <a:pPr algn="l"/>
              <a:r>
                <a:rPr kumimoji="0" lang="en-US" sz="2000"/>
                <a:t>Instruction</a:t>
              </a:r>
              <a:endParaRPr kumimoji="0" lang="en-US" sz="2400" b="0"/>
            </a:p>
          </p:txBody>
        </p:sp>
      </p:grpSp>
      <p:sp>
        <p:nvSpPr>
          <p:cNvPr id="883718" name="Rectangle 6"/>
          <p:cNvSpPr>
            <a:spLocks noGrp="1" noChangeArrowheads="1"/>
          </p:cNvSpPr>
          <p:nvPr>
            <p:ph type="title"/>
          </p:nvPr>
        </p:nvSpPr>
        <p:spPr>
          <a:xfrm>
            <a:off x="914400" y="0"/>
            <a:ext cx="7772400" cy="838200"/>
          </a:xfrm>
          <a:noFill/>
          <a:ln/>
        </p:spPr>
        <p:txBody>
          <a:bodyPr anchor="b"/>
          <a:lstStyle/>
          <a:p>
            <a:r>
              <a:rPr kumimoji="1" lang="en-US" sz="4000" b="1"/>
              <a:t>Components of the               Cycle</a:t>
            </a:r>
            <a:endParaRPr kumimoji="1" lang="en-US" sz="4000"/>
          </a:p>
        </p:txBody>
      </p:sp>
      <p:grpSp>
        <p:nvGrpSpPr>
          <p:cNvPr id="3" name="Group 7"/>
          <p:cNvGrpSpPr>
            <a:grpSpLocks/>
          </p:cNvGrpSpPr>
          <p:nvPr/>
        </p:nvGrpSpPr>
        <p:grpSpPr bwMode="auto">
          <a:xfrm>
            <a:off x="5334000" y="228600"/>
            <a:ext cx="1374775" cy="1295400"/>
            <a:chOff x="3362" y="96"/>
            <a:chExt cx="500" cy="513"/>
          </a:xfrm>
        </p:grpSpPr>
        <p:sp>
          <p:nvSpPr>
            <p:cNvPr id="883720" name="Oval 8"/>
            <p:cNvSpPr>
              <a:spLocks noChangeArrowheads="1"/>
            </p:cNvSpPr>
            <p:nvPr/>
          </p:nvSpPr>
          <p:spPr bwMode="auto">
            <a:xfrm>
              <a:off x="3362" y="96"/>
              <a:ext cx="500" cy="513"/>
            </a:xfrm>
            <a:prstGeom prst="ellipse">
              <a:avLst/>
            </a:prstGeom>
            <a:solidFill>
              <a:srgbClr val="FF0000"/>
            </a:solidFill>
            <a:ln w="9525">
              <a:solidFill>
                <a:schemeClr val="tx1"/>
              </a:solidFill>
              <a:miter lim="800000"/>
              <a:headEnd/>
              <a:tailEnd/>
            </a:ln>
            <a:effectLst/>
          </p:spPr>
          <p:txBody>
            <a:bodyPr wrap="none" anchor="ctr"/>
            <a:lstStyle/>
            <a:p>
              <a:pPr>
                <a:spcBef>
                  <a:spcPct val="0"/>
                </a:spcBef>
              </a:pPr>
              <a:endParaRPr kumimoji="0" lang="en-US" sz="2400" b="0">
                <a:solidFill>
                  <a:schemeClr val="tx1"/>
                </a:solidFill>
              </a:endParaRPr>
            </a:p>
          </p:txBody>
        </p:sp>
        <p:sp>
          <p:nvSpPr>
            <p:cNvPr id="883721" name="Text Box 9"/>
            <p:cNvSpPr txBox="1">
              <a:spLocks noChangeArrowheads="1"/>
            </p:cNvSpPr>
            <p:nvPr/>
          </p:nvSpPr>
          <p:spPr bwMode="auto">
            <a:xfrm>
              <a:off x="3417" y="185"/>
              <a:ext cx="379" cy="230"/>
            </a:xfrm>
            <a:prstGeom prst="rect">
              <a:avLst/>
            </a:prstGeom>
            <a:noFill/>
            <a:ln w="9525">
              <a:noFill/>
              <a:miter lim="800000"/>
              <a:headEnd/>
              <a:tailEnd/>
            </a:ln>
            <a:effectLst/>
          </p:spPr>
          <p:txBody>
            <a:bodyPr wrap="none">
              <a:spAutoFit/>
            </a:bodyPr>
            <a:lstStyle/>
            <a:p>
              <a:pPr>
                <a:spcBef>
                  <a:spcPct val="0"/>
                </a:spcBef>
              </a:pPr>
              <a:r>
                <a:rPr kumimoji="0" lang="en-US" sz="1600">
                  <a:solidFill>
                    <a:srgbClr val="000000"/>
                  </a:solidFill>
                </a:rPr>
                <a:t>Intensive</a:t>
              </a:r>
            </a:p>
            <a:p>
              <a:pPr>
                <a:spcBef>
                  <a:spcPct val="0"/>
                </a:spcBef>
              </a:pPr>
              <a:r>
                <a:rPr kumimoji="0" lang="en-US" sz="1600">
                  <a:solidFill>
                    <a:srgbClr val="000000"/>
                  </a:solidFill>
                </a:rPr>
                <a:t>Instruction</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37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837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837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837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1760560" y="277813"/>
            <a:ext cx="7383439" cy="1139825"/>
          </a:xfrm>
        </p:spPr>
        <p:txBody>
          <a:bodyPr>
            <a:normAutofit fontScale="90000"/>
          </a:bodyPr>
          <a:lstStyle/>
          <a:p>
            <a:r>
              <a:rPr lang="en-US" sz="3600" dirty="0">
                <a:solidFill>
                  <a:schemeClr val="accent1">
                    <a:lumMod val="50000"/>
                  </a:schemeClr>
                </a:solidFill>
                <a:latin typeface="Comic Sans MS" pitchFamily="66" charset="0"/>
              </a:rPr>
              <a:t>RTI Components: </a:t>
            </a:r>
            <a:r>
              <a:rPr lang="en-US" sz="3600" dirty="0" smtClean="0">
                <a:solidFill>
                  <a:schemeClr val="accent1">
                    <a:lumMod val="50000"/>
                  </a:schemeClr>
                </a:solidFill>
                <a:latin typeface="Comic Sans MS" pitchFamily="66" charset="0"/>
              </a:rPr>
              <a:t/>
            </a:r>
            <a:br>
              <a:rPr lang="en-US" sz="3600" dirty="0" smtClean="0">
                <a:solidFill>
                  <a:schemeClr val="accent1">
                    <a:lumMod val="50000"/>
                  </a:schemeClr>
                </a:solidFill>
                <a:latin typeface="Comic Sans MS" pitchFamily="66" charset="0"/>
              </a:rPr>
            </a:br>
            <a:r>
              <a:rPr lang="en-US" sz="3600" dirty="0" smtClean="0">
                <a:solidFill>
                  <a:srgbClr val="FF0000"/>
                </a:solidFill>
                <a:latin typeface="Comic Sans MS" pitchFamily="66" charset="0"/>
              </a:rPr>
              <a:t>Tier </a:t>
            </a:r>
            <a:r>
              <a:rPr lang="en-US" sz="3600" dirty="0">
                <a:solidFill>
                  <a:srgbClr val="FF0000"/>
                </a:solidFill>
                <a:latin typeface="Comic Sans MS" pitchFamily="66" charset="0"/>
              </a:rPr>
              <a:t>3 Intervention</a:t>
            </a:r>
          </a:p>
        </p:txBody>
      </p:sp>
      <p:sp>
        <p:nvSpPr>
          <p:cNvPr id="70659" name="Rectangle 3"/>
          <p:cNvSpPr>
            <a:spLocks noGrp="1" noChangeArrowheads="1"/>
          </p:cNvSpPr>
          <p:nvPr>
            <p:ph type="body" idx="1"/>
          </p:nvPr>
        </p:nvSpPr>
        <p:spPr>
          <a:xfrm>
            <a:off x="762000" y="1624083"/>
            <a:ext cx="8001000" cy="4940489"/>
          </a:xfrm>
        </p:spPr>
        <p:txBody>
          <a:bodyPr/>
          <a:lstStyle/>
          <a:p>
            <a:pPr>
              <a:lnSpc>
                <a:spcPct val="90000"/>
              </a:lnSpc>
            </a:pPr>
            <a:r>
              <a:rPr lang="en-US" sz="2400" dirty="0">
                <a:solidFill>
                  <a:schemeClr val="tx2"/>
                </a:solidFill>
                <a:latin typeface="+mj-lt"/>
              </a:rPr>
              <a:t>A Few Students Receive:</a:t>
            </a:r>
          </a:p>
          <a:p>
            <a:pPr lvl="1">
              <a:lnSpc>
                <a:spcPct val="90000"/>
              </a:lnSpc>
            </a:pPr>
            <a:endParaRPr lang="en-US" sz="2000" dirty="0" smtClean="0">
              <a:latin typeface="+mj-lt"/>
            </a:endParaRPr>
          </a:p>
          <a:p>
            <a:pPr lvl="1">
              <a:lnSpc>
                <a:spcPct val="90000"/>
              </a:lnSpc>
            </a:pPr>
            <a:r>
              <a:rPr lang="en-US" sz="2000" dirty="0" smtClean="0">
                <a:latin typeface="+mj-lt"/>
              </a:rPr>
              <a:t>Individualized </a:t>
            </a:r>
            <a:r>
              <a:rPr lang="en-US" sz="2000" dirty="0">
                <a:latin typeface="+mj-lt"/>
              </a:rPr>
              <a:t>Intervention Plan</a:t>
            </a:r>
          </a:p>
          <a:p>
            <a:pPr lvl="1">
              <a:lnSpc>
                <a:spcPct val="90000"/>
              </a:lnSpc>
            </a:pPr>
            <a:r>
              <a:rPr lang="en-US" sz="2000" dirty="0">
                <a:latin typeface="+mj-lt"/>
              </a:rPr>
              <a:t>Integrated instruction </a:t>
            </a:r>
            <a:r>
              <a:rPr lang="en-US" sz="2000" dirty="0">
                <a:solidFill>
                  <a:srgbClr val="FF0000"/>
                </a:solidFill>
                <a:latin typeface="+mj-lt"/>
              </a:rPr>
              <a:t>from all three tiers to strengthen the accumulated impact </a:t>
            </a:r>
            <a:r>
              <a:rPr lang="en-US" sz="2000" dirty="0">
                <a:latin typeface="+mj-lt"/>
              </a:rPr>
              <a:t>of the interventions and instruction</a:t>
            </a:r>
          </a:p>
          <a:p>
            <a:pPr lvl="1">
              <a:lnSpc>
                <a:spcPct val="90000"/>
              </a:lnSpc>
            </a:pPr>
            <a:r>
              <a:rPr lang="en-US" sz="2000" dirty="0">
                <a:latin typeface="+mj-lt"/>
              </a:rPr>
              <a:t>Interventions delivered to </a:t>
            </a:r>
            <a:r>
              <a:rPr lang="en-US" sz="2000" dirty="0">
                <a:solidFill>
                  <a:srgbClr val="FF0000"/>
                </a:solidFill>
                <a:latin typeface="+mj-lt"/>
              </a:rPr>
              <a:t>very small group </a:t>
            </a:r>
            <a:r>
              <a:rPr lang="en-US" sz="2000" dirty="0">
                <a:latin typeface="+mj-lt"/>
              </a:rPr>
              <a:t>of </a:t>
            </a:r>
            <a:r>
              <a:rPr lang="en-US" sz="2000" dirty="0" smtClean="0">
                <a:latin typeface="+mj-lt"/>
              </a:rPr>
              <a:t> 2-3 </a:t>
            </a:r>
            <a:r>
              <a:rPr lang="en-US" sz="2000" dirty="0">
                <a:latin typeface="+mj-lt"/>
              </a:rPr>
              <a:t>students or individual students</a:t>
            </a:r>
          </a:p>
          <a:p>
            <a:pPr lvl="1">
              <a:lnSpc>
                <a:spcPct val="90000"/>
              </a:lnSpc>
            </a:pPr>
            <a:r>
              <a:rPr lang="en-US" sz="2000" dirty="0">
                <a:latin typeface="+mj-lt"/>
              </a:rPr>
              <a:t>Interventions focused on </a:t>
            </a:r>
            <a:r>
              <a:rPr lang="en-US" sz="2000" dirty="0">
                <a:solidFill>
                  <a:srgbClr val="FF0000"/>
                </a:solidFill>
                <a:latin typeface="+mj-lt"/>
              </a:rPr>
              <a:t>narrowly defined skill areas </a:t>
            </a:r>
            <a:r>
              <a:rPr lang="en-US" sz="2000" dirty="0">
                <a:latin typeface="+mj-lt"/>
              </a:rPr>
              <a:t>identified from the results of </a:t>
            </a:r>
            <a:r>
              <a:rPr lang="en-US" sz="2000" dirty="0">
                <a:solidFill>
                  <a:srgbClr val="FF0000"/>
                </a:solidFill>
                <a:latin typeface="+mj-lt"/>
              </a:rPr>
              <a:t>frequent progress monitoring</a:t>
            </a:r>
          </a:p>
          <a:p>
            <a:pPr lvl="1">
              <a:lnSpc>
                <a:spcPct val="90000"/>
              </a:lnSpc>
            </a:pPr>
            <a:r>
              <a:rPr lang="en-US" sz="2000" dirty="0">
                <a:latin typeface="+mj-lt"/>
              </a:rPr>
              <a:t>Interventions implemented with integrity (e.g. number of minutes/day and per week, materials used, progress monitoring and implementer) tied to an individualized intervention plan </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a:spLocks noGrp="1"/>
          </p:cNvSpPr>
          <p:nvPr>
            <p:ph type="sldNum" sz="quarter" idx="11"/>
          </p:nvPr>
        </p:nvSpPr>
        <p:spPr/>
        <p:txBody>
          <a:bodyPr>
            <a:normAutofit/>
          </a:bodyPr>
          <a:lstStyle/>
          <a:p>
            <a:pPr>
              <a:defRPr/>
            </a:pPr>
            <a:fld id="{EA71EEDC-5299-4B5B-A50A-7460690B9077}" type="slidenum">
              <a:rPr lang="en-US"/>
              <a:pPr>
                <a:defRPr/>
              </a:pPr>
              <a:t>5</a:t>
            </a:fld>
            <a:endParaRPr lang="en-US"/>
          </a:p>
        </p:txBody>
      </p:sp>
      <p:sp>
        <p:nvSpPr>
          <p:cNvPr id="4" name="Rounded Rectangle 3"/>
          <p:cNvSpPr/>
          <p:nvPr/>
        </p:nvSpPr>
        <p:spPr>
          <a:xfrm>
            <a:off x="228600" y="228600"/>
            <a:ext cx="8229600" cy="6400800"/>
          </a:xfrm>
          <a:prstGeom prst="roundRect">
            <a:avLst>
              <a:gd name="adj" fmla="val 25351"/>
            </a:avLst>
          </a:prstGeom>
          <a:solidFill>
            <a:srgbClr val="D5FFE3"/>
          </a:solidFill>
          <a:ln w="63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r>
              <a:rPr lang="en-US" sz="2400">
                <a:solidFill>
                  <a:srgbClr val="FFFFFF"/>
                </a:solidFill>
                <a:cs typeface="ＭＳ Ｐゴシック" pitchFamily="-111" charset="-128"/>
              </a:rPr>
              <a:t>RtRt</a:t>
            </a:r>
          </a:p>
        </p:txBody>
      </p:sp>
      <p:sp>
        <p:nvSpPr>
          <p:cNvPr id="10244" name="Rectangle 1"/>
          <p:cNvSpPr>
            <a:spLocks noChangeArrowheads="1"/>
          </p:cNvSpPr>
          <p:nvPr/>
        </p:nvSpPr>
        <p:spPr bwMode="auto">
          <a:xfrm>
            <a:off x="914400" y="1598613"/>
            <a:ext cx="7391400" cy="3662362"/>
          </a:xfrm>
          <a:prstGeom prst="rect">
            <a:avLst/>
          </a:prstGeom>
          <a:noFill/>
          <a:ln w="9525">
            <a:noFill/>
            <a:miter lim="800000"/>
            <a:headEnd/>
            <a:tailEnd/>
          </a:ln>
        </p:spPr>
        <p:txBody>
          <a:bodyPr anchor="ctr">
            <a:spAutoFit/>
          </a:bodyPr>
          <a:lstStyle/>
          <a:p>
            <a:pPr defTabSz="457200" eaLnBrk="0" hangingPunct="0"/>
            <a:r>
              <a:rPr lang="en-US" b="1" dirty="0">
                <a:latin typeface="Times New Roman" pitchFamily="18" charset="0"/>
              </a:rPr>
              <a:t>Response to Intervention (</a:t>
            </a:r>
            <a:r>
              <a:rPr lang="en-US" b="1" dirty="0" err="1">
                <a:latin typeface="Times New Roman" pitchFamily="18" charset="0"/>
              </a:rPr>
              <a:t>RtI</a:t>
            </a:r>
            <a:r>
              <a:rPr lang="en-US" b="1" dirty="0">
                <a:latin typeface="Times New Roman" pitchFamily="18" charset="0"/>
              </a:rPr>
              <a:t>) is “the practice of providing 1) high-quality instruction/ intervention matched to student needs and 2) using learning rate over time and level of performance to 3) make important educational decisions” (</a:t>
            </a:r>
            <a:r>
              <a:rPr lang="en-US" b="1" i="1" dirty="0" err="1">
                <a:latin typeface="Times New Roman" pitchFamily="18" charset="0"/>
              </a:rPr>
              <a:t>Batsche</a:t>
            </a:r>
            <a:r>
              <a:rPr lang="en-US" b="1" i="1" dirty="0">
                <a:latin typeface="Times New Roman" pitchFamily="18" charset="0"/>
              </a:rPr>
              <a:t>, et al., 2005)</a:t>
            </a:r>
            <a:r>
              <a:rPr lang="en-US" b="1" dirty="0">
                <a:latin typeface="Times New Roman" pitchFamily="18" charset="0"/>
              </a:rPr>
              <a:t>. This means using differentiated instructional strategies for all learners, providing all learners with scientific, research-based interventions, continuously measuring student performance using scientifically research-based progress monitoring instruments for all learners and making educational decisions based on a student’s response to interventions.</a:t>
            </a:r>
          </a:p>
          <a:p>
            <a:pPr defTabSz="457200" eaLnBrk="0" hangingPunct="0"/>
            <a:endParaRPr lang="en-US" b="1" dirty="0">
              <a:latin typeface="Times New Roman" pitchFamily="18" charset="0"/>
            </a:endParaRPr>
          </a:p>
          <a:p>
            <a:pPr defTabSz="457200" eaLnBrk="0" hangingPunct="0"/>
            <a:r>
              <a:rPr lang="en-US" b="1" dirty="0" err="1">
                <a:latin typeface="Times New Roman" pitchFamily="18" charset="0"/>
              </a:rPr>
              <a:t>RtI</a:t>
            </a:r>
            <a:r>
              <a:rPr lang="en-US" b="1" dirty="0">
                <a:latin typeface="Times New Roman" pitchFamily="18" charset="0"/>
              </a:rPr>
              <a:t> has three essential components: 1) using a three tier model of school supports, 2) utilizing a problem-solving method for decision-making, and 3) having an integrated data system that informs instruction.</a:t>
            </a:r>
          </a:p>
        </p:txBody>
      </p:sp>
      <p:sp>
        <p:nvSpPr>
          <p:cNvPr id="10245" name="TextBox 7"/>
          <p:cNvSpPr txBox="1">
            <a:spLocks noChangeArrowheads="1"/>
          </p:cNvSpPr>
          <p:nvPr/>
        </p:nvSpPr>
        <p:spPr bwMode="auto">
          <a:xfrm>
            <a:off x="-2460625" y="182563"/>
            <a:ext cx="10020300" cy="2246769"/>
          </a:xfrm>
          <a:prstGeom prst="rect">
            <a:avLst/>
          </a:prstGeom>
          <a:noFill/>
          <a:ln w="9525">
            <a:noFill/>
            <a:miter lim="800000"/>
            <a:headEnd/>
            <a:tailEnd/>
          </a:ln>
        </p:spPr>
        <p:txBody>
          <a:bodyPr>
            <a:spAutoFit/>
          </a:bodyPr>
          <a:lstStyle/>
          <a:p>
            <a:pPr algn="r" defTabSz="457200"/>
            <a:r>
              <a:rPr lang="en-US" b="1" i="1" dirty="0">
                <a:solidFill>
                  <a:srgbClr val="E46C0A"/>
                </a:solidFill>
              </a:rPr>
              <a:t>  </a:t>
            </a:r>
          </a:p>
          <a:p>
            <a:pPr algn="r" defTabSz="457200"/>
            <a:endParaRPr lang="en-US" sz="2400" b="1" i="1" dirty="0"/>
          </a:p>
          <a:p>
            <a:pPr algn="r" defTabSz="457200"/>
            <a:r>
              <a:rPr lang="en-US" sz="2400" b="1" i="1" dirty="0"/>
              <a:t>The Illinois State Response to Intervention (</a:t>
            </a:r>
            <a:r>
              <a:rPr lang="en-US" sz="2400" b="1" i="1" dirty="0" err="1"/>
              <a:t>RtI</a:t>
            </a:r>
            <a:r>
              <a:rPr lang="en-US" sz="2400" b="1" i="1" dirty="0"/>
              <a:t>) Plan</a:t>
            </a:r>
          </a:p>
          <a:p>
            <a:pPr algn="r" defTabSz="457200"/>
            <a:r>
              <a:rPr lang="en-US" sz="2400" b="1" i="1" dirty="0"/>
              <a:t>January 1, 2008</a:t>
            </a:r>
          </a:p>
          <a:p>
            <a:pPr defTabSz="457200"/>
            <a:endParaRPr lang="en-US" sz="3200" dirty="0"/>
          </a:p>
          <a:p>
            <a:pPr defTabSz="457200"/>
            <a:endParaRPr lang="en-US" dirty="0"/>
          </a:p>
        </p:txBody>
      </p:sp>
      <p:pic>
        <p:nvPicPr>
          <p:cNvPr id="10246" name="Picture 6" descr="Illinois_picture.gif"/>
          <p:cNvPicPr>
            <a:picLocks noChangeAspect="1"/>
          </p:cNvPicPr>
          <p:nvPr/>
        </p:nvPicPr>
        <p:blipFill>
          <a:blip r:embed="rId3" cstate="print"/>
          <a:srcRect/>
          <a:stretch>
            <a:fillRect/>
          </a:stretch>
        </p:blipFill>
        <p:spPr bwMode="auto">
          <a:xfrm>
            <a:off x="6862763" y="5260975"/>
            <a:ext cx="1574800" cy="14446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5"/>
          <p:cNvSpPr>
            <a:spLocks noGrp="1"/>
          </p:cNvSpPr>
          <p:nvPr>
            <p:ph type="ftr" sz="quarter" idx="11"/>
          </p:nvPr>
        </p:nvSpPr>
        <p:spPr/>
        <p:txBody>
          <a:bodyPr/>
          <a:lstStyle/>
          <a:p>
            <a:r>
              <a:rPr lang="en-US"/>
              <a:t>Iowa Department of Education</a:t>
            </a:r>
          </a:p>
        </p:txBody>
      </p:sp>
      <p:sp>
        <p:nvSpPr>
          <p:cNvPr id="873474" name="Rectangle 2"/>
          <p:cNvSpPr>
            <a:spLocks noGrp="1" noChangeArrowheads="1"/>
          </p:cNvSpPr>
          <p:nvPr>
            <p:ph type="title"/>
          </p:nvPr>
        </p:nvSpPr>
        <p:spPr>
          <a:xfrm>
            <a:off x="914400" y="0"/>
            <a:ext cx="7772400" cy="838200"/>
          </a:xfrm>
          <a:noFill/>
          <a:ln/>
        </p:spPr>
        <p:txBody>
          <a:bodyPr anchor="b"/>
          <a:lstStyle/>
          <a:p>
            <a:r>
              <a:rPr kumimoji="1" lang="en-US" sz="4000" b="1"/>
              <a:t>Components of the               Cycle</a:t>
            </a:r>
            <a:endParaRPr kumimoji="1" lang="en-US" sz="4000"/>
          </a:p>
        </p:txBody>
      </p:sp>
      <p:sp>
        <p:nvSpPr>
          <p:cNvPr id="873475" name="Rectangle 3"/>
          <p:cNvSpPr>
            <a:spLocks noGrp="1" noChangeArrowheads="1"/>
          </p:cNvSpPr>
          <p:nvPr>
            <p:ph type="body" sz="half" idx="1"/>
          </p:nvPr>
        </p:nvSpPr>
        <p:spPr>
          <a:xfrm>
            <a:off x="1752600" y="2819400"/>
            <a:ext cx="4141788" cy="3048000"/>
          </a:xfrm>
        </p:spPr>
        <p:txBody>
          <a:bodyPr/>
          <a:lstStyle/>
          <a:p>
            <a:pPr lvl="1">
              <a:lnSpc>
                <a:spcPct val="90000"/>
              </a:lnSpc>
              <a:spcBef>
                <a:spcPct val="75000"/>
              </a:spcBef>
            </a:pPr>
            <a:r>
              <a:rPr lang="en-US" dirty="0">
                <a:effectLst/>
              </a:rPr>
              <a:t>Determine how the student interacts with the curriculum,  instruction and environment</a:t>
            </a:r>
          </a:p>
          <a:p>
            <a:pPr lvl="1">
              <a:lnSpc>
                <a:spcPct val="90000"/>
              </a:lnSpc>
              <a:spcBef>
                <a:spcPct val="75000"/>
              </a:spcBef>
            </a:pPr>
            <a:r>
              <a:rPr lang="en-US" dirty="0">
                <a:effectLst/>
              </a:rPr>
              <a:t>Determine the conditions under which the student experiences the most success</a:t>
            </a:r>
          </a:p>
        </p:txBody>
      </p:sp>
      <p:sp>
        <p:nvSpPr>
          <p:cNvPr id="873476" name="Rectangle 4"/>
          <p:cNvSpPr>
            <a:spLocks noGrp="1" noChangeArrowheads="1"/>
          </p:cNvSpPr>
          <p:nvPr>
            <p:ph type="body" sz="half" idx="2"/>
          </p:nvPr>
        </p:nvSpPr>
        <p:spPr>
          <a:xfrm>
            <a:off x="5334000" y="2362200"/>
            <a:ext cx="3810000" cy="4495800"/>
          </a:xfrm>
        </p:spPr>
        <p:txBody>
          <a:bodyPr/>
          <a:lstStyle/>
          <a:p>
            <a:pPr>
              <a:lnSpc>
                <a:spcPct val="80000"/>
              </a:lnSpc>
              <a:spcBef>
                <a:spcPct val="75000"/>
              </a:spcBef>
              <a:buFont typeface="Wingdings" pitchFamily="48" charset="2"/>
              <a:buNone/>
            </a:pPr>
            <a:endParaRPr lang="en-US" sz="1400" b="1"/>
          </a:p>
          <a:p>
            <a:pPr lvl="1">
              <a:lnSpc>
                <a:spcPct val="80000"/>
              </a:lnSpc>
              <a:spcBef>
                <a:spcPct val="75000"/>
              </a:spcBef>
            </a:pPr>
            <a:r>
              <a:rPr lang="en-US" sz="2000">
                <a:effectLst/>
              </a:rPr>
              <a:t>Plan regular, frequent analysis of learning growth and resulting instructional decisions</a:t>
            </a:r>
          </a:p>
          <a:p>
            <a:pPr lvl="1">
              <a:lnSpc>
                <a:spcPct val="80000"/>
              </a:lnSpc>
              <a:spcBef>
                <a:spcPct val="75000"/>
              </a:spcBef>
            </a:pPr>
            <a:r>
              <a:rPr lang="en-US" sz="2000">
                <a:effectLst/>
              </a:rPr>
              <a:t>Record expected learning target</a:t>
            </a:r>
          </a:p>
          <a:p>
            <a:pPr lvl="1">
              <a:lnSpc>
                <a:spcPct val="80000"/>
              </a:lnSpc>
              <a:spcBef>
                <a:spcPct val="75000"/>
              </a:spcBef>
            </a:pPr>
            <a:r>
              <a:rPr lang="en-US" sz="2000">
                <a:effectLst/>
              </a:rPr>
              <a:t>Record all instructional changes made to meet the target</a:t>
            </a:r>
          </a:p>
          <a:p>
            <a:pPr lvl="1">
              <a:lnSpc>
                <a:spcPct val="80000"/>
              </a:lnSpc>
              <a:spcBef>
                <a:spcPct val="75000"/>
              </a:spcBef>
            </a:pPr>
            <a:r>
              <a:rPr lang="en-US" sz="2000">
                <a:effectLst/>
              </a:rPr>
              <a:t>Determine the student’s learning rate for targeted skill acquisition</a:t>
            </a:r>
          </a:p>
          <a:p>
            <a:pPr lvl="1">
              <a:lnSpc>
                <a:spcPct val="80000"/>
              </a:lnSpc>
            </a:pPr>
            <a:endParaRPr lang="en-US" sz="2000">
              <a:effectLst/>
            </a:endParaRPr>
          </a:p>
          <a:p>
            <a:pPr lvl="1">
              <a:lnSpc>
                <a:spcPct val="80000"/>
              </a:lnSpc>
            </a:pPr>
            <a:endParaRPr lang="en-US" sz="1800" b="1">
              <a:latin typeface="Arial Narrow" pitchFamily="48" charset="0"/>
            </a:endParaRPr>
          </a:p>
        </p:txBody>
      </p:sp>
      <p:grpSp>
        <p:nvGrpSpPr>
          <p:cNvPr id="2" name="Group 5"/>
          <p:cNvGrpSpPr>
            <a:grpSpLocks/>
          </p:cNvGrpSpPr>
          <p:nvPr/>
        </p:nvGrpSpPr>
        <p:grpSpPr bwMode="auto">
          <a:xfrm>
            <a:off x="0" y="2743200"/>
            <a:ext cx="2133600" cy="1371600"/>
            <a:chOff x="224" y="1771"/>
            <a:chExt cx="1248" cy="864"/>
          </a:xfrm>
        </p:grpSpPr>
        <p:sp>
          <p:nvSpPr>
            <p:cNvPr id="873478" name="AutoShape 6"/>
            <p:cNvSpPr>
              <a:spLocks noChangeArrowheads="1"/>
            </p:cNvSpPr>
            <p:nvPr/>
          </p:nvSpPr>
          <p:spPr bwMode="auto">
            <a:xfrm>
              <a:off x="224" y="1771"/>
              <a:ext cx="1248" cy="864"/>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solidFill>
                <a:schemeClr val="tx1"/>
              </a:solidFill>
              <a:miter lim="800000"/>
              <a:headEnd/>
              <a:tailEnd/>
            </a:ln>
            <a:effectLst/>
          </p:spPr>
          <p:txBody>
            <a:bodyPr wrap="none" anchor="ctr"/>
            <a:lstStyle/>
            <a:p>
              <a:endParaRPr lang="en-US"/>
            </a:p>
          </p:txBody>
        </p:sp>
        <p:sp>
          <p:nvSpPr>
            <p:cNvPr id="873479" name="Text Box 7"/>
            <p:cNvSpPr txBox="1">
              <a:spLocks noChangeArrowheads="1"/>
            </p:cNvSpPr>
            <p:nvPr/>
          </p:nvSpPr>
          <p:spPr bwMode="auto">
            <a:xfrm>
              <a:off x="496" y="2064"/>
              <a:ext cx="889" cy="250"/>
            </a:xfrm>
            <a:prstGeom prst="rect">
              <a:avLst/>
            </a:prstGeom>
            <a:solidFill>
              <a:srgbClr val="FF0000"/>
            </a:solidFill>
            <a:ln w="9525">
              <a:noFill/>
              <a:miter lim="800000"/>
              <a:headEnd/>
              <a:tailEnd/>
            </a:ln>
            <a:effectLst/>
          </p:spPr>
          <p:txBody>
            <a:bodyPr wrap="none">
              <a:spAutoFit/>
            </a:bodyPr>
            <a:lstStyle/>
            <a:p>
              <a:pPr algn="l"/>
              <a:r>
                <a:rPr kumimoji="0" lang="en-US" sz="2000" dirty="0"/>
                <a:t>Assessment</a:t>
              </a:r>
              <a:endParaRPr kumimoji="0" lang="en-US" sz="2400" b="0" dirty="0"/>
            </a:p>
          </p:txBody>
        </p:sp>
      </p:grpSp>
      <p:sp>
        <p:nvSpPr>
          <p:cNvPr id="873480" name="Text Box 8"/>
          <p:cNvSpPr txBox="1">
            <a:spLocks noChangeArrowheads="1"/>
          </p:cNvSpPr>
          <p:nvPr/>
        </p:nvSpPr>
        <p:spPr bwMode="auto">
          <a:xfrm>
            <a:off x="1066800" y="1371600"/>
            <a:ext cx="7620000" cy="830997"/>
          </a:xfrm>
          <a:prstGeom prst="rect">
            <a:avLst/>
          </a:prstGeom>
          <a:noFill/>
          <a:ln w="9525">
            <a:noFill/>
            <a:miter lim="800000"/>
            <a:headEnd/>
            <a:tailEnd/>
          </a:ln>
          <a:effectLst/>
        </p:spPr>
        <p:txBody>
          <a:bodyPr>
            <a:spAutoFit/>
          </a:bodyPr>
          <a:lstStyle/>
          <a:p>
            <a:pPr marL="342900" indent="-342900" algn="l">
              <a:buClr>
                <a:schemeClr val="tx2"/>
              </a:buClr>
              <a:buSzPct val="150000"/>
              <a:buFont typeface="Times" pitchFamily="48" charset="0"/>
              <a:buChar char=" "/>
            </a:pPr>
            <a:r>
              <a:rPr kumimoji="0" lang="en-US" sz="2400" dirty="0">
                <a:solidFill>
                  <a:schemeClr val="tx1"/>
                </a:solidFill>
                <a:latin typeface="+mj-lt"/>
              </a:rPr>
              <a:t>Every student is included in all screening and district-wide assessments</a:t>
            </a:r>
          </a:p>
        </p:txBody>
      </p:sp>
      <p:grpSp>
        <p:nvGrpSpPr>
          <p:cNvPr id="3" name="Group 9"/>
          <p:cNvGrpSpPr>
            <a:grpSpLocks/>
          </p:cNvGrpSpPr>
          <p:nvPr/>
        </p:nvGrpSpPr>
        <p:grpSpPr bwMode="auto">
          <a:xfrm>
            <a:off x="5508625" y="152400"/>
            <a:ext cx="1290638" cy="1143000"/>
            <a:chOff x="3362" y="96"/>
            <a:chExt cx="500" cy="513"/>
          </a:xfrm>
        </p:grpSpPr>
        <p:sp>
          <p:nvSpPr>
            <p:cNvPr id="873482" name="Oval 10"/>
            <p:cNvSpPr>
              <a:spLocks noChangeArrowheads="1"/>
            </p:cNvSpPr>
            <p:nvPr/>
          </p:nvSpPr>
          <p:spPr bwMode="auto">
            <a:xfrm>
              <a:off x="3362" y="96"/>
              <a:ext cx="500" cy="513"/>
            </a:xfrm>
            <a:prstGeom prst="ellipse">
              <a:avLst/>
            </a:prstGeom>
            <a:solidFill>
              <a:srgbClr val="FF0000"/>
            </a:solidFill>
            <a:ln w="9525">
              <a:solidFill>
                <a:schemeClr val="tx1"/>
              </a:solidFill>
              <a:miter lim="800000"/>
              <a:headEnd/>
              <a:tailEnd/>
            </a:ln>
            <a:effectLst/>
          </p:spPr>
          <p:txBody>
            <a:bodyPr wrap="none" anchor="ctr"/>
            <a:lstStyle/>
            <a:p>
              <a:pPr>
                <a:spcBef>
                  <a:spcPct val="0"/>
                </a:spcBef>
              </a:pPr>
              <a:endParaRPr kumimoji="0" lang="en-US" sz="2400" b="0">
                <a:solidFill>
                  <a:schemeClr val="tx1"/>
                </a:solidFill>
              </a:endParaRPr>
            </a:p>
          </p:txBody>
        </p:sp>
        <p:sp>
          <p:nvSpPr>
            <p:cNvPr id="873483" name="Text Box 11"/>
            <p:cNvSpPr txBox="1">
              <a:spLocks noChangeArrowheads="1"/>
            </p:cNvSpPr>
            <p:nvPr/>
          </p:nvSpPr>
          <p:spPr bwMode="auto">
            <a:xfrm>
              <a:off x="3404" y="185"/>
              <a:ext cx="404" cy="261"/>
            </a:xfrm>
            <a:prstGeom prst="rect">
              <a:avLst/>
            </a:prstGeom>
            <a:noFill/>
            <a:ln w="9525">
              <a:noFill/>
              <a:miter lim="800000"/>
              <a:headEnd/>
              <a:tailEnd/>
            </a:ln>
            <a:effectLst/>
          </p:spPr>
          <p:txBody>
            <a:bodyPr wrap="none">
              <a:spAutoFit/>
            </a:bodyPr>
            <a:lstStyle/>
            <a:p>
              <a:pPr>
                <a:spcBef>
                  <a:spcPct val="0"/>
                </a:spcBef>
              </a:pPr>
              <a:r>
                <a:rPr kumimoji="0" lang="en-US" sz="1600">
                  <a:solidFill>
                    <a:srgbClr val="000000"/>
                  </a:solidFill>
                </a:rPr>
                <a:t>Intensive</a:t>
              </a:r>
            </a:p>
            <a:p>
              <a:pPr>
                <a:spcBef>
                  <a:spcPct val="0"/>
                </a:spcBef>
              </a:pPr>
              <a:r>
                <a:rPr kumimoji="0" lang="en-US" sz="1600">
                  <a:solidFill>
                    <a:srgbClr val="000000"/>
                  </a:solidFill>
                </a:rPr>
                <a:t>Instruction</a:t>
              </a:r>
            </a:p>
          </p:txBody>
        </p:sp>
      </p:grpSp>
      <p:sp>
        <p:nvSpPr>
          <p:cNvPr id="873484" name="Text Box 12"/>
          <p:cNvSpPr txBox="1">
            <a:spLocks noChangeArrowheads="1"/>
          </p:cNvSpPr>
          <p:nvPr/>
        </p:nvSpPr>
        <p:spPr bwMode="auto">
          <a:xfrm>
            <a:off x="1752600" y="2286000"/>
            <a:ext cx="3602038" cy="839788"/>
          </a:xfrm>
          <a:prstGeom prst="rect">
            <a:avLst/>
          </a:prstGeom>
          <a:noFill/>
          <a:ln w="9525">
            <a:noFill/>
            <a:miter lim="800000"/>
            <a:headEnd/>
            <a:tailEnd/>
          </a:ln>
          <a:effectLst/>
        </p:spPr>
        <p:txBody>
          <a:bodyPr wrap="none">
            <a:spAutoFit/>
          </a:bodyPr>
          <a:lstStyle/>
          <a:p>
            <a:pPr algn="l">
              <a:spcBef>
                <a:spcPct val="75000"/>
              </a:spcBef>
              <a:buClr>
                <a:schemeClr val="tx2"/>
              </a:buClr>
              <a:buSzPct val="90000"/>
              <a:buFont typeface="Wingdings" pitchFamily="48" charset="2"/>
              <a:buChar char="n"/>
            </a:pPr>
            <a:r>
              <a:rPr kumimoji="0" lang="en-US" sz="2200">
                <a:solidFill>
                  <a:schemeClr val="tx1"/>
                </a:solidFill>
                <a:latin typeface="Tahoma" pitchFamily="48" charset="0"/>
              </a:rPr>
              <a:t>Diagnostic Assessment</a:t>
            </a:r>
          </a:p>
          <a:p>
            <a:pPr algn="l">
              <a:buClr>
                <a:schemeClr val="tx2"/>
              </a:buClr>
              <a:buSzPct val="90000"/>
              <a:buFont typeface="Wingdings" pitchFamily="48" charset="2"/>
              <a:buChar char="n"/>
            </a:pPr>
            <a:endParaRPr kumimoji="0" lang="en-US" sz="1800" b="0">
              <a:solidFill>
                <a:schemeClr val="tx1"/>
              </a:solidFill>
              <a:latin typeface="Tahoma" pitchFamily="48" charset="0"/>
            </a:endParaRPr>
          </a:p>
        </p:txBody>
      </p:sp>
      <p:sp>
        <p:nvSpPr>
          <p:cNvPr id="873485" name="Text Box 13"/>
          <p:cNvSpPr txBox="1">
            <a:spLocks noChangeArrowheads="1"/>
          </p:cNvSpPr>
          <p:nvPr/>
        </p:nvSpPr>
        <p:spPr bwMode="auto">
          <a:xfrm>
            <a:off x="5334000" y="2286000"/>
            <a:ext cx="4267200" cy="833438"/>
          </a:xfrm>
          <a:prstGeom prst="rect">
            <a:avLst/>
          </a:prstGeom>
          <a:noFill/>
          <a:ln w="9525">
            <a:noFill/>
            <a:miter lim="800000"/>
            <a:headEnd/>
            <a:tailEnd/>
          </a:ln>
          <a:effectLst/>
        </p:spPr>
        <p:txBody>
          <a:bodyPr>
            <a:spAutoFit/>
          </a:bodyPr>
          <a:lstStyle/>
          <a:p>
            <a:pPr algn="l">
              <a:lnSpc>
                <a:spcPct val="90000"/>
              </a:lnSpc>
              <a:spcBef>
                <a:spcPct val="75000"/>
              </a:spcBef>
              <a:buClr>
                <a:schemeClr val="tx2"/>
              </a:buClr>
              <a:buSzPct val="90000"/>
              <a:buFont typeface="Wingdings" pitchFamily="48" charset="2"/>
              <a:buChar char="n"/>
            </a:pPr>
            <a:r>
              <a:rPr kumimoji="0" lang="en-US" sz="2400">
                <a:solidFill>
                  <a:schemeClr val="tx1"/>
                </a:solidFill>
                <a:latin typeface="Tahoma" pitchFamily="48" charset="0"/>
              </a:rPr>
              <a:t>Formative Assessment</a:t>
            </a:r>
          </a:p>
          <a:p>
            <a:pPr algn="l"/>
            <a:endParaRPr kumimoji="0" lang="en-US" sz="1800" b="0">
              <a:solidFill>
                <a:schemeClr val="tx1"/>
              </a:solidFill>
              <a:latin typeface="Tahoma" pitchFamily="4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7348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7348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7347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73475">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7348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73476">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73476">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73476">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7347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3484" grpId="0" autoUpdateAnimBg="0"/>
      <p:bldP spid="873485" grpId="0"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normAutofit fontScale="90000"/>
          </a:bodyPr>
          <a:lstStyle/>
          <a:p>
            <a:r>
              <a:rPr lang="en-US" b="1" dirty="0" smtClean="0">
                <a:solidFill>
                  <a:schemeClr val="accent1"/>
                </a:solidFill>
                <a:effectLst>
                  <a:outerShdw blurRad="38100" dist="38100" dir="2700000" algn="tl">
                    <a:srgbClr val="000000">
                      <a:alpha val="43137"/>
                    </a:srgbClr>
                  </a:outerShdw>
                </a:effectLst>
              </a:rPr>
              <a:t/>
            </a:r>
            <a:br>
              <a:rPr lang="en-US" b="1" dirty="0" smtClean="0">
                <a:solidFill>
                  <a:schemeClr val="accent1"/>
                </a:solidFill>
                <a:effectLst>
                  <a:outerShdw blurRad="38100" dist="38100" dir="2700000" algn="tl">
                    <a:srgbClr val="000000">
                      <a:alpha val="43137"/>
                    </a:srgbClr>
                  </a:outerShdw>
                </a:effectLst>
              </a:rPr>
            </a:br>
            <a:r>
              <a:rPr lang="en-US" b="1" dirty="0" smtClean="0">
                <a:solidFill>
                  <a:schemeClr val="accent1"/>
                </a:solidFill>
                <a:effectLst>
                  <a:outerShdw blurRad="38100" dist="38100" dir="2700000" algn="tl">
                    <a:srgbClr val="000000">
                      <a:alpha val="43137"/>
                    </a:srgbClr>
                  </a:outerShdw>
                </a:effectLst>
              </a:rPr>
              <a:t>		</a:t>
            </a:r>
            <a:endParaRPr lang="en-US" b="1" dirty="0">
              <a:solidFill>
                <a:schemeClr val="accent1"/>
              </a:solidFill>
              <a:effectLst>
                <a:outerShdw blurRad="38100" dist="38100" dir="2700000" algn="tl">
                  <a:srgbClr val="000000">
                    <a:alpha val="43137"/>
                  </a:srgbClr>
                </a:outerShdw>
              </a:effectLst>
            </a:endParaRPr>
          </a:p>
        </p:txBody>
      </p:sp>
      <p:sp>
        <p:nvSpPr>
          <p:cNvPr id="3" name="Content Placeholder 2"/>
          <p:cNvSpPr>
            <a:spLocks noGrp="1"/>
          </p:cNvSpPr>
          <p:nvPr>
            <p:ph sz="quarter" idx="4294967295"/>
          </p:nvPr>
        </p:nvSpPr>
        <p:spPr>
          <a:xfrm>
            <a:off x="762000" y="533400"/>
            <a:ext cx="7543800" cy="5867400"/>
          </a:xfrm>
        </p:spPr>
        <p:txBody>
          <a:bodyPr>
            <a:normAutofit/>
          </a:bodyPr>
          <a:lstStyle/>
          <a:p>
            <a:pPr>
              <a:buNone/>
            </a:pPr>
            <a:r>
              <a:rPr lang="en-US" sz="3600" b="1" dirty="0" smtClean="0">
                <a:solidFill>
                  <a:srgbClr val="006600"/>
                </a:solidFill>
                <a:effectLst>
                  <a:outerShdw blurRad="38100" dist="38100" dir="2700000" algn="tl">
                    <a:srgbClr val="000000">
                      <a:alpha val="43137"/>
                    </a:srgbClr>
                  </a:outerShdw>
                </a:effectLst>
                <a:latin typeface="+mj-lt"/>
              </a:rPr>
              <a:t>TIER 2 or 3 is designed to be effective for students who need data determined levels of</a:t>
            </a:r>
          </a:p>
          <a:p>
            <a:pPr>
              <a:buNone/>
            </a:pPr>
            <a:endParaRPr lang="en-US" sz="3600" b="1" dirty="0" smtClean="0">
              <a:solidFill>
                <a:srgbClr val="FF0000"/>
              </a:solidFill>
              <a:effectLst>
                <a:outerShdw blurRad="38100" dist="38100" dir="2700000" algn="tl">
                  <a:srgbClr val="000000">
                    <a:alpha val="43137"/>
                  </a:srgbClr>
                </a:outerShdw>
              </a:effectLst>
              <a:latin typeface="+mj-lt"/>
            </a:endParaRPr>
          </a:p>
          <a:p>
            <a:pPr lvl="8"/>
            <a:r>
              <a:rPr lang="en-US" sz="3600" dirty="0" smtClean="0">
                <a:solidFill>
                  <a:srgbClr val="0070C0"/>
                </a:solidFill>
                <a:effectLst>
                  <a:outerShdw blurRad="38100" dist="38100" dir="2700000" algn="tl">
                    <a:srgbClr val="000000">
                      <a:alpha val="43137"/>
                    </a:srgbClr>
                  </a:outerShdw>
                </a:effectLst>
                <a:latin typeface="+mj-lt"/>
              </a:rPr>
              <a:t>More</a:t>
            </a:r>
            <a:r>
              <a:rPr lang="en-US" sz="3600" dirty="0" smtClean="0">
                <a:solidFill>
                  <a:srgbClr val="FF0000"/>
                </a:solidFill>
                <a:effectLst>
                  <a:outerShdw blurRad="38100" dist="38100" dir="2700000" algn="tl">
                    <a:srgbClr val="000000">
                      <a:alpha val="43137"/>
                    </a:srgbClr>
                  </a:outerShdw>
                </a:effectLst>
                <a:latin typeface="+mj-lt"/>
              </a:rPr>
              <a:t> </a:t>
            </a:r>
            <a:r>
              <a:rPr lang="en-US" sz="3600" b="1" dirty="0" smtClean="0">
                <a:solidFill>
                  <a:srgbClr val="C00000"/>
                </a:solidFill>
                <a:effectLst>
                  <a:outerShdw blurRad="38100" dist="38100" dir="2700000" algn="tl">
                    <a:srgbClr val="000000">
                      <a:alpha val="43137"/>
                    </a:srgbClr>
                  </a:outerShdw>
                </a:effectLst>
                <a:latin typeface="+mj-lt"/>
              </a:rPr>
              <a:t>time</a:t>
            </a:r>
          </a:p>
          <a:p>
            <a:pPr lvl="8"/>
            <a:r>
              <a:rPr lang="en-US" sz="3600" dirty="0" smtClean="0">
                <a:solidFill>
                  <a:srgbClr val="0070C0"/>
                </a:solidFill>
                <a:effectLst>
                  <a:outerShdw blurRad="38100" dist="38100" dir="2700000" algn="tl">
                    <a:srgbClr val="000000">
                      <a:alpha val="43137"/>
                    </a:srgbClr>
                  </a:outerShdw>
                </a:effectLst>
                <a:latin typeface="+mj-lt"/>
              </a:rPr>
              <a:t>More</a:t>
            </a:r>
            <a:r>
              <a:rPr lang="en-US" sz="3600" dirty="0" smtClean="0">
                <a:solidFill>
                  <a:srgbClr val="FF0000"/>
                </a:solidFill>
                <a:effectLst>
                  <a:outerShdw blurRad="38100" dist="38100" dir="2700000" algn="tl">
                    <a:srgbClr val="000000">
                      <a:alpha val="43137"/>
                    </a:srgbClr>
                  </a:outerShdw>
                </a:effectLst>
                <a:latin typeface="+mj-lt"/>
              </a:rPr>
              <a:t> </a:t>
            </a:r>
            <a:r>
              <a:rPr lang="en-US" sz="3600" b="1" dirty="0" smtClean="0">
                <a:solidFill>
                  <a:srgbClr val="C00000"/>
                </a:solidFill>
                <a:effectLst>
                  <a:outerShdw blurRad="38100" dist="38100" dir="2700000" algn="tl">
                    <a:srgbClr val="000000">
                      <a:alpha val="43137"/>
                    </a:srgbClr>
                  </a:outerShdw>
                </a:effectLst>
                <a:latin typeface="+mj-lt"/>
              </a:rPr>
              <a:t>intensity</a:t>
            </a:r>
          </a:p>
          <a:p>
            <a:pPr lvl="8"/>
            <a:r>
              <a:rPr lang="en-US" sz="3600" dirty="0" smtClean="0">
                <a:solidFill>
                  <a:srgbClr val="C00000"/>
                </a:solidFill>
                <a:effectLst>
                  <a:outerShdw blurRad="38100" dist="38100" dir="2700000" algn="tl">
                    <a:srgbClr val="000000">
                      <a:alpha val="43137"/>
                    </a:srgbClr>
                  </a:outerShdw>
                </a:effectLst>
                <a:latin typeface="+mj-lt"/>
              </a:rPr>
              <a:t>Small group</a:t>
            </a:r>
          </a:p>
          <a:p>
            <a:pPr lvl="1">
              <a:buNone/>
            </a:pPr>
            <a:endParaRPr lang="en-US" dirty="0" smtClean="0">
              <a:latin typeface="+mj-lt"/>
            </a:endParaRPr>
          </a:p>
          <a:p>
            <a:pPr>
              <a:buNone/>
            </a:pPr>
            <a:r>
              <a:rPr lang="en-US" sz="3600" b="1" dirty="0" smtClean="0">
                <a:effectLst>
                  <a:outerShdw blurRad="38100" dist="38100" dir="2700000" algn="tl">
                    <a:srgbClr val="000000">
                      <a:alpha val="43137"/>
                    </a:srgbClr>
                  </a:outerShdw>
                </a:effectLst>
                <a:latin typeface="+mj-lt"/>
              </a:rPr>
              <a:t>To make determined levels and rates of academic growth</a:t>
            </a:r>
            <a:endParaRPr lang="en-US" sz="3600" b="1" dirty="0">
              <a:effectLst>
                <a:outerShdw blurRad="38100" dist="38100" dir="2700000" algn="tl">
                  <a:srgbClr val="000000">
                    <a:alpha val="43137"/>
                  </a:srgbClr>
                </a:outerShdw>
              </a:effectLst>
              <a:latin typeface="+mj-lt"/>
            </a:endParaRPr>
          </a:p>
        </p:txBody>
      </p:sp>
      <p:pic>
        <p:nvPicPr>
          <p:cNvPr id="40962" name="Picture 2" descr="C:\Users\owner\AppData\Local\Microsoft\Windows\Temporary Internet Files\Content.IE5\ION4UP2J\MP900422534[1].jpg"/>
          <p:cNvPicPr>
            <a:picLocks noChangeAspect="1" noChangeArrowheads="1"/>
          </p:cNvPicPr>
          <p:nvPr/>
        </p:nvPicPr>
        <p:blipFill>
          <a:blip r:embed="rId2" cstate="print"/>
          <a:srcRect/>
          <a:stretch>
            <a:fillRect/>
          </a:stretch>
        </p:blipFill>
        <p:spPr bwMode="auto">
          <a:xfrm>
            <a:off x="381000" y="2438400"/>
            <a:ext cx="2583061" cy="2209800"/>
          </a:xfrm>
          <a:prstGeom prst="rect">
            <a:avLst/>
          </a:prstGeom>
          <a:noFill/>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685800"/>
            <a:ext cx="7772400" cy="1676400"/>
          </a:xfrm>
        </p:spPr>
        <p:txBody>
          <a:bodyPr>
            <a:normAutofit fontScale="90000"/>
          </a:bodyPr>
          <a:lstStyle/>
          <a:p>
            <a:pPr algn="ctr"/>
            <a:r>
              <a:rPr lang="en-US" sz="2700" b="1" i="1" dirty="0" smtClean="0">
                <a:solidFill>
                  <a:srgbClr val="C00000"/>
                </a:solidFill>
                <a:effectLst>
                  <a:outerShdw blurRad="38100" dist="38100" dir="2700000" algn="tl">
                    <a:srgbClr val="000000">
                      <a:alpha val="43137"/>
                    </a:srgbClr>
                  </a:outerShdw>
                </a:effectLst>
              </a:rPr>
              <a:t>At what point in time for a student or group of students does academic progress show that tier 2 or tier 3 support  is indicated?</a:t>
            </a:r>
            <a:r>
              <a:rPr lang="en-US" i="1" dirty="0" smtClean="0"/>
              <a:t/>
            </a:r>
            <a:br>
              <a:rPr lang="en-US" i="1" dirty="0" smtClean="0"/>
            </a:br>
            <a:endParaRPr lang="en-US" dirty="0">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609600" y="1905000"/>
            <a:ext cx="5181600" cy="4572000"/>
          </a:xfrm>
        </p:spPr>
        <p:txBody>
          <a:bodyPr>
            <a:normAutofit/>
          </a:bodyPr>
          <a:lstStyle/>
          <a:p>
            <a:endParaRPr lang="en-US" dirty="0" smtClean="0">
              <a:latin typeface="+mj-lt"/>
            </a:endParaRPr>
          </a:p>
          <a:p>
            <a:pPr>
              <a:buNone/>
            </a:pPr>
            <a:endParaRPr lang="en-US" sz="800" dirty="0" smtClean="0">
              <a:latin typeface="+mj-lt"/>
            </a:endParaRPr>
          </a:p>
          <a:p>
            <a:pPr lvl="2">
              <a:buNone/>
            </a:pPr>
            <a:r>
              <a:rPr lang="en-US" sz="2400" b="1" dirty="0" smtClean="0">
                <a:effectLst>
                  <a:outerShdw blurRad="38100" dist="38100" dir="2700000" algn="tl">
                    <a:srgbClr val="000000">
                      <a:alpha val="43137"/>
                    </a:srgbClr>
                  </a:outerShdw>
                </a:effectLst>
                <a:latin typeface="+mj-lt"/>
              </a:rPr>
              <a:t>Answering this question will require developing diagnostic academic assessment profiles and </a:t>
            </a:r>
            <a:r>
              <a:rPr lang="en-US" sz="2400" b="1" dirty="0" smtClean="0">
                <a:solidFill>
                  <a:srgbClr val="0070C0"/>
                </a:solidFill>
                <a:effectLst>
                  <a:outerShdw blurRad="38100" dist="38100" dir="2700000" algn="tl">
                    <a:srgbClr val="000000">
                      <a:alpha val="43137"/>
                    </a:srgbClr>
                  </a:outerShdw>
                </a:effectLst>
                <a:latin typeface="+mj-lt"/>
              </a:rPr>
              <a:t>data based decision rules for starting and exiting</a:t>
            </a:r>
            <a:r>
              <a:rPr lang="en-US" sz="2400" b="1" dirty="0" smtClean="0">
                <a:effectLst>
                  <a:outerShdw blurRad="38100" dist="38100" dir="2700000" algn="tl">
                    <a:srgbClr val="000000">
                      <a:alpha val="43137"/>
                    </a:srgbClr>
                  </a:outerShdw>
                </a:effectLst>
                <a:latin typeface="+mj-lt"/>
              </a:rPr>
              <a:t> tier 2 interventions</a:t>
            </a:r>
          </a:p>
          <a:p>
            <a:pPr lvl="2">
              <a:buNone/>
            </a:pPr>
            <a:endParaRPr lang="en-US" sz="2400" b="1" dirty="0" smtClean="0">
              <a:effectLst>
                <a:outerShdw blurRad="38100" dist="38100" dir="2700000" algn="tl">
                  <a:srgbClr val="000000">
                    <a:alpha val="43137"/>
                  </a:srgbClr>
                </a:outerShdw>
              </a:effectLst>
              <a:latin typeface="+mj-lt"/>
            </a:endParaRPr>
          </a:p>
          <a:p>
            <a:pPr lvl="2">
              <a:buNone/>
            </a:pPr>
            <a:endParaRPr lang="en-US" sz="2400" b="1" dirty="0" smtClean="0">
              <a:effectLst>
                <a:outerShdw blurRad="38100" dist="38100" dir="2700000" algn="tl">
                  <a:srgbClr val="000000">
                    <a:alpha val="43137"/>
                  </a:srgbClr>
                </a:outerShdw>
              </a:effectLst>
              <a:latin typeface="+mj-lt"/>
            </a:endParaRPr>
          </a:p>
          <a:p>
            <a:pPr lvl="1"/>
            <a:endParaRPr lang="en-US" dirty="0"/>
          </a:p>
        </p:txBody>
      </p:sp>
      <p:pic>
        <p:nvPicPr>
          <p:cNvPr id="38919" name="Picture 7" descr="C:\Users\owner\AppData\Local\Microsoft\Windows\Temporary Internet Files\Content.IE5\ZSRV0NDZ\MC900354154[1].wmf"/>
          <p:cNvPicPr>
            <a:picLocks noChangeAspect="1" noChangeArrowheads="1"/>
          </p:cNvPicPr>
          <p:nvPr/>
        </p:nvPicPr>
        <p:blipFill>
          <a:blip r:embed="rId2" cstate="print"/>
          <a:srcRect/>
          <a:stretch>
            <a:fillRect/>
          </a:stretch>
        </p:blipFill>
        <p:spPr bwMode="auto">
          <a:xfrm>
            <a:off x="6172200" y="3352800"/>
            <a:ext cx="2743200" cy="3152115"/>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006600"/>
                </a:solidFill>
                <a:effectLst>
                  <a:outerShdw blurRad="38100" dist="38100" dir="2700000" algn="tl">
                    <a:srgbClr val="000000">
                      <a:alpha val="43137"/>
                    </a:srgbClr>
                  </a:outerShdw>
                </a:effectLst>
              </a:rPr>
              <a:t>Develop Decision Rules using Progress Monitoring data</a:t>
            </a:r>
            <a:endParaRPr lang="en-US" b="1" dirty="0">
              <a:solidFill>
                <a:srgbClr val="006600"/>
              </a:solidFill>
              <a:effectLst>
                <a:outerShdw blurRad="38100" dist="38100" dir="2700000" algn="tl">
                  <a:srgbClr val="000000">
                    <a:alpha val="43137"/>
                  </a:srgbClr>
                </a:outerShdw>
              </a:effectLst>
            </a:endParaRPr>
          </a:p>
        </p:txBody>
      </p:sp>
      <p:sp>
        <p:nvSpPr>
          <p:cNvPr id="4" name="Text Placeholder 3"/>
          <p:cNvSpPr>
            <a:spLocks noGrp="1"/>
          </p:cNvSpPr>
          <p:nvPr>
            <p:ph type="body" idx="1"/>
          </p:nvPr>
        </p:nvSpPr>
        <p:spPr/>
        <p:txBody>
          <a:bodyPr/>
          <a:lstStyle/>
          <a:p>
            <a:endParaRPr lang="en-US" dirty="0"/>
          </a:p>
        </p:txBody>
      </p:sp>
      <p:pic>
        <p:nvPicPr>
          <p:cNvPr id="75778" name="Picture 2" descr="C:\Documents and Settings\PluymerK\Local Settings\Temporary Internet Files\Content.IE5\D433PC7U\MC900341819[1].jpg"/>
          <p:cNvPicPr>
            <a:picLocks noChangeAspect="1" noChangeArrowheads="1"/>
          </p:cNvPicPr>
          <p:nvPr/>
        </p:nvPicPr>
        <p:blipFill>
          <a:blip r:embed="rId2" cstate="print"/>
          <a:srcRect/>
          <a:stretch>
            <a:fillRect/>
          </a:stretch>
        </p:blipFill>
        <p:spPr bwMode="auto">
          <a:xfrm>
            <a:off x="4038600" y="3200400"/>
            <a:ext cx="3657600" cy="3249168"/>
          </a:xfrm>
          <a:prstGeom prst="rect">
            <a:avLst/>
          </a:prstGeom>
          <a:noFill/>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274638"/>
            <a:ext cx="8686800" cy="1935162"/>
          </a:xfrm>
        </p:spPr>
        <p:txBody>
          <a:bodyPr>
            <a:normAutofit/>
          </a:bodyPr>
          <a:lstStyle/>
          <a:p>
            <a:pPr algn="ctr"/>
            <a:r>
              <a:rPr lang="en-US" sz="3200" dirty="0">
                <a:solidFill>
                  <a:srgbClr val="C00000"/>
                </a:solidFill>
              </a:rPr>
              <a:t>Progress </a:t>
            </a:r>
            <a:r>
              <a:rPr lang="en-US" sz="3200" dirty="0" smtClean="0">
                <a:solidFill>
                  <a:srgbClr val="C00000"/>
                </a:solidFill>
              </a:rPr>
              <a:t>Monitoring Response to Intervention</a:t>
            </a:r>
            <a:r>
              <a:rPr lang="en-US" sz="3200" dirty="0">
                <a:solidFill>
                  <a:srgbClr val="C00000"/>
                </a:solidFill>
              </a:rPr>
              <a:t/>
            </a:r>
            <a:br>
              <a:rPr lang="en-US" sz="3200" dirty="0">
                <a:solidFill>
                  <a:srgbClr val="C00000"/>
                </a:solidFill>
              </a:rPr>
            </a:br>
            <a:r>
              <a:rPr lang="en-US" sz="3200" dirty="0">
                <a:solidFill>
                  <a:srgbClr val="C00000"/>
                </a:solidFill>
              </a:rPr>
              <a:t> Will Allow Teachers to:</a:t>
            </a:r>
          </a:p>
        </p:txBody>
      </p:sp>
      <p:sp>
        <p:nvSpPr>
          <p:cNvPr id="35843" name="Rectangle 3"/>
          <p:cNvSpPr>
            <a:spLocks noGrp="1" noChangeArrowheads="1"/>
          </p:cNvSpPr>
          <p:nvPr>
            <p:ph type="body" idx="1"/>
          </p:nvPr>
        </p:nvSpPr>
        <p:spPr>
          <a:xfrm>
            <a:off x="914400" y="2590800"/>
            <a:ext cx="7772400" cy="3429000"/>
          </a:xfrm>
        </p:spPr>
        <p:txBody>
          <a:bodyPr>
            <a:normAutofit lnSpcReduction="10000"/>
          </a:bodyPr>
          <a:lstStyle/>
          <a:p>
            <a:pPr>
              <a:lnSpc>
                <a:spcPct val="90000"/>
              </a:lnSpc>
            </a:pPr>
            <a:r>
              <a:rPr lang="en-US" dirty="0">
                <a:latin typeface="+mj-lt"/>
              </a:rPr>
              <a:t>Obtain frequent feedback about student’s rate of improvement ( ROI) in comparison to </a:t>
            </a:r>
          </a:p>
          <a:p>
            <a:pPr lvl="1">
              <a:lnSpc>
                <a:spcPct val="90000"/>
              </a:lnSpc>
            </a:pPr>
            <a:r>
              <a:rPr lang="en-US" dirty="0">
                <a:latin typeface="+mj-lt"/>
              </a:rPr>
              <a:t>Rate of Improvement of </a:t>
            </a:r>
            <a:r>
              <a:rPr lang="en-US" dirty="0" smtClean="0">
                <a:latin typeface="+mj-lt"/>
              </a:rPr>
              <a:t>classmates</a:t>
            </a:r>
          </a:p>
          <a:p>
            <a:pPr lvl="1">
              <a:lnSpc>
                <a:spcPct val="90000"/>
              </a:lnSpc>
            </a:pPr>
            <a:endParaRPr lang="en-US" dirty="0">
              <a:latin typeface="+mj-lt"/>
            </a:endParaRPr>
          </a:p>
          <a:p>
            <a:pPr lvl="1">
              <a:lnSpc>
                <a:spcPct val="90000"/>
              </a:lnSpc>
            </a:pPr>
            <a:r>
              <a:rPr lang="en-US" dirty="0">
                <a:latin typeface="+mj-lt"/>
              </a:rPr>
              <a:t>Rate of Improvement of students in general </a:t>
            </a:r>
            <a:r>
              <a:rPr lang="en-US" dirty="0" smtClean="0">
                <a:latin typeface="+mj-lt"/>
              </a:rPr>
              <a:t>education</a:t>
            </a:r>
          </a:p>
          <a:p>
            <a:pPr lvl="1">
              <a:lnSpc>
                <a:spcPct val="90000"/>
              </a:lnSpc>
            </a:pPr>
            <a:endParaRPr lang="en-US" dirty="0">
              <a:latin typeface="+mj-lt"/>
            </a:endParaRPr>
          </a:p>
          <a:p>
            <a:pPr lvl="1">
              <a:lnSpc>
                <a:spcPct val="90000"/>
              </a:lnSpc>
            </a:pPr>
            <a:r>
              <a:rPr lang="en-US" dirty="0">
                <a:latin typeface="+mj-lt"/>
              </a:rPr>
              <a:t>Track student’s likelihood of passing ISAT per </a:t>
            </a:r>
            <a:r>
              <a:rPr lang="en-US" dirty="0" smtClean="0">
                <a:latin typeface="+mj-lt"/>
              </a:rPr>
              <a:t>goal</a:t>
            </a:r>
          </a:p>
          <a:p>
            <a:pPr lvl="1">
              <a:lnSpc>
                <a:spcPct val="90000"/>
              </a:lnSpc>
            </a:pPr>
            <a:endParaRPr lang="en-US" dirty="0">
              <a:latin typeface="+mj-lt"/>
            </a:endParaRPr>
          </a:p>
          <a:p>
            <a:pPr lvl="1">
              <a:lnSpc>
                <a:spcPct val="90000"/>
              </a:lnSpc>
            </a:pPr>
            <a:r>
              <a:rPr lang="en-US" dirty="0">
                <a:latin typeface="+mj-lt"/>
              </a:rPr>
              <a:t>Evaluate Student’s progress on IEP reading goals</a:t>
            </a:r>
          </a:p>
          <a:p>
            <a:pPr lvl="1">
              <a:lnSpc>
                <a:spcPct val="90000"/>
              </a:lnSpc>
            </a:pP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
          <p:cNvSpPr>
            <a:spLocks noChangeArrowheads="1"/>
          </p:cNvSpPr>
          <p:nvPr/>
        </p:nvSpPr>
        <p:spPr bwMode="auto">
          <a:xfrm rot="10800000" flipH="1" flipV="1">
            <a:off x="1295400" y="731838"/>
            <a:ext cx="6629400" cy="5867400"/>
          </a:xfrm>
          <a:prstGeom prst="triangle">
            <a:avLst>
              <a:gd name="adj" fmla="val 50000"/>
            </a:avLst>
          </a:prstGeom>
          <a:noFill/>
          <a:ln w="57150">
            <a:solidFill>
              <a:schemeClr val="tx1"/>
            </a:solidFill>
            <a:miter lim="800000"/>
            <a:headEnd/>
            <a:tailEnd/>
          </a:ln>
          <a:effectLst/>
        </p:spPr>
        <p:txBody>
          <a:bodyPr wrap="none" anchor="ctr"/>
          <a:lstStyle/>
          <a:p>
            <a:pPr algn="ctr"/>
            <a:endParaRPr lang="en-US">
              <a:cs typeface="Arial" charset="0"/>
            </a:endParaRPr>
          </a:p>
        </p:txBody>
      </p:sp>
      <p:sp>
        <p:nvSpPr>
          <p:cNvPr id="21507" name="Text Box 3"/>
          <p:cNvSpPr txBox="1">
            <a:spLocks noChangeArrowheads="1"/>
          </p:cNvSpPr>
          <p:nvPr/>
        </p:nvSpPr>
        <p:spPr bwMode="auto">
          <a:xfrm>
            <a:off x="2884488" y="4572000"/>
            <a:ext cx="3514725" cy="1978025"/>
          </a:xfrm>
          <a:prstGeom prst="rect">
            <a:avLst/>
          </a:prstGeom>
          <a:noFill/>
          <a:ln w="9525">
            <a:noFill/>
            <a:miter lim="800000"/>
            <a:headEnd/>
            <a:tailEnd/>
          </a:ln>
          <a:effectLst/>
        </p:spPr>
        <p:txBody>
          <a:bodyPr wrap="none">
            <a:spAutoFit/>
          </a:bodyPr>
          <a:lstStyle/>
          <a:p>
            <a:pPr algn="ctr"/>
            <a:endParaRPr lang="en-US" sz="1400" b="1">
              <a:cs typeface="Arial" charset="0"/>
            </a:endParaRPr>
          </a:p>
          <a:p>
            <a:pPr algn="ctr"/>
            <a:r>
              <a:rPr lang="en-US" sz="2000" b="1">
                <a:solidFill>
                  <a:srgbClr val="FF3807"/>
                </a:solidFill>
                <a:cs typeface="Arial" charset="0"/>
              </a:rPr>
              <a:t>1. UNIVERSAL </a:t>
            </a:r>
            <a:r>
              <a:rPr lang="en-US" sz="2000" b="1" i="1">
                <a:solidFill>
                  <a:srgbClr val="FF3807"/>
                </a:solidFill>
                <a:cs typeface="Arial" charset="0"/>
              </a:rPr>
              <a:t>SCREENING</a:t>
            </a:r>
            <a:endParaRPr lang="en-US" sz="2000" b="1">
              <a:solidFill>
                <a:srgbClr val="FF3807"/>
              </a:solidFill>
              <a:cs typeface="Arial" charset="0"/>
            </a:endParaRPr>
          </a:p>
          <a:p>
            <a:pPr algn="ctr"/>
            <a:r>
              <a:rPr lang="en-US" sz="2000" b="1" i="1">
                <a:solidFill>
                  <a:srgbClr val="FF3807"/>
                </a:solidFill>
                <a:cs typeface="Arial" charset="0"/>
              </a:rPr>
              <a:t>AND BENCHMARKING:</a:t>
            </a:r>
            <a:r>
              <a:rPr lang="en-US" sz="2000" b="1">
                <a:solidFill>
                  <a:srgbClr val="FF3807"/>
                </a:solidFill>
                <a:cs typeface="Arial" charset="0"/>
              </a:rPr>
              <a:t> </a:t>
            </a:r>
          </a:p>
          <a:p>
            <a:pPr algn="ctr"/>
            <a:r>
              <a:rPr lang="en-US" sz="1400" b="1">
                <a:cs typeface="Arial" charset="0"/>
              </a:rPr>
              <a:t>EARLY LITERACY MEASURES, AS</a:t>
            </a:r>
          </a:p>
          <a:p>
            <a:pPr algn="ctr"/>
            <a:r>
              <a:rPr lang="en-US" sz="1400" b="1">
                <a:cs typeface="Arial" charset="0"/>
              </a:rPr>
              <a:t>DIBELS OR AIMSWEB</a:t>
            </a:r>
          </a:p>
          <a:p>
            <a:pPr algn="ctr"/>
            <a:r>
              <a:rPr lang="en-US" sz="1400" b="1">
                <a:cs typeface="Arial" charset="0"/>
              </a:rPr>
              <a:t>CBM</a:t>
            </a:r>
          </a:p>
          <a:p>
            <a:pPr algn="ctr"/>
            <a:endParaRPr lang="en-US" sz="1400" b="1">
              <a:cs typeface="Arial" charset="0"/>
            </a:endParaRPr>
          </a:p>
          <a:p>
            <a:pPr algn="ctr"/>
            <a:r>
              <a:rPr lang="en-US" sz="1400" b="1">
                <a:cs typeface="Arial" charset="0"/>
              </a:rPr>
              <a:t>(KEY CRITICAL INDICATORS)</a:t>
            </a:r>
          </a:p>
        </p:txBody>
      </p:sp>
      <p:sp>
        <p:nvSpPr>
          <p:cNvPr id="21508" name="Text Box 4"/>
          <p:cNvSpPr txBox="1">
            <a:spLocks noChangeArrowheads="1"/>
          </p:cNvSpPr>
          <p:nvPr/>
        </p:nvSpPr>
        <p:spPr bwMode="auto">
          <a:xfrm>
            <a:off x="4670425" y="30163"/>
            <a:ext cx="184150" cy="366712"/>
          </a:xfrm>
          <a:prstGeom prst="rect">
            <a:avLst/>
          </a:prstGeom>
          <a:noFill/>
          <a:ln w="9525">
            <a:noFill/>
            <a:miter lim="800000"/>
            <a:headEnd/>
            <a:tailEnd/>
          </a:ln>
          <a:effectLst/>
        </p:spPr>
        <p:txBody>
          <a:bodyPr wrap="none">
            <a:spAutoFit/>
          </a:bodyPr>
          <a:lstStyle/>
          <a:p>
            <a:pPr algn="ctr"/>
            <a:endParaRPr lang="en-US">
              <a:cs typeface="Arial" charset="0"/>
            </a:endParaRPr>
          </a:p>
        </p:txBody>
      </p:sp>
      <p:sp>
        <p:nvSpPr>
          <p:cNvPr id="21509" name="Text Box 5"/>
          <p:cNvSpPr txBox="1">
            <a:spLocks noChangeArrowheads="1"/>
          </p:cNvSpPr>
          <p:nvPr/>
        </p:nvSpPr>
        <p:spPr bwMode="auto">
          <a:xfrm>
            <a:off x="811213" y="52388"/>
            <a:ext cx="7924800" cy="457200"/>
          </a:xfrm>
          <a:prstGeom prst="rect">
            <a:avLst/>
          </a:prstGeom>
          <a:noFill/>
          <a:ln w="9525">
            <a:noFill/>
            <a:miter lim="800000"/>
            <a:headEnd/>
            <a:tailEnd/>
          </a:ln>
          <a:effectLst/>
        </p:spPr>
        <p:txBody>
          <a:bodyPr wrap="none">
            <a:spAutoFit/>
          </a:bodyPr>
          <a:lstStyle/>
          <a:p>
            <a:pPr algn="ctr">
              <a:tabLst>
                <a:tab pos="4851400" algn="l"/>
              </a:tabLst>
            </a:pPr>
            <a:r>
              <a:rPr lang="en-US" sz="2400" b="1">
                <a:solidFill>
                  <a:srgbClr val="6666FF"/>
                </a:solidFill>
                <a:latin typeface="Times"/>
                <a:cs typeface="Arial" charset="0"/>
              </a:rPr>
              <a:t>RTI :More intense intervention =More frequent assessment</a:t>
            </a:r>
            <a:endParaRPr lang="en-US" sz="2400">
              <a:solidFill>
                <a:srgbClr val="6666FF"/>
              </a:solidFill>
              <a:latin typeface="Times"/>
              <a:cs typeface="Arial" charset="0"/>
            </a:endParaRPr>
          </a:p>
        </p:txBody>
      </p:sp>
      <p:sp>
        <p:nvSpPr>
          <p:cNvPr id="21510" name="Text Box 6"/>
          <p:cNvSpPr txBox="1">
            <a:spLocks noChangeArrowheads="1"/>
          </p:cNvSpPr>
          <p:nvPr/>
        </p:nvSpPr>
        <p:spPr bwMode="auto">
          <a:xfrm>
            <a:off x="2976563" y="3200400"/>
            <a:ext cx="3443287" cy="1341438"/>
          </a:xfrm>
          <a:prstGeom prst="rect">
            <a:avLst/>
          </a:prstGeom>
          <a:noFill/>
          <a:ln w="9525">
            <a:noFill/>
            <a:miter lim="800000"/>
            <a:headEnd/>
            <a:tailEnd/>
          </a:ln>
          <a:effectLst/>
        </p:spPr>
        <p:txBody>
          <a:bodyPr wrap="none">
            <a:spAutoFit/>
          </a:bodyPr>
          <a:lstStyle/>
          <a:p>
            <a:pPr algn="ctr"/>
            <a:endParaRPr lang="en-US" sz="1000" b="1">
              <a:cs typeface="Arial" charset="0"/>
            </a:endParaRPr>
          </a:p>
          <a:p>
            <a:pPr algn="ctr"/>
            <a:endParaRPr lang="en-US" b="1">
              <a:cs typeface="Arial" charset="0"/>
            </a:endParaRPr>
          </a:p>
          <a:p>
            <a:pPr algn="ctr"/>
            <a:r>
              <a:rPr lang="en-US" sz="2000" b="1">
                <a:solidFill>
                  <a:srgbClr val="FF3807"/>
                </a:solidFill>
                <a:cs typeface="Arial" charset="0"/>
              </a:rPr>
              <a:t>STRATEGIC MONITORING </a:t>
            </a:r>
          </a:p>
          <a:p>
            <a:pPr algn="ctr"/>
            <a:r>
              <a:rPr lang="en-US" sz="2000" b="1">
                <a:solidFill>
                  <a:srgbClr val="FF3807"/>
                </a:solidFill>
                <a:cs typeface="Arial" charset="0"/>
              </a:rPr>
              <a:t>(Rate of Improvement)</a:t>
            </a:r>
          </a:p>
          <a:p>
            <a:pPr algn="ctr"/>
            <a:endParaRPr lang="en-US" sz="1400" b="1">
              <a:solidFill>
                <a:srgbClr val="FFFF00"/>
              </a:solidFill>
              <a:cs typeface="Arial" charset="0"/>
            </a:endParaRPr>
          </a:p>
        </p:txBody>
      </p:sp>
      <p:sp>
        <p:nvSpPr>
          <p:cNvPr id="21511" name="Text Box 7"/>
          <p:cNvSpPr txBox="1">
            <a:spLocks noChangeArrowheads="1"/>
          </p:cNvSpPr>
          <p:nvPr/>
        </p:nvSpPr>
        <p:spPr bwMode="auto">
          <a:xfrm>
            <a:off x="7375525" y="3511550"/>
            <a:ext cx="184150" cy="366713"/>
          </a:xfrm>
          <a:prstGeom prst="rect">
            <a:avLst/>
          </a:prstGeom>
          <a:noFill/>
          <a:ln w="9525">
            <a:noFill/>
            <a:miter lim="800000"/>
            <a:headEnd/>
            <a:tailEnd/>
          </a:ln>
          <a:effectLst/>
        </p:spPr>
        <p:txBody>
          <a:bodyPr wrap="none">
            <a:spAutoFit/>
          </a:bodyPr>
          <a:lstStyle/>
          <a:p>
            <a:endParaRPr lang="en-US">
              <a:cs typeface="Arial" charset="0"/>
            </a:endParaRPr>
          </a:p>
        </p:txBody>
      </p:sp>
      <p:sp>
        <p:nvSpPr>
          <p:cNvPr id="21512" name="Text Box 8"/>
          <p:cNvSpPr txBox="1">
            <a:spLocks noChangeArrowheads="1"/>
          </p:cNvSpPr>
          <p:nvPr/>
        </p:nvSpPr>
        <p:spPr bwMode="auto">
          <a:xfrm>
            <a:off x="3200400" y="990600"/>
            <a:ext cx="2698750" cy="1460500"/>
          </a:xfrm>
          <a:prstGeom prst="rect">
            <a:avLst/>
          </a:prstGeom>
          <a:noFill/>
          <a:ln w="9525">
            <a:noFill/>
            <a:miter lim="800000"/>
            <a:headEnd/>
            <a:tailEnd/>
          </a:ln>
          <a:effectLst/>
        </p:spPr>
        <p:txBody>
          <a:bodyPr wrap="none">
            <a:spAutoFit/>
          </a:bodyPr>
          <a:lstStyle/>
          <a:p>
            <a:pPr algn="ctr"/>
            <a:r>
              <a:rPr lang="en-US" sz="1400" b="1">
                <a:solidFill>
                  <a:srgbClr val="FF3807"/>
                </a:solidFill>
                <a:cs typeface="Arial" charset="0"/>
              </a:rPr>
              <a:t>PROGRESS </a:t>
            </a:r>
          </a:p>
          <a:p>
            <a:pPr algn="ctr"/>
            <a:r>
              <a:rPr lang="en-US" sz="1400" b="1">
                <a:solidFill>
                  <a:srgbClr val="FF3807"/>
                </a:solidFill>
                <a:cs typeface="Arial" charset="0"/>
              </a:rPr>
              <a:t>MONITORING </a:t>
            </a:r>
          </a:p>
          <a:p>
            <a:pPr algn="ctr"/>
            <a:r>
              <a:rPr lang="en-US" sz="1400" b="1">
                <a:solidFill>
                  <a:srgbClr val="FF3807"/>
                </a:solidFill>
                <a:cs typeface="Arial" charset="0"/>
              </a:rPr>
              <a:t>(ROI)</a:t>
            </a:r>
          </a:p>
          <a:p>
            <a:pPr algn="ctr"/>
            <a:r>
              <a:rPr lang="en-US" sz="1200" b="1">
                <a:cs typeface="Arial" charset="0"/>
              </a:rPr>
              <a:t>SYSTEMATIC PROBLEM SOLVING</a:t>
            </a:r>
          </a:p>
          <a:p>
            <a:pPr algn="ctr"/>
            <a:r>
              <a:rPr lang="en-US" sz="1200" b="1">
                <a:cs typeface="Arial" charset="0"/>
              </a:rPr>
              <a:t>PINPOINTING THE SPECIFIC </a:t>
            </a:r>
          </a:p>
          <a:p>
            <a:pPr algn="ctr"/>
            <a:r>
              <a:rPr lang="en-US" sz="1200" b="1">
                <a:cs typeface="Arial" charset="0"/>
              </a:rPr>
              <a:t>AREA OF DIFFICULTY, </a:t>
            </a:r>
          </a:p>
          <a:p>
            <a:pPr algn="ctr"/>
            <a:r>
              <a:rPr lang="en-US" sz="1200" b="1">
                <a:cs typeface="Arial" charset="0"/>
              </a:rPr>
              <a:t>DIAGNOSTIC INFORMATION</a:t>
            </a:r>
          </a:p>
        </p:txBody>
      </p:sp>
      <p:sp>
        <p:nvSpPr>
          <p:cNvPr id="21513" name="Text Box 9"/>
          <p:cNvSpPr txBox="1">
            <a:spLocks noChangeArrowheads="1"/>
          </p:cNvSpPr>
          <p:nvPr/>
        </p:nvSpPr>
        <p:spPr bwMode="auto">
          <a:xfrm>
            <a:off x="685800" y="1371600"/>
            <a:ext cx="1044575" cy="396875"/>
          </a:xfrm>
          <a:prstGeom prst="rect">
            <a:avLst/>
          </a:prstGeom>
          <a:noFill/>
          <a:ln w="9525">
            <a:noFill/>
            <a:miter lim="800000"/>
            <a:headEnd/>
            <a:tailEnd/>
          </a:ln>
          <a:effectLst/>
        </p:spPr>
        <p:txBody>
          <a:bodyPr wrap="none">
            <a:spAutoFit/>
          </a:bodyPr>
          <a:lstStyle/>
          <a:p>
            <a:r>
              <a:rPr lang="en-US" sz="2000" b="1">
                <a:solidFill>
                  <a:srgbClr val="F4110F"/>
                </a:solidFill>
                <a:cs typeface="Arial" charset="0"/>
              </a:rPr>
              <a:t>TIER III</a:t>
            </a:r>
            <a:endParaRPr lang="en-US">
              <a:solidFill>
                <a:schemeClr val="accent2"/>
              </a:solidFill>
              <a:cs typeface="Arial" charset="0"/>
            </a:endParaRPr>
          </a:p>
        </p:txBody>
      </p:sp>
      <p:sp>
        <p:nvSpPr>
          <p:cNvPr id="21514" name="Text Box 10"/>
          <p:cNvSpPr txBox="1">
            <a:spLocks noChangeArrowheads="1"/>
          </p:cNvSpPr>
          <p:nvPr/>
        </p:nvSpPr>
        <p:spPr bwMode="auto">
          <a:xfrm>
            <a:off x="838200" y="3352800"/>
            <a:ext cx="974725" cy="671513"/>
          </a:xfrm>
          <a:prstGeom prst="rect">
            <a:avLst/>
          </a:prstGeom>
          <a:noFill/>
          <a:ln w="9525">
            <a:noFill/>
            <a:miter lim="800000"/>
            <a:headEnd/>
            <a:tailEnd/>
          </a:ln>
          <a:effectLst/>
        </p:spPr>
        <p:txBody>
          <a:bodyPr wrap="none">
            <a:spAutoFit/>
          </a:bodyPr>
          <a:lstStyle/>
          <a:p>
            <a:r>
              <a:rPr lang="en-US" sz="2000" b="1">
                <a:solidFill>
                  <a:srgbClr val="FEFF2D"/>
                </a:solidFill>
                <a:cs typeface="Arial" charset="0"/>
              </a:rPr>
              <a:t>TIER II</a:t>
            </a:r>
            <a:endParaRPr lang="en-US">
              <a:cs typeface="Arial" charset="0"/>
            </a:endParaRPr>
          </a:p>
          <a:p>
            <a:endParaRPr lang="en-US">
              <a:solidFill>
                <a:srgbClr val="FF0066"/>
              </a:solidFill>
              <a:cs typeface="Arial" charset="0"/>
            </a:endParaRPr>
          </a:p>
        </p:txBody>
      </p:sp>
      <p:sp>
        <p:nvSpPr>
          <p:cNvPr id="21515" name="Text Box 11"/>
          <p:cNvSpPr txBox="1">
            <a:spLocks noChangeArrowheads="1"/>
          </p:cNvSpPr>
          <p:nvPr/>
        </p:nvSpPr>
        <p:spPr bwMode="auto">
          <a:xfrm>
            <a:off x="762000" y="4876800"/>
            <a:ext cx="903288" cy="671513"/>
          </a:xfrm>
          <a:prstGeom prst="rect">
            <a:avLst/>
          </a:prstGeom>
          <a:noFill/>
          <a:ln w="9525">
            <a:noFill/>
            <a:miter lim="800000"/>
            <a:headEnd/>
            <a:tailEnd/>
          </a:ln>
          <a:effectLst/>
        </p:spPr>
        <p:txBody>
          <a:bodyPr>
            <a:spAutoFit/>
          </a:bodyPr>
          <a:lstStyle/>
          <a:p>
            <a:r>
              <a:rPr lang="en-US" sz="2000" b="1">
                <a:solidFill>
                  <a:srgbClr val="2CD60D"/>
                </a:solidFill>
                <a:cs typeface="Arial" charset="0"/>
              </a:rPr>
              <a:t>TIER I</a:t>
            </a:r>
            <a:endParaRPr lang="en-US">
              <a:solidFill>
                <a:schemeClr val="accent2"/>
              </a:solidFill>
              <a:cs typeface="Arial" charset="0"/>
            </a:endParaRPr>
          </a:p>
          <a:p>
            <a:endParaRPr lang="en-US">
              <a:solidFill>
                <a:schemeClr val="accent2"/>
              </a:solidFill>
              <a:cs typeface="Arial" charset="0"/>
            </a:endParaRPr>
          </a:p>
        </p:txBody>
      </p:sp>
      <p:cxnSp>
        <p:nvCxnSpPr>
          <p:cNvPr id="21516" name="AutoShape 12"/>
          <p:cNvCxnSpPr>
            <a:cxnSpLocks noChangeShapeType="1"/>
            <a:stCxn id="21506" idx="0"/>
            <a:endCxn id="21506" idx="0"/>
          </p:cNvCxnSpPr>
          <p:nvPr/>
        </p:nvCxnSpPr>
        <p:spPr bwMode="auto">
          <a:xfrm>
            <a:off x="4608513" y="703263"/>
            <a:ext cx="0" cy="0"/>
          </a:xfrm>
          <a:prstGeom prst="straightConnector1">
            <a:avLst/>
          </a:prstGeom>
          <a:noFill/>
          <a:ln w="9525">
            <a:solidFill>
              <a:schemeClr val="tx1"/>
            </a:solidFill>
            <a:round/>
            <a:headEnd/>
            <a:tailEnd/>
          </a:ln>
          <a:effectLst/>
        </p:spPr>
      </p:cxnSp>
      <p:sp>
        <p:nvSpPr>
          <p:cNvPr id="21517" name="Line 13"/>
          <p:cNvSpPr>
            <a:spLocks noChangeShapeType="1"/>
          </p:cNvSpPr>
          <p:nvPr/>
        </p:nvSpPr>
        <p:spPr bwMode="auto">
          <a:xfrm>
            <a:off x="2438400" y="4572000"/>
            <a:ext cx="4343400" cy="0"/>
          </a:xfrm>
          <a:prstGeom prst="line">
            <a:avLst/>
          </a:prstGeom>
          <a:noFill/>
          <a:ln w="38100">
            <a:solidFill>
              <a:schemeClr val="tx1"/>
            </a:solidFill>
            <a:round/>
            <a:headEnd/>
            <a:tailEnd/>
          </a:ln>
          <a:effectLst/>
        </p:spPr>
        <p:txBody>
          <a:bodyPr wrap="none" anchor="ctr"/>
          <a:lstStyle/>
          <a:p>
            <a:endParaRPr lang="en-US"/>
          </a:p>
        </p:txBody>
      </p:sp>
      <p:sp>
        <p:nvSpPr>
          <p:cNvPr id="21518" name="Text Box 14"/>
          <p:cNvSpPr txBox="1">
            <a:spLocks noChangeArrowheads="1"/>
          </p:cNvSpPr>
          <p:nvPr/>
        </p:nvSpPr>
        <p:spPr bwMode="auto">
          <a:xfrm>
            <a:off x="7467600" y="4953000"/>
            <a:ext cx="1590675" cy="366713"/>
          </a:xfrm>
          <a:prstGeom prst="rect">
            <a:avLst/>
          </a:prstGeom>
          <a:noFill/>
          <a:ln w="9525">
            <a:noFill/>
            <a:miter lim="800000"/>
            <a:headEnd/>
            <a:tailEnd/>
          </a:ln>
          <a:effectLst/>
        </p:spPr>
        <p:txBody>
          <a:bodyPr wrap="none">
            <a:spAutoFit/>
          </a:bodyPr>
          <a:lstStyle/>
          <a:p>
            <a:r>
              <a:rPr lang="en-US">
                <a:latin typeface="Tahoma" charset="0"/>
                <a:cs typeface="Arial" charset="0"/>
              </a:rPr>
              <a:t>3 X PER YEAR</a:t>
            </a:r>
          </a:p>
        </p:txBody>
      </p:sp>
      <p:sp>
        <p:nvSpPr>
          <p:cNvPr id="21519" name="Text Box 15"/>
          <p:cNvSpPr txBox="1">
            <a:spLocks noChangeArrowheads="1"/>
          </p:cNvSpPr>
          <p:nvPr/>
        </p:nvSpPr>
        <p:spPr bwMode="auto">
          <a:xfrm>
            <a:off x="6858000" y="3048000"/>
            <a:ext cx="1219200" cy="366713"/>
          </a:xfrm>
          <a:prstGeom prst="rect">
            <a:avLst/>
          </a:prstGeom>
          <a:noFill/>
          <a:ln w="9525">
            <a:noFill/>
            <a:miter lim="800000"/>
            <a:headEnd/>
            <a:tailEnd/>
          </a:ln>
          <a:effectLst/>
        </p:spPr>
        <p:txBody>
          <a:bodyPr>
            <a:spAutoFit/>
          </a:bodyPr>
          <a:lstStyle/>
          <a:p>
            <a:pPr>
              <a:spcBef>
                <a:spcPct val="50000"/>
              </a:spcBef>
            </a:pPr>
            <a:r>
              <a:rPr lang="en-US">
                <a:latin typeface="Tahoma" charset="0"/>
                <a:cs typeface="Arial" charset="0"/>
              </a:rPr>
              <a:t>MONTHLY</a:t>
            </a:r>
          </a:p>
        </p:txBody>
      </p:sp>
      <p:sp>
        <p:nvSpPr>
          <p:cNvPr id="21520" name="Text Box 16"/>
          <p:cNvSpPr txBox="1">
            <a:spLocks noChangeArrowheads="1"/>
          </p:cNvSpPr>
          <p:nvPr/>
        </p:nvSpPr>
        <p:spPr bwMode="auto">
          <a:xfrm>
            <a:off x="6400800" y="1981200"/>
            <a:ext cx="2090738" cy="366713"/>
          </a:xfrm>
          <a:prstGeom prst="rect">
            <a:avLst/>
          </a:prstGeom>
          <a:noFill/>
          <a:ln w="9525">
            <a:noFill/>
            <a:miter lim="800000"/>
            <a:headEnd/>
            <a:tailEnd/>
          </a:ln>
          <a:effectLst/>
        </p:spPr>
        <p:txBody>
          <a:bodyPr wrap="none">
            <a:spAutoFit/>
          </a:bodyPr>
          <a:lstStyle/>
          <a:p>
            <a:r>
              <a:rPr lang="en-US">
                <a:latin typeface="Tahoma" charset="0"/>
                <a:cs typeface="Arial" charset="0"/>
              </a:rPr>
              <a:t>EVERY WEEK OR 2</a:t>
            </a:r>
          </a:p>
        </p:txBody>
      </p:sp>
      <p:sp>
        <p:nvSpPr>
          <p:cNvPr id="21521" name="Rectangle 17"/>
          <p:cNvSpPr>
            <a:spLocks noChangeArrowheads="1"/>
          </p:cNvSpPr>
          <p:nvPr/>
        </p:nvSpPr>
        <p:spPr bwMode="auto">
          <a:xfrm>
            <a:off x="7391400" y="4876800"/>
            <a:ext cx="1600200" cy="533400"/>
          </a:xfrm>
          <a:prstGeom prst="rect">
            <a:avLst/>
          </a:prstGeom>
          <a:noFill/>
          <a:ln w="28575">
            <a:solidFill>
              <a:schemeClr val="hlink"/>
            </a:solidFill>
            <a:miter lim="800000"/>
            <a:headEnd/>
            <a:tailEnd/>
          </a:ln>
          <a:effectLst/>
        </p:spPr>
        <p:txBody>
          <a:bodyPr wrap="none" anchor="ctr"/>
          <a:lstStyle/>
          <a:p>
            <a:endParaRPr lang="en-US"/>
          </a:p>
        </p:txBody>
      </p:sp>
      <p:sp>
        <p:nvSpPr>
          <p:cNvPr id="21522" name="Rectangle 18"/>
          <p:cNvSpPr>
            <a:spLocks noChangeArrowheads="1"/>
          </p:cNvSpPr>
          <p:nvPr/>
        </p:nvSpPr>
        <p:spPr bwMode="auto">
          <a:xfrm>
            <a:off x="6858000" y="3048000"/>
            <a:ext cx="1371600" cy="457200"/>
          </a:xfrm>
          <a:prstGeom prst="rect">
            <a:avLst/>
          </a:prstGeom>
          <a:noFill/>
          <a:ln w="28575">
            <a:solidFill>
              <a:schemeClr val="hlink"/>
            </a:solidFill>
            <a:miter lim="800000"/>
            <a:headEnd/>
            <a:tailEnd/>
          </a:ln>
          <a:effectLst/>
        </p:spPr>
        <p:txBody>
          <a:bodyPr wrap="none" anchor="ctr"/>
          <a:lstStyle/>
          <a:p>
            <a:endParaRPr lang="en-US"/>
          </a:p>
        </p:txBody>
      </p:sp>
      <p:sp>
        <p:nvSpPr>
          <p:cNvPr id="21523" name="Rectangle 19"/>
          <p:cNvSpPr>
            <a:spLocks noChangeArrowheads="1"/>
          </p:cNvSpPr>
          <p:nvPr/>
        </p:nvSpPr>
        <p:spPr bwMode="auto">
          <a:xfrm>
            <a:off x="6172200" y="1981200"/>
            <a:ext cx="2438400" cy="457200"/>
          </a:xfrm>
          <a:prstGeom prst="rect">
            <a:avLst/>
          </a:prstGeom>
          <a:noFill/>
          <a:ln w="28575">
            <a:solidFill>
              <a:schemeClr val="hlink"/>
            </a:solidFill>
            <a:miter lim="800000"/>
            <a:headEnd/>
            <a:tailEnd/>
          </a:ln>
          <a:effectLst/>
        </p:spPr>
        <p:txBody>
          <a:bodyPr wrap="none" anchor="ctr"/>
          <a:lstStyle/>
          <a:p>
            <a:endParaRPr lang="en-US"/>
          </a:p>
        </p:txBody>
      </p:sp>
      <p:sp>
        <p:nvSpPr>
          <p:cNvPr id="21524" name="Line 20"/>
          <p:cNvSpPr>
            <a:spLocks noChangeShapeType="1"/>
          </p:cNvSpPr>
          <p:nvPr/>
        </p:nvSpPr>
        <p:spPr bwMode="auto">
          <a:xfrm>
            <a:off x="3581400" y="2590800"/>
            <a:ext cx="2057400" cy="0"/>
          </a:xfrm>
          <a:prstGeom prst="line">
            <a:avLst/>
          </a:prstGeom>
          <a:noFill/>
          <a:ln w="38100">
            <a:solidFill>
              <a:schemeClr val="tx1"/>
            </a:solidFill>
            <a:round/>
            <a:headEnd/>
            <a:tailEnd/>
          </a:ln>
          <a:effectLst/>
        </p:spPr>
        <p:txBody>
          <a:bodyPr/>
          <a:lstStyle/>
          <a:p>
            <a:endParaRPr lang="en-US"/>
          </a:p>
        </p:txBody>
      </p:sp>
      <p:sp>
        <p:nvSpPr>
          <p:cNvPr id="21525" name="Rectangle 21"/>
          <p:cNvSpPr>
            <a:spLocks noChangeArrowheads="1"/>
          </p:cNvSpPr>
          <p:nvPr/>
        </p:nvSpPr>
        <p:spPr bwMode="auto">
          <a:xfrm>
            <a:off x="685800" y="4572000"/>
            <a:ext cx="7848600" cy="2057400"/>
          </a:xfrm>
          <a:prstGeom prst="rect">
            <a:avLst/>
          </a:prstGeom>
          <a:noFill/>
          <a:ln w="76200">
            <a:solidFill>
              <a:srgbClr val="991C23"/>
            </a:solidFill>
            <a:miter lim="800000"/>
            <a:headEnd/>
            <a:tailEnd/>
          </a:ln>
          <a:effectLst/>
        </p:spPr>
        <p:txBody>
          <a:bodyPr wrap="none" anchor="ctr"/>
          <a:lstStyle/>
          <a:p>
            <a:endParaRPr lang="en-US"/>
          </a:p>
        </p:txBody>
      </p:sp>
      <p:sp>
        <p:nvSpPr>
          <p:cNvPr id="21526" name="Rectangle 22"/>
          <p:cNvSpPr>
            <a:spLocks noChangeArrowheads="1"/>
          </p:cNvSpPr>
          <p:nvPr/>
        </p:nvSpPr>
        <p:spPr bwMode="auto">
          <a:xfrm>
            <a:off x="685800" y="2590800"/>
            <a:ext cx="7848600" cy="1981200"/>
          </a:xfrm>
          <a:prstGeom prst="rect">
            <a:avLst/>
          </a:prstGeom>
          <a:noFill/>
          <a:ln w="76200">
            <a:solidFill>
              <a:srgbClr val="991C23"/>
            </a:solidFill>
            <a:miter lim="800000"/>
            <a:headEnd/>
            <a:tailEnd/>
          </a:ln>
          <a:effectLst/>
        </p:spPr>
        <p:txBody>
          <a:bodyPr wrap="none" anchor="ctr"/>
          <a:lstStyle/>
          <a:p>
            <a:endParaRPr lang="en-US"/>
          </a:p>
        </p:txBody>
      </p:sp>
      <p:sp>
        <p:nvSpPr>
          <p:cNvPr id="21527" name="Rectangle 23"/>
          <p:cNvSpPr>
            <a:spLocks noChangeArrowheads="1"/>
          </p:cNvSpPr>
          <p:nvPr/>
        </p:nvSpPr>
        <p:spPr bwMode="auto">
          <a:xfrm>
            <a:off x="685800" y="685800"/>
            <a:ext cx="7848600" cy="1905000"/>
          </a:xfrm>
          <a:prstGeom prst="rect">
            <a:avLst/>
          </a:prstGeom>
          <a:noFill/>
          <a:ln w="76200">
            <a:solidFill>
              <a:srgbClr val="991C23"/>
            </a:solidFill>
            <a:miter lim="800000"/>
            <a:headEnd/>
            <a:tailEnd/>
          </a:ln>
          <a:effectLst/>
        </p:spPr>
        <p:txBody>
          <a:bodyPr wrap="none" anchor="ctr"/>
          <a:lstStyle/>
          <a:p>
            <a:endParaRPr lang="en-US"/>
          </a:p>
        </p:txBody>
      </p:sp>
      <p:sp>
        <p:nvSpPr>
          <p:cNvPr id="21528" name="Rectangle 24"/>
          <p:cNvSpPr>
            <a:spLocks noChangeArrowheads="1"/>
          </p:cNvSpPr>
          <p:nvPr/>
        </p:nvSpPr>
        <p:spPr bwMode="auto">
          <a:xfrm>
            <a:off x="762000" y="4800600"/>
            <a:ext cx="838200" cy="457200"/>
          </a:xfrm>
          <a:prstGeom prst="rect">
            <a:avLst/>
          </a:prstGeom>
          <a:noFill/>
          <a:ln w="76200">
            <a:solidFill>
              <a:schemeClr val="hlink"/>
            </a:solidFill>
            <a:miter lim="800000"/>
            <a:headEnd/>
            <a:tailEnd/>
          </a:ln>
          <a:effectLst/>
        </p:spPr>
        <p:txBody>
          <a:bodyPr wrap="none" anchor="ctr"/>
          <a:lstStyle/>
          <a:p>
            <a:endParaRPr lang="en-US"/>
          </a:p>
        </p:txBody>
      </p:sp>
      <p:sp>
        <p:nvSpPr>
          <p:cNvPr id="21529" name="Rectangle 25"/>
          <p:cNvSpPr>
            <a:spLocks noChangeArrowheads="1"/>
          </p:cNvSpPr>
          <p:nvPr/>
        </p:nvSpPr>
        <p:spPr bwMode="auto">
          <a:xfrm>
            <a:off x="914400" y="3276600"/>
            <a:ext cx="914400" cy="457200"/>
          </a:xfrm>
          <a:prstGeom prst="rect">
            <a:avLst/>
          </a:prstGeom>
          <a:noFill/>
          <a:ln w="76200">
            <a:solidFill>
              <a:srgbClr val="FFE772"/>
            </a:solidFill>
            <a:miter lim="800000"/>
            <a:headEnd/>
            <a:tailEnd/>
          </a:ln>
          <a:effectLst/>
        </p:spPr>
        <p:txBody>
          <a:bodyPr wrap="none" anchor="ctr"/>
          <a:lstStyle/>
          <a:p>
            <a:endParaRPr lang="en-US"/>
          </a:p>
        </p:txBody>
      </p:sp>
      <p:sp>
        <p:nvSpPr>
          <p:cNvPr id="21530" name="Rectangle 26"/>
          <p:cNvSpPr>
            <a:spLocks noChangeArrowheads="1"/>
          </p:cNvSpPr>
          <p:nvPr/>
        </p:nvSpPr>
        <p:spPr bwMode="auto">
          <a:xfrm>
            <a:off x="762000" y="1295400"/>
            <a:ext cx="990600" cy="457200"/>
          </a:xfrm>
          <a:prstGeom prst="rect">
            <a:avLst/>
          </a:prstGeom>
          <a:noFill/>
          <a:ln w="76200">
            <a:solidFill>
              <a:srgbClr val="FB120F"/>
            </a:solidFill>
            <a:miter lim="800000"/>
            <a:headEnd/>
            <a:tailEnd/>
          </a:ln>
          <a:effec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5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5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5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5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5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25" grpId="0" animBg="1"/>
      <p:bldP spid="21526" grpId="0" animBg="1"/>
      <p:bldP spid="21527" grpId="0" animBg="1"/>
      <p:bldP spid="21528" grpId="0" animBg="1"/>
      <p:bldP spid="21529" grpId="0" animBg="1"/>
      <p:bldP spid="21530"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09600" y="381000"/>
            <a:ext cx="7391400" cy="1066800"/>
          </a:xfrm>
          <a:noFill/>
        </p:spPr>
        <p:txBody>
          <a:bodyPr>
            <a:normAutofit fontScale="90000"/>
          </a:bodyPr>
          <a:lstStyle/>
          <a:p>
            <a:pPr algn="ctr" eaLnBrk="1" hangingPunct="1">
              <a:defRPr/>
            </a:pPr>
            <a:r>
              <a:rPr lang="en-US" sz="4000" b="1" dirty="0" smtClean="0">
                <a:solidFill>
                  <a:schemeClr val="tx1">
                    <a:lumMod val="50000"/>
                    <a:lumOff val="50000"/>
                  </a:schemeClr>
                </a:solidFill>
                <a:effectLst>
                  <a:outerShdw blurRad="38100" dist="38100" dir="2700000" algn="tl">
                    <a:srgbClr val="000000">
                      <a:alpha val="43137"/>
                    </a:srgbClr>
                  </a:outerShdw>
                </a:effectLst>
              </a:rPr>
              <a:t>Linking </a:t>
            </a:r>
            <a:r>
              <a:rPr lang="en-US" sz="4000" b="1" i="1" dirty="0" smtClean="0">
                <a:solidFill>
                  <a:schemeClr val="tx1">
                    <a:lumMod val="50000"/>
                    <a:lumOff val="50000"/>
                  </a:schemeClr>
                </a:solidFill>
                <a:effectLst>
                  <a:outerShdw blurRad="38100" dist="38100" dir="2700000" algn="tl">
                    <a:srgbClr val="000000">
                      <a:alpha val="43137"/>
                    </a:srgbClr>
                  </a:outerShdw>
                </a:effectLst>
              </a:rPr>
              <a:t>Screening and Progress Monitoring</a:t>
            </a:r>
            <a:r>
              <a:rPr lang="en-US" sz="4000" b="1" dirty="0" smtClean="0">
                <a:solidFill>
                  <a:schemeClr val="tx1">
                    <a:lumMod val="50000"/>
                    <a:lumOff val="50000"/>
                  </a:schemeClr>
                </a:solidFill>
                <a:effectLst>
                  <a:outerShdw blurRad="38100" dist="38100" dir="2700000" algn="tl">
                    <a:srgbClr val="000000">
                      <a:alpha val="43137"/>
                    </a:srgbClr>
                  </a:outerShdw>
                </a:effectLst>
              </a:rPr>
              <a:t> Assessment Across Tiers</a:t>
            </a:r>
          </a:p>
        </p:txBody>
      </p:sp>
      <p:graphicFrame>
        <p:nvGraphicFramePr>
          <p:cNvPr id="37987" name="Group 99"/>
          <p:cNvGraphicFramePr>
            <a:graphicFrameLocks noGrp="1"/>
          </p:cNvGraphicFramePr>
          <p:nvPr/>
        </p:nvGraphicFramePr>
        <p:xfrm>
          <a:off x="0" y="1828800"/>
          <a:ext cx="9144000" cy="4968240"/>
        </p:xfrm>
        <a:graphic>
          <a:graphicData uri="http://schemas.openxmlformats.org/drawingml/2006/table">
            <a:tbl>
              <a:tblPr/>
              <a:tblGrid>
                <a:gridCol w="1943449"/>
                <a:gridCol w="2628551"/>
                <a:gridCol w="2286000"/>
                <a:gridCol w="2286000"/>
              </a:tblGrid>
              <a:tr h="13749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ＭＳ Ｐゴシック" pitchFamily="48" charset="-128"/>
                          <a:cs typeface="Times New Roman" pitchFamily="18" charset="0"/>
                        </a:rPr>
                        <a:t>Academic Basic Skills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1" u="sng" strike="noStrike" cap="none" normalizeH="0" baseline="0" dirty="0" smtClean="0">
                          <a:ln>
                            <a:noFill/>
                          </a:ln>
                          <a:solidFill>
                            <a:schemeClr val="tx1"/>
                          </a:solidFill>
                          <a:effectLst/>
                          <a:latin typeface="Times New Roman" pitchFamily="18" charset="0"/>
                          <a:ea typeface="ＭＳ Ｐゴシック" pitchFamily="48" charset="-128"/>
                          <a:cs typeface="Times New Roman" pitchFamily="18" charset="0"/>
                        </a:rPr>
                        <a:t>Tier 1:</a:t>
                      </a:r>
                      <a:r>
                        <a:rPr kumimoji="0" lang="en-US" sz="2000" b="0" i="0" u="none" strike="noStrike" cap="none" normalizeH="0" baseline="0" dirty="0" smtClean="0">
                          <a:ln>
                            <a:noFill/>
                          </a:ln>
                          <a:solidFill>
                            <a:schemeClr val="tx1"/>
                          </a:solidFill>
                          <a:effectLst/>
                          <a:latin typeface="Times New Roman" pitchFamily="18" charset="0"/>
                          <a:ea typeface="ＭＳ Ｐゴシック" pitchFamily="48" charset="-128"/>
                          <a:cs typeface="Times New Roman" pitchFamily="18" charset="0"/>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ＭＳ Ｐゴシック" pitchFamily="48" charset="-128"/>
                          <a:cs typeface="Times New Roman" pitchFamily="18" charset="0"/>
                        </a:rPr>
                        <a:t>Universal Screening / Benchmarking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1" u="sng" strike="noStrike" cap="none" normalizeH="0" baseline="0" smtClean="0">
                          <a:ln>
                            <a:noFill/>
                          </a:ln>
                          <a:solidFill>
                            <a:schemeClr val="tx1"/>
                          </a:solidFill>
                          <a:effectLst/>
                          <a:latin typeface="Times New Roman" pitchFamily="18" charset="0"/>
                          <a:ea typeface="ＭＳ Ｐゴシック" pitchFamily="48" charset="-128"/>
                          <a:cs typeface="Times New Roman" pitchFamily="18" charset="0"/>
                        </a:rPr>
                        <a:t>Tier 2:</a:t>
                      </a:r>
                      <a:r>
                        <a:rPr kumimoji="0" lang="en-US" sz="2000" b="0" i="0" u="none" strike="noStrike" cap="none" normalizeH="0" baseline="0" smtClean="0">
                          <a:ln>
                            <a:noFill/>
                          </a:ln>
                          <a:solidFill>
                            <a:schemeClr val="tx1"/>
                          </a:solidFill>
                          <a:effectLst/>
                          <a:latin typeface="Times New Roman" pitchFamily="18" charset="0"/>
                          <a:ea typeface="ＭＳ Ｐゴシック" pitchFamily="48" charset="-128"/>
                          <a:cs typeface="Times New Roman" pitchFamily="18" charset="0"/>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ＭＳ Ｐゴシック" pitchFamily="48" charset="-128"/>
                          <a:cs typeface="Times New Roman" pitchFamily="18" charset="0"/>
                        </a:rPr>
                        <a:t>Strategic Monitoring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1" u="sng" strike="noStrike" cap="none" normalizeH="0" baseline="0" smtClean="0">
                          <a:ln>
                            <a:noFill/>
                          </a:ln>
                          <a:solidFill>
                            <a:schemeClr val="tx1"/>
                          </a:solidFill>
                          <a:effectLst/>
                          <a:latin typeface="Times New Roman" pitchFamily="18" charset="0"/>
                          <a:ea typeface="ＭＳ Ｐゴシック" pitchFamily="48" charset="-128"/>
                          <a:cs typeface="Times New Roman" pitchFamily="18" charset="0"/>
                        </a:rPr>
                        <a:t>Tier 3:</a:t>
                      </a:r>
                      <a:r>
                        <a:rPr kumimoji="0" lang="en-US" sz="2000" b="0" i="0" u="none" strike="noStrike" cap="none" normalizeH="0" baseline="0" smtClean="0">
                          <a:ln>
                            <a:noFill/>
                          </a:ln>
                          <a:solidFill>
                            <a:schemeClr val="tx1"/>
                          </a:solidFill>
                          <a:effectLst/>
                          <a:latin typeface="Times New Roman" pitchFamily="18" charset="0"/>
                          <a:ea typeface="ＭＳ Ｐゴシック" pitchFamily="48" charset="-128"/>
                          <a:cs typeface="Times New Roman" pitchFamily="18" charset="0"/>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ＭＳ Ｐゴシック" pitchFamily="48" charset="-128"/>
                          <a:cs typeface="Times New Roman" pitchFamily="18" charset="0"/>
                        </a:rPr>
                        <a:t>Frequent Progress Monitoring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5050"/>
                    </a:solidFill>
                  </a:tcPr>
                </a:tc>
              </a:tr>
              <a:tr h="128330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ＭＳ Ｐゴシック" pitchFamily="48" charset="-128"/>
                          <a:cs typeface="Times New Roman" pitchFamily="18" charset="0"/>
                        </a:rPr>
                        <a:t>Material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ＭＳ Ｐゴシック" pitchFamily="48" charset="-128"/>
                          <a:cs typeface="Times New Roman" pitchFamily="18" charset="0"/>
                        </a:rPr>
                        <a:t>Generalized Curriculum CBM probes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ＭＳ Ｐゴシック" pitchFamily="48" charset="-128"/>
                          <a:cs typeface="Times New Roman" pitchFamily="18" charset="0"/>
                        </a:rPr>
                        <a:t>Generalized Curriculum CBM probes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ea typeface="ＭＳ Ｐゴシック" pitchFamily="48" charset="-128"/>
                          <a:cs typeface="Times New Roman" pitchFamily="18" charset="0"/>
                        </a:rPr>
                        <a:t>Generalized Curriculum CBM probes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5050"/>
                    </a:solidFill>
                  </a:tcPr>
                </a:tc>
              </a:tr>
              <a:tr h="23099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ea typeface="ＭＳ Ｐゴシック" pitchFamily="48" charset="-128"/>
                          <a:cs typeface="Times New Roman" pitchFamily="18" charset="0"/>
                        </a:rPr>
                        <a:t>Frequency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ＭＳ Ｐゴシック" pitchFamily="48" charset="-128"/>
                          <a:cs typeface="Times New Roman" pitchFamily="18" charset="0"/>
                        </a:rPr>
                        <a:t>3 x per year for 3-8 will use district benchmarks and MAP scores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ＭＳ Ｐゴシック" pitchFamily="48" charset="-128"/>
                          <a:cs typeface="Times New Roman" pitchFamily="18" charset="0"/>
                        </a:rPr>
                        <a:t>2 x per month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ＭＳ Ｐゴシック" pitchFamily="48" charset="-128"/>
                          <a:cs typeface="Times New Roman" pitchFamily="18" charset="0"/>
                        </a:rPr>
                        <a:t>1-2 x per week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5050"/>
                    </a:solidFill>
                  </a:tcPr>
                </a:tc>
              </a:tr>
            </a:tbl>
          </a:graphicData>
        </a:graphic>
      </p:graphicFrame>
      <p:grpSp>
        <p:nvGrpSpPr>
          <p:cNvPr id="2" name="Group 3"/>
          <p:cNvGrpSpPr>
            <a:grpSpLocks/>
          </p:cNvGrpSpPr>
          <p:nvPr/>
        </p:nvGrpSpPr>
        <p:grpSpPr bwMode="auto">
          <a:xfrm>
            <a:off x="2057400" y="2971800"/>
            <a:ext cx="6705600" cy="1295400"/>
            <a:chOff x="2209800" y="2895600"/>
            <a:chExt cx="6934200" cy="1295400"/>
          </a:xfrm>
        </p:grpSpPr>
        <p:sp>
          <p:nvSpPr>
            <p:cNvPr id="8218" name="Oval 100"/>
            <p:cNvSpPr>
              <a:spLocks noChangeArrowheads="1"/>
            </p:cNvSpPr>
            <p:nvPr/>
          </p:nvSpPr>
          <p:spPr bwMode="auto">
            <a:xfrm>
              <a:off x="2209800" y="2895600"/>
              <a:ext cx="2514600" cy="1295400"/>
            </a:xfrm>
            <a:prstGeom prst="ellipse">
              <a:avLst/>
            </a:prstGeom>
            <a:noFill/>
            <a:ln w="57150">
              <a:solidFill>
                <a:srgbClr val="0000FF"/>
              </a:solidFill>
              <a:round/>
              <a:headEnd/>
              <a:tailEnd/>
            </a:ln>
          </p:spPr>
          <p:txBody>
            <a:bodyPr wrap="none" anchor="ctr"/>
            <a:lstStyle/>
            <a:p>
              <a:endParaRPr lang="en-US"/>
            </a:p>
          </p:txBody>
        </p:sp>
        <p:sp>
          <p:nvSpPr>
            <p:cNvPr id="8219" name="Oval 101"/>
            <p:cNvSpPr>
              <a:spLocks noChangeArrowheads="1"/>
            </p:cNvSpPr>
            <p:nvPr/>
          </p:nvSpPr>
          <p:spPr bwMode="auto">
            <a:xfrm>
              <a:off x="4419600" y="2895600"/>
              <a:ext cx="2514600" cy="1295400"/>
            </a:xfrm>
            <a:prstGeom prst="ellipse">
              <a:avLst/>
            </a:prstGeom>
            <a:noFill/>
            <a:ln w="57150">
              <a:solidFill>
                <a:srgbClr val="0000FF"/>
              </a:solidFill>
              <a:round/>
              <a:headEnd/>
              <a:tailEnd/>
            </a:ln>
          </p:spPr>
          <p:txBody>
            <a:bodyPr wrap="none" anchor="ctr"/>
            <a:lstStyle/>
            <a:p>
              <a:endParaRPr lang="en-US"/>
            </a:p>
          </p:txBody>
        </p:sp>
        <p:sp>
          <p:nvSpPr>
            <p:cNvPr id="8220" name="Oval 102"/>
            <p:cNvSpPr>
              <a:spLocks noChangeArrowheads="1"/>
            </p:cNvSpPr>
            <p:nvPr/>
          </p:nvSpPr>
          <p:spPr bwMode="auto">
            <a:xfrm>
              <a:off x="6629400" y="2895600"/>
              <a:ext cx="2514600" cy="1295400"/>
            </a:xfrm>
            <a:prstGeom prst="ellipse">
              <a:avLst/>
            </a:prstGeom>
            <a:noFill/>
            <a:ln w="57150">
              <a:solidFill>
                <a:srgbClr val="0000FF"/>
              </a:solidFill>
              <a:round/>
              <a:headEnd/>
              <a:tailEnd/>
            </a:ln>
          </p:spPr>
          <p:txBody>
            <a:bodyPr wrap="none" anchor="ctr"/>
            <a:lstStyle/>
            <a:p>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z="3200" b="1">
                <a:solidFill>
                  <a:srgbClr val="FF0000"/>
                </a:solidFill>
                <a:effectLst>
                  <a:outerShdw blurRad="38100" dist="38100" dir="2700000" algn="tl">
                    <a:srgbClr val="C0C0C0"/>
                  </a:outerShdw>
                </a:effectLst>
              </a:rPr>
              <a:t>Possible Outcomes shown in CBM Progress Monitoring</a:t>
            </a:r>
          </a:p>
        </p:txBody>
      </p:sp>
      <p:sp>
        <p:nvSpPr>
          <p:cNvPr id="36867" name="Rectangle 3"/>
          <p:cNvSpPr>
            <a:spLocks noGrp="1" noChangeArrowheads="1"/>
          </p:cNvSpPr>
          <p:nvPr>
            <p:ph type="body" idx="1"/>
          </p:nvPr>
        </p:nvSpPr>
        <p:spPr>
          <a:xfrm>
            <a:off x="457200" y="1828800"/>
            <a:ext cx="8229600" cy="4297363"/>
          </a:xfrm>
        </p:spPr>
        <p:txBody>
          <a:bodyPr/>
          <a:lstStyle/>
          <a:p>
            <a:r>
              <a:rPr lang="en-US"/>
              <a:t>Data shows positive growth</a:t>
            </a:r>
          </a:p>
          <a:p>
            <a:r>
              <a:rPr lang="en-US"/>
              <a:t>Data shows response to intervention, but further assistance needed</a:t>
            </a:r>
          </a:p>
          <a:p>
            <a:r>
              <a:rPr lang="en-US"/>
              <a:t>Data shows poor response to intervention</a:t>
            </a: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295400" y="0"/>
            <a:ext cx="7772400" cy="1752600"/>
          </a:xfrm>
        </p:spPr>
        <p:txBody>
          <a:bodyPr/>
          <a:lstStyle/>
          <a:p>
            <a:r>
              <a:rPr lang="en-US" sz="4000" b="1" u="sng">
                <a:latin typeface="Goudy Old Style" pitchFamily="18" charset="0"/>
              </a:rPr>
              <a:t>Data show good growth</a:t>
            </a:r>
            <a:endParaRPr lang="en-US"/>
          </a:p>
        </p:txBody>
      </p:sp>
      <p:pic>
        <p:nvPicPr>
          <p:cNvPr id="37891" name="Picture 3" descr="Case A-MO"/>
          <p:cNvPicPr>
            <a:picLocks noGrp="1" noChangeAspect="1" noChangeArrowheads="1"/>
          </p:cNvPicPr>
          <p:nvPr>
            <p:ph idx="1"/>
          </p:nvPr>
        </p:nvPicPr>
        <p:blipFill>
          <a:blip r:embed="rId2" cstate="print"/>
          <a:srcRect/>
          <a:stretch>
            <a:fillRect/>
          </a:stretch>
        </p:blipFill>
        <p:spPr>
          <a:xfrm>
            <a:off x="1066800" y="1752600"/>
            <a:ext cx="6753225" cy="4495800"/>
          </a:xfrm>
          <a:noFill/>
          <a:ln/>
        </p:spPr>
      </p:pic>
      <p:sp>
        <p:nvSpPr>
          <p:cNvPr id="37892" name="Text Box 4"/>
          <p:cNvSpPr txBox="1">
            <a:spLocks noChangeArrowheads="1"/>
          </p:cNvSpPr>
          <p:nvPr/>
        </p:nvSpPr>
        <p:spPr bwMode="auto">
          <a:xfrm>
            <a:off x="5562600" y="6392863"/>
            <a:ext cx="2819400" cy="214312"/>
          </a:xfrm>
          <a:prstGeom prst="rect">
            <a:avLst/>
          </a:prstGeom>
          <a:noFill/>
          <a:ln w="9525">
            <a:noFill/>
            <a:miter lim="800000"/>
            <a:headEnd/>
            <a:tailEnd/>
          </a:ln>
          <a:effectLst/>
        </p:spPr>
        <p:txBody>
          <a:bodyPr>
            <a:spAutoFit/>
          </a:bodyPr>
          <a:lstStyle/>
          <a:p>
            <a:pPr eaLnBrk="0" hangingPunct="0">
              <a:spcBef>
                <a:spcPct val="50000"/>
              </a:spcBef>
            </a:pPr>
            <a:r>
              <a:rPr lang="en-US" sz="1000">
                <a:solidFill>
                  <a:srgbClr val="000000"/>
                </a:solidFill>
                <a:latin typeface="Times New Roman" pitchFamily="18" charset="0"/>
              </a:rPr>
              <a:t>National Research Center on Learning Disabilities</a:t>
            </a: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81000" y="228600"/>
            <a:ext cx="8763000" cy="1295400"/>
          </a:xfrm>
        </p:spPr>
        <p:txBody>
          <a:bodyPr>
            <a:normAutofit fontScale="90000"/>
          </a:bodyPr>
          <a:lstStyle/>
          <a:p>
            <a:r>
              <a:rPr lang="en-US" sz="4000" b="1" u="sng">
                <a:latin typeface="Goudy Old Style" pitchFamily="18" charset="0"/>
              </a:rPr>
              <a:t>Student Needs more assistance: </a:t>
            </a:r>
            <a:br>
              <a:rPr lang="en-US" sz="4000" b="1" u="sng">
                <a:latin typeface="Goudy Old Style" pitchFamily="18" charset="0"/>
              </a:rPr>
            </a:br>
            <a:r>
              <a:rPr lang="en-US" sz="4000" b="1" u="sng">
                <a:latin typeface="Goudy Old Style" pitchFamily="18" charset="0"/>
              </a:rPr>
              <a:t>Data shows response to follow up</a:t>
            </a:r>
            <a:endParaRPr lang="en-US" sz="4000"/>
          </a:p>
        </p:txBody>
      </p:sp>
      <p:pic>
        <p:nvPicPr>
          <p:cNvPr id="38915" name="Picture 3" descr="Case B-MO"/>
          <p:cNvPicPr>
            <a:picLocks noGrp="1" noChangeAspect="1" noChangeArrowheads="1"/>
          </p:cNvPicPr>
          <p:nvPr>
            <p:ph idx="1"/>
          </p:nvPr>
        </p:nvPicPr>
        <p:blipFill>
          <a:blip r:embed="rId2" cstate="print"/>
          <a:srcRect/>
          <a:stretch>
            <a:fillRect/>
          </a:stretch>
        </p:blipFill>
        <p:spPr>
          <a:xfrm>
            <a:off x="1019175" y="1600200"/>
            <a:ext cx="7277100" cy="4006850"/>
          </a:xfrm>
          <a:noFill/>
          <a:ln/>
        </p:spPr>
      </p:pic>
      <p:sp>
        <p:nvSpPr>
          <p:cNvPr id="38916" name="Text Box 4"/>
          <p:cNvSpPr txBox="1">
            <a:spLocks noChangeArrowheads="1"/>
          </p:cNvSpPr>
          <p:nvPr/>
        </p:nvSpPr>
        <p:spPr bwMode="auto">
          <a:xfrm>
            <a:off x="4876800" y="6324600"/>
            <a:ext cx="7508875" cy="365125"/>
          </a:xfrm>
          <a:prstGeom prst="rect">
            <a:avLst/>
          </a:prstGeom>
          <a:noFill/>
          <a:ln w="9525">
            <a:noFill/>
            <a:miter lim="800000"/>
            <a:headEnd/>
            <a:tailEnd/>
          </a:ln>
          <a:effectLst/>
        </p:spPr>
        <p:txBody>
          <a:bodyPr>
            <a:spAutoFit/>
          </a:bodyPr>
          <a:lstStyle/>
          <a:p>
            <a:pPr eaLnBrk="0" hangingPunct="0">
              <a:spcBef>
                <a:spcPct val="50000"/>
              </a:spcBef>
            </a:pPr>
            <a:r>
              <a:rPr lang="en-US" sz="1200">
                <a:solidFill>
                  <a:srgbClr val="000000"/>
                </a:solidFill>
                <a:latin typeface="Times New Roman" pitchFamily="18" charset="0"/>
              </a:rPr>
              <a:t>National Research Center on Learning Disabilities</a:t>
            </a:r>
          </a:p>
          <a:p>
            <a:pPr eaLnBrk="0" hangingPunct="0"/>
            <a:endParaRPr lang="en-US" sz="1200">
              <a:latin typeface="Times New Roman" pitchFamily="18"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normAutofit/>
          </a:bodyPr>
          <a:lstStyle/>
          <a:p>
            <a:pPr>
              <a:defRPr/>
            </a:pPr>
            <a:fld id="{709119AD-4198-4A02-A2B3-286721E305C7}" type="slidenum">
              <a:rPr lang="en-US"/>
              <a:pPr>
                <a:defRPr/>
              </a:pPr>
              <a:t>6</a:t>
            </a:fld>
            <a:endParaRPr lang="en-US"/>
          </a:p>
        </p:txBody>
      </p:sp>
      <p:sp>
        <p:nvSpPr>
          <p:cNvPr id="11267" name="Rectangle 2"/>
          <p:cNvSpPr>
            <a:spLocks noGrp="1"/>
          </p:cNvSpPr>
          <p:nvPr>
            <p:ph type="title"/>
          </p:nvPr>
        </p:nvSpPr>
        <p:spPr/>
        <p:txBody>
          <a:bodyPr/>
          <a:lstStyle/>
          <a:p>
            <a:pPr algn="ctr" eaLnBrk="1" hangingPunct="1"/>
            <a:r>
              <a:rPr lang="en-US" dirty="0" smtClean="0">
                <a:solidFill>
                  <a:srgbClr val="C00000"/>
                </a:solidFill>
              </a:rPr>
              <a:t>The Illinois State </a:t>
            </a:r>
            <a:r>
              <a:rPr lang="en-US" dirty="0" err="1" smtClean="0">
                <a:solidFill>
                  <a:srgbClr val="C00000"/>
                </a:solidFill>
              </a:rPr>
              <a:t>RtI</a:t>
            </a:r>
            <a:r>
              <a:rPr lang="en-US" dirty="0" smtClean="0">
                <a:solidFill>
                  <a:srgbClr val="C00000"/>
                </a:solidFill>
              </a:rPr>
              <a:t> Plan</a:t>
            </a:r>
          </a:p>
        </p:txBody>
      </p:sp>
      <p:sp>
        <p:nvSpPr>
          <p:cNvPr id="11268" name="Rectangle 3"/>
          <p:cNvSpPr>
            <a:spLocks noGrp="1"/>
          </p:cNvSpPr>
          <p:nvPr>
            <p:ph type="body" idx="1"/>
          </p:nvPr>
        </p:nvSpPr>
        <p:spPr>
          <a:xfrm>
            <a:off x="612775" y="1600200"/>
            <a:ext cx="8153400" cy="4876800"/>
          </a:xfrm>
        </p:spPr>
        <p:txBody>
          <a:bodyPr/>
          <a:lstStyle/>
          <a:p>
            <a:pPr eaLnBrk="1" hangingPunct="1">
              <a:lnSpc>
                <a:spcPct val="90000"/>
              </a:lnSpc>
            </a:pPr>
            <a:r>
              <a:rPr lang="en-US" dirty="0" smtClean="0">
                <a:latin typeface="+mj-lt"/>
              </a:rPr>
              <a:t>“ISBE believes that increased student learning requires the consistent practice of providing high quality instruction matched to student needs.”</a:t>
            </a:r>
          </a:p>
          <a:p>
            <a:pPr eaLnBrk="1" hangingPunct="1">
              <a:lnSpc>
                <a:spcPct val="90000"/>
              </a:lnSpc>
            </a:pPr>
            <a:r>
              <a:rPr lang="en-US" dirty="0" smtClean="0">
                <a:latin typeface="+mj-lt"/>
              </a:rPr>
              <a:t>“The success of all students toward the Illinois Learning Standards is improved when instructional and behavioral goals are frequently monitored.”</a:t>
            </a:r>
          </a:p>
          <a:p>
            <a:pPr eaLnBrk="1" hangingPunct="1">
              <a:lnSpc>
                <a:spcPct val="90000"/>
              </a:lnSpc>
            </a:pPr>
            <a:r>
              <a:rPr lang="en-US" dirty="0" smtClean="0">
                <a:latin typeface="+mj-lt"/>
              </a:rPr>
              <a:t>“…it is through the continuous use of progress monitoring and analysis of student academic and behavioral growth that proper instructional and curricular responses may be made.”</a:t>
            </a:r>
          </a:p>
        </p:txBody>
      </p:sp>
      <p:sp>
        <p:nvSpPr>
          <p:cNvPr id="6" name="TextBox 5"/>
          <p:cNvSpPr txBox="1"/>
          <p:nvPr/>
        </p:nvSpPr>
        <p:spPr>
          <a:xfrm>
            <a:off x="1905000" y="6400800"/>
            <a:ext cx="7346114" cy="369332"/>
          </a:xfrm>
          <a:prstGeom prst="rect">
            <a:avLst/>
          </a:prstGeom>
          <a:noFill/>
        </p:spPr>
        <p:txBody>
          <a:bodyPr wrap="square" rtlCol="0">
            <a:spAutoFit/>
          </a:bodyPr>
          <a:lstStyle/>
          <a:p>
            <a:r>
              <a:rPr lang="en-US" dirty="0" smtClean="0"/>
              <a:t>ISBE  presentation: Kathy Cox, Mark </a:t>
            </a:r>
            <a:r>
              <a:rPr lang="en-US" dirty="0" err="1" smtClean="0"/>
              <a:t>Swerdlik</a:t>
            </a:r>
            <a:r>
              <a:rPr lang="en-US" dirty="0" smtClean="0"/>
              <a:t>, Christine Martin, 2010</a:t>
            </a:r>
            <a:endParaRPr lang="en-US" dirty="0"/>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0" y="304800"/>
            <a:ext cx="9144000" cy="1143000"/>
          </a:xfrm>
        </p:spPr>
        <p:txBody>
          <a:bodyPr>
            <a:normAutofit fontScale="90000"/>
          </a:bodyPr>
          <a:lstStyle/>
          <a:p>
            <a:r>
              <a:rPr lang="en-US" sz="4000" b="1" u="sng">
                <a:latin typeface="Goudy Old Style" pitchFamily="18" charset="0"/>
              </a:rPr>
              <a:t>Student does not </a:t>
            </a:r>
            <a:br>
              <a:rPr lang="en-US" sz="4000" b="1" u="sng">
                <a:latin typeface="Goudy Old Style" pitchFamily="18" charset="0"/>
              </a:rPr>
            </a:br>
            <a:r>
              <a:rPr lang="en-US" sz="4000" b="1" u="sng">
                <a:latin typeface="Goudy Old Style" pitchFamily="18" charset="0"/>
              </a:rPr>
              <a:t>respond to intervention</a:t>
            </a:r>
            <a:endParaRPr lang="en-US" sz="4000"/>
          </a:p>
        </p:txBody>
      </p:sp>
      <p:pic>
        <p:nvPicPr>
          <p:cNvPr id="39939" name="Picture 3" descr="Case C-MO"/>
          <p:cNvPicPr>
            <a:picLocks noGrp="1" noChangeAspect="1" noChangeArrowheads="1"/>
          </p:cNvPicPr>
          <p:nvPr>
            <p:ph idx="1"/>
          </p:nvPr>
        </p:nvPicPr>
        <p:blipFill>
          <a:blip r:embed="rId2" cstate="print"/>
          <a:srcRect/>
          <a:stretch>
            <a:fillRect/>
          </a:stretch>
        </p:blipFill>
        <p:spPr>
          <a:xfrm>
            <a:off x="1160463" y="1600200"/>
            <a:ext cx="7158037" cy="4006850"/>
          </a:xfrm>
          <a:noFill/>
          <a:ln/>
        </p:spPr>
      </p:pic>
      <p:sp>
        <p:nvSpPr>
          <p:cNvPr id="39940" name="Text Box 4"/>
          <p:cNvSpPr txBox="1">
            <a:spLocks noChangeArrowheads="1"/>
          </p:cNvSpPr>
          <p:nvPr/>
        </p:nvSpPr>
        <p:spPr bwMode="auto">
          <a:xfrm>
            <a:off x="5775325" y="6396038"/>
            <a:ext cx="2711450" cy="350837"/>
          </a:xfrm>
          <a:prstGeom prst="rect">
            <a:avLst/>
          </a:prstGeom>
          <a:noFill/>
          <a:ln w="9525">
            <a:noFill/>
            <a:miter lim="800000"/>
            <a:headEnd/>
            <a:tailEnd/>
          </a:ln>
          <a:effectLst/>
        </p:spPr>
        <p:txBody>
          <a:bodyPr wrap="none">
            <a:spAutoFit/>
          </a:bodyPr>
          <a:lstStyle/>
          <a:p>
            <a:pPr eaLnBrk="0" hangingPunct="0">
              <a:spcBef>
                <a:spcPct val="50000"/>
              </a:spcBef>
            </a:pPr>
            <a:r>
              <a:rPr lang="en-US" sz="1200">
                <a:solidFill>
                  <a:srgbClr val="000000"/>
                </a:solidFill>
                <a:latin typeface="Times New Roman" pitchFamily="18" charset="0"/>
              </a:rPr>
              <a:t>National Research Center on Learning Disabilities</a:t>
            </a:r>
          </a:p>
          <a:p>
            <a:pPr eaLnBrk="0" hangingPunct="0"/>
            <a:endParaRPr lang="en-US" sz="1000">
              <a:latin typeface="Times New Roman" pitchFamily="18" charset="0"/>
            </a:endParaRPr>
          </a:p>
        </p:txBody>
      </p:sp>
      <p:sp>
        <p:nvSpPr>
          <p:cNvPr id="39941" name="Text Box 5"/>
          <p:cNvSpPr txBox="1">
            <a:spLocks noChangeArrowheads="1"/>
          </p:cNvSpPr>
          <p:nvPr/>
        </p:nvSpPr>
        <p:spPr bwMode="auto">
          <a:xfrm>
            <a:off x="4860925" y="6208713"/>
            <a:ext cx="184150" cy="366712"/>
          </a:xfrm>
          <a:prstGeom prst="rect">
            <a:avLst/>
          </a:prstGeom>
          <a:noFill/>
          <a:ln w="9525">
            <a:noFill/>
            <a:miter lim="800000"/>
            <a:headEnd/>
            <a:tailEnd/>
          </a:ln>
          <a:effectLst/>
        </p:spPr>
        <p:txBody>
          <a:bodyPr wrap="none">
            <a:spAutoFit/>
          </a:bodyPr>
          <a:lstStyle/>
          <a:p>
            <a:pPr eaLnBrk="0" hangingPunct="0"/>
            <a:endParaRPr lang="en-US" sz="2400">
              <a:latin typeface="Times New Roman" pitchFamily="18" charset="0"/>
            </a:endParaRP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304800" y="274638"/>
            <a:ext cx="8839200" cy="792162"/>
          </a:xfrm>
        </p:spPr>
        <p:txBody>
          <a:bodyPr>
            <a:normAutofit/>
          </a:bodyPr>
          <a:lstStyle/>
          <a:p>
            <a:r>
              <a:rPr lang="en-US" sz="3200" b="1" dirty="0">
                <a:solidFill>
                  <a:srgbClr val="C00000"/>
                </a:solidFill>
                <a:effectLst>
                  <a:outerShdw blurRad="38100" dist="38100" dir="2700000" algn="tl">
                    <a:srgbClr val="000000">
                      <a:alpha val="43137"/>
                    </a:srgbClr>
                  </a:outerShdw>
                </a:effectLst>
              </a:rPr>
              <a:t>Criteria for Evaluating Response </a:t>
            </a:r>
            <a:r>
              <a:rPr lang="en-US" sz="3200" b="1" dirty="0" smtClean="0">
                <a:solidFill>
                  <a:srgbClr val="C00000"/>
                </a:solidFill>
                <a:effectLst>
                  <a:outerShdw blurRad="38100" dist="38100" dir="2700000" algn="tl">
                    <a:srgbClr val="000000">
                      <a:alpha val="43137"/>
                    </a:srgbClr>
                  </a:outerShdw>
                </a:effectLst>
              </a:rPr>
              <a:t>to Intervention</a:t>
            </a:r>
            <a:endParaRPr lang="en-US" sz="3200" b="1" dirty="0">
              <a:solidFill>
                <a:srgbClr val="C00000"/>
              </a:solidFill>
              <a:effectLst>
                <a:outerShdw blurRad="38100" dist="38100" dir="2700000" algn="tl">
                  <a:srgbClr val="000000">
                    <a:alpha val="43137"/>
                  </a:srgbClr>
                </a:outerShdw>
              </a:effectLst>
            </a:endParaRPr>
          </a:p>
        </p:txBody>
      </p:sp>
      <p:sp>
        <p:nvSpPr>
          <p:cNvPr id="140291" name="Rectangle 3"/>
          <p:cNvSpPr>
            <a:spLocks noGrp="1" noChangeArrowheads="1"/>
          </p:cNvSpPr>
          <p:nvPr>
            <p:ph type="body" idx="1"/>
          </p:nvPr>
        </p:nvSpPr>
        <p:spPr/>
        <p:txBody>
          <a:bodyPr>
            <a:normAutofit fontScale="92500" lnSpcReduction="10000"/>
          </a:bodyPr>
          <a:lstStyle/>
          <a:p>
            <a:r>
              <a:rPr lang="en-US" sz="2800" dirty="0">
                <a:latin typeface="+mj-lt"/>
              </a:rPr>
              <a:t>Is the gap between slopes of current rate and benchmark converging?  If yes, this is a POSITIVE </a:t>
            </a:r>
            <a:r>
              <a:rPr lang="en-US" sz="2800" dirty="0" err="1">
                <a:latin typeface="+mj-lt"/>
              </a:rPr>
              <a:t>RtI</a:t>
            </a:r>
            <a:endParaRPr lang="en-US" sz="2800" dirty="0">
              <a:latin typeface="+mj-lt"/>
            </a:endParaRPr>
          </a:p>
          <a:p>
            <a:pPr lvl="1"/>
            <a:r>
              <a:rPr lang="en-US" sz="2400" dirty="0" smtClean="0">
                <a:solidFill>
                  <a:srgbClr val="006600"/>
                </a:solidFill>
                <a:latin typeface="+mj-lt"/>
              </a:rPr>
              <a:t> </a:t>
            </a:r>
            <a:r>
              <a:rPr lang="en-US" sz="2400" dirty="0">
                <a:solidFill>
                  <a:srgbClr val="006600"/>
                </a:solidFill>
                <a:latin typeface="+mj-lt"/>
              </a:rPr>
              <a:t>Maintain </a:t>
            </a:r>
            <a:r>
              <a:rPr lang="en-US" sz="2400" dirty="0" smtClean="0">
                <a:solidFill>
                  <a:srgbClr val="006600"/>
                </a:solidFill>
                <a:latin typeface="+mj-lt"/>
              </a:rPr>
              <a:t>intervention</a:t>
            </a:r>
          </a:p>
          <a:p>
            <a:pPr lvl="1"/>
            <a:endParaRPr lang="en-US" sz="2400" dirty="0">
              <a:solidFill>
                <a:srgbClr val="006600"/>
              </a:solidFill>
              <a:latin typeface="+mj-lt"/>
            </a:endParaRPr>
          </a:p>
          <a:p>
            <a:r>
              <a:rPr lang="en-US" sz="2800" dirty="0">
                <a:latin typeface="+mj-lt"/>
              </a:rPr>
              <a:t>Is the gap closing but not converging (e.g., parallel)?  If yes, this is a QUESTIONABLE </a:t>
            </a:r>
            <a:r>
              <a:rPr lang="en-US" sz="2800" dirty="0" err="1">
                <a:latin typeface="+mj-lt"/>
              </a:rPr>
              <a:t>RtI</a:t>
            </a:r>
            <a:endParaRPr lang="en-US" sz="2800" dirty="0">
              <a:latin typeface="+mj-lt"/>
            </a:endParaRPr>
          </a:p>
          <a:p>
            <a:pPr lvl="1"/>
            <a:r>
              <a:rPr lang="en-US" sz="2400" dirty="0" smtClean="0">
                <a:solidFill>
                  <a:srgbClr val="006600"/>
                </a:solidFill>
                <a:latin typeface="+mj-lt"/>
              </a:rPr>
              <a:t>Provide </a:t>
            </a:r>
            <a:r>
              <a:rPr lang="en-US" sz="2400" dirty="0">
                <a:solidFill>
                  <a:srgbClr val="006600"/>
                </a:solidFill>
                <a:latin typeface="+mj-lt"/>
              </a:rPr>
              <a:t>more of the </a:t>
            </a:r>
            <a:r>
              <a:rPr lang="en-US" sz="2400" dirty="0" smtClean="0">
                <a:solidFill>
                  <a:srgbClr val="006600"/>
                </a:solidFill>
                <a:latin typeface="+mj-lt"/>
              </a:rPr>
              <a:t>intervention</a:t>
            </a:r>
          </a:p>
          <a:p>
            <a:pPr lvl="1"/>
            <a:endParaRPr lang="en-US" sz="2400" dirty="0">
              <a:solidFill>
                <a:srgbClr val="006600"/>
              </a:solidFill>
              <a:latin typeface="+mj-lt"/>
            </a:endParaRPr>
          </a:p>
          <a:p>
            <a:r>
              <a:rPr lang="en-US" sz="2800" dirty="0">
                <a:latin typeface="+mj-lt"/>
              </a:rPr>
              <a:t>If the rate/slope remains unchanged OR if there is improvement but shows no evidence of closing the gap, then this is a POOR </a:t>
            </a:r>
            <a:r>
              <a:rPr lang="en-US" sz="2800" dirty="0" err="1">
                <a:latin typeface="+mj-lt"/>
              </a:rPr>
              <a:t>RtI</a:t>
            </a:r>
            <a:endParaRPr lang="en-US" sz="2800" dirty="0">
              <a:latin typeface="+mj-lt"/>
            </a:endParaRPr>
          </a:p>
          <a:p>
            <a:pPr lvl="1"/>
            <a:r>
              <a:rPr lang="en-US" sz="2400" dirty="0" smtClean="0">
                <a:solidFill>
                  <a:srgbClr val="006600"/>
                </a:solidFill>
                <a:latin typeface="+mj-lt"/>
              </a:rPr>
              <a:t>Go </a:t>
            </a:r>
            <a:r>
              <a:rPr lang="en-US" sz="2400" dirty="0">
                <a:solidFill>
                  <a:srgbClr val="006600"/>
                </a:solidFill>
                <a:latin typeface="+mj-lt"/>
              </a:rPr>
              <a:t>back to Problem Solving</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1074" name="Object 2"/>
          <p:cNvGraphicFramePr>
            <a:graphicFrameLocks noChangeAspect="1"/>
          </p:cNvGraphicFramePr>
          <p:nvPr/>
        </p:nvGraphicFramePr>
        <p:xfrm>
          <a:off x="0" y="1076325"/>
          <a:ext cx="8839200" cy="5781675"/>
        </p:xfrm>
        <a:graphic>
          <a:graphicData uri="http://schemas.openxmlformats.org/presentationml/2006/ole">
            <p:oleObj spid="_x0000_s76802" name="Worksheet" r:id="rId4" imgW="11081520" imgH="7592760" progId="Excel.Sheet.8">
              <p:embed/>
            </p:oleObj>
          </a:graphicData>
        </a:graphic>
      </p:graphicFrame>
      <p:sp>
        <p:nvSpPr>
          <p:cNvPr id="3" name="TextBox 2"/>
          <p:cNvSpPr txBox="1"/>
          <p:nvPr/>
        </p:nvSpPr>
        <p:spPr>
          <a:xfrm>
            <a:off x="3276600" y="685800"/>
            <a:ext cx="1854482" cy="369332"/>
          </a:xfrm>
          <a:prstGeom prst="rect">
            <a:avLst/>
          </a:prstGeom>
          <a:noFill/>
        </p:spPr>
        <p:txBody>
          <a:bodyPr wrap="none" rtlCol="0">
            <a:spAutoFit/>
          </a:bodyPr>
          <a:lstStyle/>
          <a:p>
            <a:r>
              <a:rPr lang="en-US" dirty="0" smtClean="0"/>
              <a:t>RTI Behavioral Data</a:t>
            </a: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22" name="Object 1026"/>
          <p:cNvGraphicFramePr>
            <a:graphicFrameLocks noChangeAspect="1"/>
          </p:cNvGraphicFramePr>
          <p:nvPr/>
        </p:nvGraphicFramePr>
        <p:xfrm>
          <a:off x="0" y="1219200"/>
          <a:ext cx="8839200" cy="5638800"/>
        </p:xfrm>
        <a:graphic>
          <a:graphicData uri="http://schemas.openxmlformats.org/presentationml/2006/ole">
            <p:oleObj spid="_x0000_s77826" name="Worksheet" r:id="rId4" imgW="8674608" imgH="5931408" progId="Excel.Sheet.8">
              <p:embed/>
            </p:oleObj>
          </a:graphicData>
        </a:graphic>
      </p:graphicFrame>
      <p:sp>
        <p:nvSpPr>
          <p:cNvPr id="3" name="TextBox 2"/>
          <p:cNvSpPr txBox="1"/>
          <p:nvPr/>
        </p:nvSpPr>
        <p:spPr>
          <a:xfrm>
            <a:off x="457200" y="838200"/>
            <a:ext cx="7696200" cy="461665"/>
          </a:xfrm>
          <a:prstGeom prst="rect">
            <a:avLst/>
          </a:prstGeom>
          <a:noFill/>
        </p:spPr>
        <p:txBody>
          <a:bodyPr wrap="square" rtlCol="0">
            <a:spAutoFit/>
          </a:bodyPr>
          <a:lstStyle/>
          <a:p>
            <a:pPr algn="ctr"/>
            <a:r>
              <a:rPr lang="en-US" sz="2400" b="1" dirty="0" smtClean="0">
                <a:solidFill>
                  <a:srgbClr val="C00000"/>
                </a:solidFill>
                <a:effectLst>
                  <a:outerShdw blurRad="38100" dist="38100" dir="2700000" algn="tl">
                    <a:srgbClr val="000000">
                      <a:alpha val="43137"/>
                    </a:srgbClr>
                  </a:outerShdw>
                </a:effectLst>
                <a:latin typeface="+mj-lt"/>
              </a:rPr>
              <a:t>Student needs layers of interventions for Positive RTI</a:t>
            </a:r>
            <a:endParaRPr lang="en-US" sz="2400" b="1" dirty="0">
              <a:solidFill>
                <a:srgbClr val="C00000"/>
              </a:solidFill>
              <a:effectLst>
                <a:outerShdw blurRad="38100" dist="38100" dir="2700000" algn="tl">
                  <a:srgbClr val="000000">
                    <a:alpha val="43137"/>
                  </a:srgbClr>
                </a:outerShdw>
              </a:effectLst>
              <a:latin typeface="+mj-lt"/>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3001962"/>
          </a:xfrm>
        </p:spPr>
        <p:txBody>
          <a:bodyPr>
            <a:normAutofit/>
          </a:bodyPr>
          <a:lstStyle/>
          <a:p>
            <a:r>
              <a:rPr lang="en-US" b="1" dirty="0" smtClean="0">
                <a:solidFill>
                  <a:schemeClr val="accent1">
                    <a:lumMod val="75000"/>
                  </a:schemeClr>
                </a:solidFill>
                <a:effectLst>
                  <a:outerShdw blurRad="38100" dist="38100" dir="2700000" algn="tl">
                    <a:srgbClr val="000000">
                      <a:alpha val="43137"/>
                    </a:srgbClr>
                  </a:outerShdw>
                </a:effectLst>
              </a:rPr>
              <a:t>Refer for Individual Problem Solving When Tier 2 and 3 standard interventions do not result in expected progress</a:t>
            </a:r>
            <a:endParaRPr lang="en-US" b="1" dirty="0">
              <a:solidFill>
                <a:schemeClr val="accent1">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914400" y="3352800"/>
            <a:ext cx="7772400" cy="2667000"/>
          </a:xfrm>
        </p:spPr>
        <p:txBody>
          <a:bodyPr/>
          <a:lstStyle/>
          <a:p>
            <a:r>
              <a:rPr lang="en-US" dirty="0" smtClean="0">
                <a:latin typeface="+mj-lt"/>
              </a:rPr>
              <a:t>Expected progress would be at a benchmark set for peer group or by master measure cut scores</a:t>
            </a:r>
            <a:endParaRPr lang="en-US" dirty="0">
              <a:latin typeface="+mj-lt"/>
            </a:endParaRPr>
          </a:p>
        </p:txBody>
      </p:sp>
      <p:pic>
        <p:nvPicPr>
          <p:cNvPr id="7171" name="Picture 3" descr="C:\Documents and Settings\PluymerK\Local Settings\Temporary Internet Files\Content.IE5\MF68MMET\MC900078805[1].wmf"/>
          <p:cNvPicPr>
            <a:picLocks noChangeAspect="1" noChangeArrowheads="1"/>
          </p:cNvPicPr>
          <p:nvPr/>
        </p:nvPicPr>
        <p:blipFill>
          <a:blip r:embed="rId2" cstate="print"/>
          <a:srcRect/>
          <a:stretch>
            <a:fillRect/>
          </a:stretch>
        </p:blipFill>
        <p:spPr bwMode="auto">
          <a:xfrm>
            <a:off x="4038600" y="4419600"/>
            <a:ext cx="2943225" cy="2324100"/>
          </a:xfrm>
          <a:prstGeom prst="rect">
            <a:avLst/>
          </a:prstGeom>
          <a:noFill/>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r>
              <a:rPr lang="en-US" dirty="0" smtClean="0"/>
              <a:t>Why we consider standard protocol interventions first </a:t>
            </a:r>
            <a:endParaRPr lang="en-US" dirty="0"/>
          </a:p>
        </p:txBody>
      </p:sp>
      <p:sp>
        <p:nvSpPr>
          <p:cNvPr id="4" name="Title 3"/>
          <p:cNvSpPr>
            <a:spLocks noGrp="1"/>
          </p:cNvSpPr>
          <p:nvPr>
            <p:ph type="ctrTitle"/>
          </p:nvPr>
        </p:nvSpPr>
        <p:spPr/>
        <p:txBody>
          <a:bodyPr>
            <a:normAutofit/>
          </a:bodyPr>
          <a:lstStyle/>
          <a:p>
            <a:r>
              <a:rPr lang="en-US" dirty="0" smtClean="0"/>
              <a:t>Tier 2 and 3 interventions and </a:t>
            </a:r>
            <a:br>
              <a:rPr lang="en-US" dirty="0" smtClean="0"/>
            </a:br>
            <a:r>
              <a:rPr lang="en-US" dirty="0" smtClean="0"/>
              <a:t>standard protocol approach</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971800" y="274638"/>
            <a:ext cx="5715000" cy="1706562"/>
          </a:xfrm>
        </p:spPr>
        <p:txBody>
          <a:bodyPr>
            <a:noAutofit/>
          </a:bodyPr>
          <a:lstStyle/>
          <a:p>
            <a:pPr algn="ctr"/>
            <a:r>
              <a:rPr lang="en-US" sz="3200" b="1" dirty="0" smtClean="0">
                <a:solidFill>
                  <a:srgbClr val="C00000"/>
                </a:solidFill>
                <a:effectLst>
                  <a:outerShdw blurRad="38100" dist="38100" dir="2700000" algn="tl">
                    <a:srgbClr val="000000">
                      <a:alpha val="43137"/>
                    </a:srgbClr>
                  </a:outerShdw>
                </a:effectLst>
              </a:rPr>
              <a:t>Three approaches to RTI Intervention Development and Implementation:</a:t>
            </a:r>
            <a:endParaRPr lang="en-US" sz="3200" b="1"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2971800" y="1600200"/>
            <a:ext cx="5715000" cy="4800600"/>
          </a:xfrm>
        </p:spPr>
        <p:txBody>
          <a:bodyPr>
            <a:normAutofit lnSpcReduction="10000"/>
          </a:bodyPr>
          <a:lstStyle/>
          <a:p>
            <a:pPr lvl="1">
              <a:buNone/>
            </a:pPr>
            <a:r>
              <a:rPr lang="en-US" sz="1900" dirty="0" smtClean="0">
                <a:latin typeface="+mj-lt"/>
              </a:rPr>
              <a:t>		</a:t>
            </a:r>
            <a:r>
              <a:rPr lang="en-US" sz="1900" dirty="0" smtClean="0"/>
              <a:t>	</a:t>
            </a:r>
            <a:endParaRPr lang="en-US" sz="1700" dirty="0" smtClean="0">
              <a:solidFill>
                <a:schemeClr val="accent1">
                  <a:lumMod val="75000"/>
                </a:schemeClr>
              </a:solidFill>
            </a:endParaRPr>
          </a:p>
          <a:p>
            <a:r>
              <a:rPr lang="en-US" b="1" dirty="0" smtClean="0">
                <a:effectLst>
                  <a:outerShdw blurRad="38100" dist="38100" dir="2700000" algn="tl">
                    <a:srgbClr val="000000">
                      <a:alpha val="43137"/>
                    </a:srgbClr>
                  </a:outerShdw>
                </a:effectLst>
                <a:latin typeface="+mj-lt"/>
              </a:rPr>
              <a:t>Standard Protocol </a:t>
            </a:r>
          </a:p>
          <a:p>
            <a:pPr lvl="1"/>
            <a:r>
              <a:rPr lang="en-US" dirty="0" smtClean="0">
                <a:latin typeface="+mj-lt"/>
              </a:rPr>
              <a:t>Use data based decision rules to place students into group interventions.  There is a menu of interventions that represent the most frequently occurring skill deficits that students in the building exhibit.</a:t>
            </a:r>
          </a:p>
          <a:p>
            <a:r>
              <a:rPr lang="en-US" b="1" dirty="0" smtClean="0">
                <a:effectLst>
                  <a:outerShdw blurRad="38100" dist="38100" dir="2700000" algn="tl">
                    <a:srgbClr val="000000">
                      <a:alpha val="43137"/>
                    </a:srgbClr>
                  </a:outerShdw>
                </a:effectLst>
                <a:latin typeface="+mj-lt"/>
              </a:rPr>
              <a:t>Problem Solving- </a:t>
            </a:r>
          </a:p>
          <a:p>
            <a:pPr lvl="1"/>
            <a:r>
              <a:rPr lang="en-US" dirty="0" smtClean="0">
                <a:latin typeface="+mj-lt"/>
              </a:rPr>
              <a:t>Using process of Problem Solving ( comparable to PDSA ) to address problems with unique solutions</a:t>
            </a:r>
          </a:p>
          <a:p>
            <a:r>
              <a:rPr lang="en-US" b="1" dirty="0" smtClean="0">
                <a:effectLst>
                  <a:outerShdw blurRad="38100" dist="38100" dir="2700000" algn="tl">
                    <a:srgbClr val="000000">
                      <a:alpha val="43137"/>
                    </a:srgbClr>
                  </a:outerShdw>
                </a:effectLst>
                <a:latin typeface="+mj-lt"/>
              </a:rPr>
              <a:t>Blended – some of both</a:t>
            </a:r>
          </a:p>
          <a:p>
            <a:pPr>
              <a:buFont typeface="Wingdings" pitchFamily="2" charset="2"/>
              <a:buChar char="q"/>
            </a:pPr>
            <a:endParaRPr lang="en-US" sz="1900" dirty="0" smtClean="0">
              <a:solidFill>
                <a:schemeClr val="accent1">
                  <a:lumMod val="75000"/>
                </a:schemeClr>
              </a:solidFill>
            </a:endParaRPr>
          </a:p>
          <a:p>
            <a:pPr lvl="1">
              <a:buNone/>
            </a:pPr>
            <a:endParaRPr lang="en-US" sz="1900" dirty="0" smtClean="0">
              <a:solidFill>
                <a:schemeClr val="accent1">
                  <a:lumMod val="75000"/>
                </a:schemeClr>
              </a:solidFill>
            </a:endParaRPr>
          </a:p>
          <a:p>
            <a:pPr lvl="1">
              <a:buFont typeface="Wingdings" pitchFamily="2" charset="2"/>
              <a:buChar char="q"/>
            </a:pPr>
            <a:endParaRPr lang="en-US" sz="1900" dirty="0" smtClean="0">
              <a:solidFill>
                <a:schemeClr val="accent1">
                  <a:lumMod val="75000"/>
                </a:schemeClr>
              </a:solidFill>
            </a:endParaRPr>
          </a:p>
          <a:p>
            <a:pPr lvl="1">
              <a:buNone/>
            </a:pPr>
            <a:endParaRPr lang="en-US" sz="1900" dirty="0" smtClean="0">
              <a:solidFill>
                <a:schemeClr val="accent1">
                  <a:lumMod val="75000"/>
                </a:schemeClr>
              </a:solidFill>
            </a:endParaRPr>
          </a:p>
          <a:p>
            <a:pPr lvl="1">
              <a:buFont typeface="Wingdings" pitchFamily="2" charset="2"/>
              <a:buChar char="q"/>
            </a:pPr>
            <a:endParaRPr lang="en-US" dirty="0" smtClean="0">
              <a:solidFill>
                <a:schemeClr val="accent1">
                  <a:lumMod val="75000"/>
                </a:schemeClr>
              </a:solidFill>
            </a:endParaRPr>
          </a:p>
          <a:p>
            <a:pPr lvl="1">
              <a:buFont typeface="Wingdings" pitchFamily="2" charset="2"/>
              <a:buChar char="q"/>
            </a:pPr>
            <a:endParaRPr lang="en-US" dirty="0" smtClean="0">
              <a:solidFill>
                <a:schemeClr val="accent1">
                  <a:lumMod val="75000"/>
                </a:schemeClr>
              </a:solidFill>
            </a:endParaRPr>
          </a:p>
          <a:p>
            <a:pPr lvl="1">
              <a:buFont typeface="Wingdings" pitchFamily="2" charset="2"/>
              <a:buChar char="q"/>
            </a:pPr>
            <a:endParaRPr lang="en-US" dirty="0" smtClean="0">
              <a:solidFill>
                <a:schemeClr val="accent1">
                  <a:lumMod val="75000"/>
                </a:schemeClr>
              </a:solidFill>
            </a:endParaRPr>
          </a:p>
          <a:p>
            <a:pPr lvl="1">
              <a:buFont typeface="Wingdings" pitchFamily="2" charset="2"/>
              <a:buChar char="q"/>
            </a:pPr>
            <a:endParaRPr lang="en-US" dirty="0" smtClean="0">
              <a:solidFill>
                <a:schemeClr val="accent1">
                  <a:lumMod val="75000"/>
                </a:schemeClr>
              </a:solidFill>
            </a:endParaRPr>
          </a:p>
          <a:p>
            <a:pPr>
              <a:buNone/>
            </a:pPr>
            <a:endParaRPr lang="en-US" sz="4000" b="1" dirty="0" smtClean="0">
              <a:latin typeface="Arial Narrow" pitchFamily="34" charset="0"/>
              <a:sym typeface="Wingdings" pitchFamily="2" charset="2"/>
            </a:endParaRPr>
          </a:p>
          <a:p>
            <a:endParaRPr lang="en-US" dirty="0"/>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366117" y="-116086"/>
            <a:ext cx="8367117" cy="1335286"/>
          </a:xfrm>
          <a:ln/>
        </p:spPr>
        <p:txBody>
          <a:bodyPr lIns="64291" tIns="32146" rIns="81277" bIns="32146">
            <a:normAutofit/>
          </a:bodyPr>
          <a:lstStyle/>
          <a:p>
            <a:r>
              <a:rPr lang="en-US" sz="3200" b="1" dirty="0" smtClean="0">
                <a:solidFill>
                  <a:schemeClr val="accent1">
                    <a:lumMod val="75000"/>
                  </a:schemeClr>
                </a:solidFill>
                <a:effectLst>
                  <a:outerShdw blurRad="38100" dist="38100" dir="2700000" algn="tl">
                    <a:srgbClr val="000000">
                      <a:alpha val="43137"/>
                    </a:srgbClr>
                  </a:outerShdw>
                </a:effectLst>
              </a:rPr>
              <a:t>Individual Problem Solving  ONLY: </a:t>
            </a:r>
            <a:br>
              <a:rPr lang="en-US" sz="3200" b="1" dirty="0" smtClean="0">
                <a:solidFill>
                  <a:schemeClr val="accent1">
                    <a:lumMod val="75000"/>
                  </a:schemeClr>
                </a:solidFill>
                <a:effectLst>
                  <a:outerShdw blurRad="38100" dist="38100" dir="2700000" algn="tl">
                    <a:srgbClr val="000000">
                      <a:alpha val="43137"/>
                    </a:srgbClr>
                  </a:outerShdw>
                </a:effectLst>
              </a:rPr>
            </a:br>
            <a:r>
              <a:rPr lang="en-US" sz="3200" b="1" dirty="0" smtClean="0">
                <a:solidFill>
                  <a:schemeClr val="accent1">
                    <a:lumMod val="75000"/>
                  </a:schemeClr>
                </a:solidFill>
                <a:effectLst>
                  <a:outerShdw blurRad="38100" dist="38100" dir="2700000" algn="tl">
                    <a:srgbClr val="000000">
                      <a:alpha val="43137"/>
                    </a:srgbClr>
                  </a:outerShdw>
                </a:effectLst>
              </a:rPr>
              <a:t>Too </a:t>
            </a:r>
            <a:r>
              <a:rPr lang="en-US" sz="3200" b="1" dirty="0">
                <a:solidFill>
                  <a:schemeClr val="accent1">
                    <a:lumMod val="75000"/>
                  </a:schemeClr>
                </a:solidFill>
                <a:effectLst>
                  <a:outerShdw blurRad="38100" dist="38100" dir="2700000" algn="tl">
                    <a:srgbClr val="000000">
                      <a:alpha val="43137"/>
                    </a:srgbClr>
                  </a:outerShdw>
                </a:effectLst>
              </a:rPr>
              <a:t>Much Hypothesizing One At a Time</a:t>
            </a:r>
          </a:p>
        </p:txBody>
      </p:sp>
      <p:grpSp>
        <p:nvGrpSpPr>
          <p:cNvPr id="2" name="Group 2"/>
          <p:cNvGrpSpPr>
            <a:grpSpLocks/>
          </p:cNvGrpSpPr>
          <p:nvPr/>
        </p:nvGrpSpPr>
        <p:grpSpPr bwMode="auto">
          <a:xfrm>
            <a:off x="991195" y="1593950"/>
            <a:ext cx="7125891" cy="4270623"/>
            <a:chOff x="0" y="0"/>
            <a:chExt cx="6384" cy="3826"/>
          </a:xfrm>
        </p:grpSpPr>
        <p:grpSp>
          <p:nvGrpSpPr>
            <p:cNvPr id="3" name="Group 3"/>
            <p:cNvGrpSpPr>
              <a:grpSpLocks/>
            </p:cNvGrpSpPr>
            <p:nvPr/>
          </p:nvGrpSpPr>
          <p:grpSpPr bwMode="auto">
            <a:xfrm>
              <a:off x="4024" y="1003"/>
              <a:ext cx="572" cy="1748"/>
              <a:chOff x="0" y="0"/>
              <a:chExt cx="572" cy="1748"/>
            </a:xfrm>
          </p:grpSpPr>
          <p:sp>
            <p:nvSpPr>
              <p:cNvPr id="61444" name="AutoShape 4"/>
              <p:cNvSpPr>
                <a:spLocks/>
              </p:cNvSpPr>
              <p:nvPr/>
            </p:nvSpPr>
            <p:spPr bwMode="auto">
              <a:xfrm>
                <a:off x="0" y="0"/>
                <a:ext cx="568" cy="1748"/>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445" name="AutoShape 5"/>
              <p:cNvSpPr>
                <a:spLocks/>
              </p:cNvSpPr>
              <p:nvPr/>
            </p:nvSpPr>
            <p:spPr bwMode="auto">
              <a:xfrm>
                <a:off x="0" y="0"/>
                <a:ext cx="568" cy="982"/>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446" name="AutoShape 6"/>
              <p:cNvSpPr>
                <a:spLocks/>
              </p:cNvSpPr>
              <p:nvPr/>
            </p:nvSpPr>
            <p:spPr bwMode="auto">
              <a:xfrm>
                <a:off x="547" y="802"/>
                <a:ext cx="25" cy="178"/>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4" name="Group 7"/>
            <p:cNvGrpSpPr>
              <a:grpSpLocks/>
            </p:cNvGrpSpPr>
            <p:nvPr/>
          </p:nvGrpSpPr>
          <p:grpSpPr bwMode="auto">
            <a:xfrm rot="-5400000">
              <a:off x="2721" y="-103"/>
              <a:ext cx="595" cy="1669"/>
              <a:chOff x="0" y="0"/>
              <a:chExt cx="594" cy="1669"/>
            </a:xfrm>
          </p:grpSpPr>
          <p:sp>
            <p:nvSpPr>
              <p:cNvPr id="61448" name="AutoShape 8"/>
              <p:cNvSpPr>
                <a:spLocks/>
              </p:cNvSpPr>
              <p:nvPr/>
            </p:nvSpPr>
            <p:spPr bwMode="auto">
              <a:xfrm>
                <a:off x="0" y="0"/>
                <a:ext cx="594" cy="1669"/>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449" name="AutoShape 9"/>
              <p:cNvSpPr>
                <a:spLocks/>
              </p:cNvSpPr>
              <p:nvPr/>
            </p:nvSpPr>
            <p:spPr bwMode="auto">
              <a:xfrm>
                <a:off x="0" y="0"/>
                <a:ext cx="594" cy="937"/>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450" name="AutoShape 10"/>
              <p:cNvSpPr>
                <a:spLocks/>
              </p:cNvSpPr>
              <p:nvPr/>
            </p:nvSpPr>
            <p:spPr bwMode="auto">
              <a:xfrm>
                <a:off x="569" y="765"/>
                <a:ext cx="25" cy="171"/>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5" name="Group 11"/>
            <p:cNvGrpSpPr>
              <a:grpSpLocks/>
            </p:cNvGrpSpPr>
            <p:nvPr/>
          </p:nvGrpSpPr>
          <p:grpSpPr bwMode="auto">
            <a:xfrm rot="10680000">
              <a:off x="1495" y="1037"/>
              <a:ext cx="569" cy="1728"/>
              <a:chOff x="0" y="0"/>
              <a:chExt cx="568" cy="1727"/>
            </a:xfrm>
          </p:grpSpPr>
          <p:sp>
            <p:nvSpPr>
              <p:cNvPr id="61452" name="AutoShape 12"/>
              <p:cNvSpPr>
                <a:spLocks/>
              </p:cNvSpPr>
              <p:nvPr/>
            </p:nvSpPr>
            <p:spPr bwMode="auto">
              <a:xfrm>
                <a:off x="5" y="0"/>
                <a:ext cx="563" cy="1727"/>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453" name="AutoShape 13"/>
              <p:cNvSpPr>
                <a:spLocks/>
              </p:cNvSpPr>
              <p:nvPr/>
            </p:nvSpPr>
            <p:spPr bwMode="auto">
              <a:xfrm>
                <a:off x="0" y="0"/>
                <a:ext cx="561" cy="969"/>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454" name="AutoShape 14"/>
              <p:cNvSpPr>
                <a:spLocks/>
              </p:cNvSpPr>
              <p:nvPr/>
            </p:nvSpPr>
            <p:spPr bwMode="auto">
              <a:xfrm>
                <a:off x="539" y="788"/>
                <a:ext cx="24" cy="176"/>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6" name="Group 15"/>
            <p:cNvGrpSpPr>
              <a:grpSpLocks/>
            </p:cNvGrpSpPr>
            <p:nvPr/>
          </p:nvGrpSpPr>
          <p:grpSpPr bwMode="auto">
            <a:xfrm rot="5400000">
              <a:off x="2755" y="2247"/>
              <a:ext cx="594" cy="1673"/>
              <a:chOff x="0" y="0"/>
              <a:chExt cx="594" cy="1673"/>
            </a:xfrm>
          </p:grpSpPr>
          <p:sp>
            <p:nvSpPr>
              <p:cNvPr id="61456" name="AutoShape 16"/>
              <p:cNvSpPr>
                <a:spLocks/>
              </p:cNvSpPr>
              <p:nvPr/>
            </p:nvSpPr>
            <p:spPr bwMode="auto">
              <a:xfrm>
                <a:off x="0" y="2"/>
                <a:ext cx="594" cy="1671"/>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457" name="AutoShape 17"/>
              <p:cNvSpPr>
                <a:spLocks/>
              </p:cNvSpPr>
              <p:nvPr/>
            </p:nvSpPr>
            <p:spPr bwMode="auto">
              <a:xfrm>
                <a:off x="0" y="0"/>
                <a:ext cx="594" cy="938"/>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458" name="AutoShape 18"/>
              <p:cNvSpPr>
                <a:spLocks/>
              </p:cNvSpPr>
              <p:nvPr/>
            </p:nvSpPr>
            <p:spPr bwMode="auto">
              <a:xfrm>
                <a:off x="569" y="766"/>
                <a:ext cx="25" cy="172"/>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sp>
          <p:nvSpPr>
            <p:cNvPr id="61459" name="Rectangle 19"/>
            <p:cNvSpPr>
              <a:spLocks/>
            </p:cNvSpPr>
            <p:nvPr/>
          </p:nvSpPr>
          <p:spPr bwMode="auto">
            <a:xfrm>
              <a:off x="1976" y="0"/>
              <a:ext cx="2456" cy="256"/>
            </a:xfrm>
            <a:prstGeom prst="rect">
              <a:avLst/>
            </a:prstGeom>
            <a:noFill/>
            <a:ln w="12700">
              <a:noFill/>
              <a:miter lim="800000"/>
              <a:headEnd/>
              <a:tailEnd/>
            </a:ln>
          </p:spPr>
          <p:txBody>
            <a:bodyPr lIns="0" tIns="0" rIns="57797" bIns="0" anchor="ctr"/>
            <a:lstStyle/>
            <a:p>
              <a:pPr marL="39066"/>
              <a:r>
                <a:rPr lang="en-US" sz="2000" dirty="0"/>
                <a:t>What is the problem?</a:t>
              </a:r>
            </a:p>
          </p:txBody>
        </p:sp>
        <p:sp>
          <p:nvSpPr>
            <p:cNvPr id="61460" name="Rectangle 20"/>
            <p:cNvSpPr>
              <a:spLocks/>
            </p:cNvSpPr>
            <p:nvPr/>
          </p:nvSpPr>
          <p:spPr bwMode="auto">
            <a:xfrm>
              <a:off x="4712" y="1472"/>
              <a:ext cx="1672" cy="704"/>
            </a:xfrm>
            <a:prstGeom prst="rect">
              <a:avLst/>
            </a:prstGeom>
            <a:noFill/>
            <a:ln w="12700">
              <a:noFill/>
              <a:miter lim="800000"/>
              <a:headEnd/>
              <a:tailEnd/>
            </a:ln>
          </p:spPr>
          <p:txBody>
            <a:bodyPr lIns="0" tIns="0" rIns="57797" bIns="0" anchor="ctr"/>
            <a:lstStyle/>
            <a:p>
              <a:pPr marL="39066"/>
              <a:r>
                <a:rPr lang="en-US" sz="2000" dirty="0"/>
                <a:t>Why is it</a:t>
              </a:r>
            </a:p>
            <a:p>
              <a:pPr marL="39066"/>
              <a:r>
                <a:rPr lang="en-US" sz="2000" dirty="0"/>
                <a:t>happening?</a:t>
              </a:r>
            </a:p>
          </p:txBody>
        </p:sp>
        <p:sp>
          <p:nvSpPr>
            <p:cNvPr id="61461" name="Rectangle 21"/>
            <p:cNvSpPr>
              <a:spLocks/>
            </p:cNvSpPr>
            <p:nvPr/>
          </p:nvSpPr>
          <p:spPr bwMode="auto">
            <a:xfrm>
              <a:off x="1704" y="3570"/>
              <a:ext cx="3344" cy="256"/>
            </a:xfrm>
            <a:prstGeom prst="rect">
              <a:avLst/>
            </a:prstGeom>
            <a:noFill/>
            <a:ln w="12700">
              <a:noFill/>
              <a:miter lim="800000"/>
              <a:headEnd/>
              <a:tailEnd/>
            </a:ln>
          </p:spPr>
          <p:txBody>
            <a:bodyPr lIns="0" tIns="0" rIns="57797" bIns="0" anchor="ctr"/>
            <a:lstStyle/>
            <a:p>
              <a:pPr marL="39066"/>
              <a:r>
                <a:rPr lang="en-US" sz="2000" dirty="0"/>
                <a:t>What should be done about it?</a:t>
              </a:r>
            </a:p>
          </p:txBody>
        </p:sp>
        <p:sp>
          <p:nvSpPr>
            <p:cNvPr id="61462" name="Rectangle 22"/>
            <p:cNvSpPr>
              <a:spLocks/>
            </p:cNvSpPr>
            <p:nvPr/>
          </p:nvSpPr>
          <p:spPr bwMode="auto">
            <a:xfrm>
              <a:off x="0" y="1714"/>
              <a:ext cx="1320" cy="256"/>
            </a:xfrm>
            <a:prstGeom prst="rect">
              <a:avLst/>
            </a:prstGeom>
            <a:noFill/>
            <a:ln w="12700">
              <a:noFill/>
              <a:miter lim="800000"/>
              <a:headEnd/>
              <a:tailEnd/>
            </a:ln>
          </p:spPr>
          <p:txBody>
            <a:bodyPr lIns="0" tIns="0" rIns="57797" bIns="0" anchor="ctr"/>
            <a:lstStyle/>
            <a:p>
              <a:pPr marL="39066"/>
              <a:r>
                <a:rPr lang="en-US" sz="2000" dirty="0"/>
                <a:t>Did it work?</a:t>
              </a:r>
            </a:p>
          </p:txBody>
        </p:sp>
      </p:grpSp>
      <p:sp>
        <p:nvSpPr>
          <p:cNvPr id="61463" name="Rectangle 23"/>
          <p:cNvSpPr>
            <a:spLocks/>
          </p:cNvSpPr>
          <p:nvPr/>
        </p:nvSpPr>
        <p:spPr bwMode="auto">
          <a:xfrm>
            <a:off x="303609" y="6152555"/>
            <a:ext cx="8608219" cy="366117"/>
          </a:xfrm>
          <a:prstGeom prst="rect">
            <a:avLst/>
          </a:prstGeom>
          <a:noFill/>
          <a:ln w="12700">
            <a:noFill/>
            <a:miter lim="800000"/>
            <a:headEnd/>
            <a:tailEnd/>
          </a:ln>
        </p:spPr>
        <p:txBody>
          <a:bodyPr lIns="0" tIns="0" rIns="455398" bIns="0" anchor="ctr"/>
          <a:lstStyle/>
          <a:p>
            <a:pPr marL="455398" indent="-455398"/>
            <a:r>
              <a:rPr lang="en-US" sz="1300" dirty="0" err="1">
                <a:latin typeface="Times New Roman" pitchFamily="18" charset="0"/>
                <a:cs typeface="Times New Roman" pitchFamily="18" charset="0"/>
                <a:sym typeface="Times New Roman" pitchFamily="18" charset="0"/>
              </a:rPr>
              <a:t>Batsche</a:t>
            </a:r>
            <a:r>
              <a:rPr lang="en-US" sz="1300" dirty="0">
                <a:latin typeface="Times New Roman" pitchFamily="18" charset="0"/>
                <a:cs typeface="Times New Roman" pitchFamily="18" charset="0"/>
                <a:sym typeface="Times New Roman" pitchFamily="18" charset="0"/>
              </a:rPr>
              <a:t>, G. M., Elliott, J., </a:t>
            </a:r>
            <a:r>
              <a:rPr lang="en-US" sz="1300" dirty="0" err="1">
                <a:latin typeface="Times New Roman" pitchFamily="18" charset="0"/>
                <a:cs typeface="Times New Roman" pitchFamily="18" charset="0"/>
                <a:sym typeface="Times New Roman" pitchFamily="18" charset="0"/>
              </a:rPr>
              <a:t>Graden</a:t>
            </a:r>
            <a:r>
              <a:rPr lang="en-US" sz="1300" dirty="0">
                <a:latin typeface="Times New Roman" pitchFamily="18" charset="0"/>
                <a:cs typeface="Times New Roman" pitchFamily="18" charset="0"/>
                <a:sym typeface="Times New Roman" pitchFamily="18" charset="0"/>
              </a:rPr>
              <a:t>, J., Grimes, J., </a:t>
            </a:r>
            <a:r>
              <a:rPr lang="en-US" sz="1300" dirty="0" err="1">
                <a:latin typeface="Times New Roman" pitchFamily="18" charset="0"/>
                <a:cs typeface="Times New Roman" pitchFamily="18" charset="0"/>
                <a:sym typeface="Times New Roman" pitchFamily="18" charset="0"/>
              </a:rPr>
              <a:t>Kovaleski</a:t>
            </a:r>
            <a:r>
              <a:rPr lang="en-US" sz="1300" dirty="0">
                <a:latin typeface="Times New Roman" pitchFamily="18" charset="0"/>
                <a:cs typeface="Times New Roman" pitchFamily="18" charset="0"/>
                <a:sym typeface="Times New Roman" pitchFamily="18" charset="0"/>
              </a:rPr>
              <a:t>, J. F., </a:t>
            </a:r>
            <a:r>
              <a:rPr lang="en-US" sz="1300" dirty="0" err="1">
                <a:latin typeface="Times New Roman" pitchFamily="18" charset="0"/>
                <a:cs typeface="Times New Roman" pitchFamily="18" charset="0"/>
                <a:sym typeface="Times New Roman" pitchFamily="18" charset="0"/>
              </a:rPr>
              <a:t>Prasse</a:t>
            </a:r>
            <a:r>
              <a:rPr lang="en-US" sz="1300" dirty="0">
                <a:latin typeface="Times New Roman" pitchFamily="18" charset="0"/>
                <a:cs typeface="Times New Roman" pitchFamily="18" charset="0"/>
                <a:sym typeface="Times New Roman" pitchFamily="18" charset="0"/>
              </a:rPr>
              <a:t>, D., et al. (2005). </a:t>
            </a:r>
            <a:r>
              <a:rPr lang="en-US" sz="1300" i="1" dirty="0">
                <a:latin typeface="Times New Roman" pitchFamily="18" charset="0"/>
                <a:cs typeface="Times New Roman" pitchFamily="18" charset="0"/>
                <a:sym typeface="Times New Roman" pitchFamily="18" charset="0"/>
              </a:rPr>
              <a:t>Response to intervention: Policy considerations and implementation</a:t>
            </a:r>
            <a:r>
              <a:rPr lang="en-US" sz="1300" dirty="0">
                <a:latin typeface="Times New Roman" pitchFamily="18" charset="0"/>
                <a:cs typeface="Times New Roman" pitchFamily="18" charset="0"/>
                <a:sym typeface="Times New Roman" pitchFamily="18" charset="0"/>
              </a:rPr>
              <a:t>. Alexandria, VA: National Association of State Directors of Special Education, Inc.</a:t>
            </a:r>
          </a:p>
        </p:txBody>
      </p:sp>
      <p:grpSp>
        <p:nvGrpSpPr>
          <p:cNvPr id="7" name="Group 24"/>
          <p:cNvGrpSpPr>
            <a:grpSpLocks/>
          </p:cNvGrpSpPr>
          <p:nvPr/>
        </p:nvGrpSpPr>
        <p:grpSpPr bwMode="auto">
          <a:xfrm>
            <a:off x="991195" y="1593950"/>
            <a:ext cx="7125891" cy="4270623"/>
            <a:chOff x="0" y="0"/>
            <a:chExt cx="6384" cy="3826"/>
          </a:xfrm>
        </p:grpSpPr>
        <p:grpSp>
          <p:nvGrpSpPr>
            <p:cNvPr id="8" name="Group 25"/>
            <p:cNvGrpSpPr>
              <a:grpSpLocks/>
            </p:cNvGrpSpPr>
            <p:nvPr/>
          </p:nvGrpSpPr>
          <p:grpSpPr bwMode="auto">
            <a:xfrm>
              <a:off x="4024" y="1003"/>
              <a:ext cx="572" cy="1748"/>
              <a:chOff x="0" y="0"/>
              <a:chExt cx="572" cy="1748"/>
            </a:xfrm>
          </p:grpSpPr>
          <p:sp>
            <p:nvSpPr>
              <p:cNvPr id="61466" name="AutoShape 26"/>
              <p:cNvSpPr>
                <a:spLocks/>
              </p:cNvSpPr>
              <p:nvPr/>
            </p:nvSpPr>
            <p:spPr bwMode="auto">
              <a:xfrm>
                <a:off x="0" y="0"/>
                <a:ext cx="568" cy="1748"/>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467" name="AutoShape 27"/>
              <p:cNvSpPr>
                <a:spLocks/>
              </p:cNvSpPr>
              <p:nvPr/>
            </p:nvSpPr>
            <p:spPr bwMode="auto">
              <a:xfrm>
                <a:off x="0" y="0"/>
                <a:ext cx="568" cy="982"/>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468" name="AutoShape 28"/>
              <p:cNvSpPr>
                <a:spLocks/>
              </p:cNvSpPr>
              <p:nvPr/>
            </p:nvSpPr>
            <p:spPr bwMode="auto">
              <a:xfrm>
                <a:off x="547" y="802"/>
                <a:ext cx="25" cy="178"/>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9" name="Group 29"/>
            <p:cNvGrpSpPr>
              <a:grpSpLocks/>
            </p:cNvGrpSpPr>
            <p:nvPr/>
          </p:nvGrpSpPr>
          <p:grpSpPr bwMode="auto">
            <a:xfrm rot="-5400000">
              <a:off x="2721" y="-103"/>
              <a:ext cx="595" cy="1669"/>
              <a:chOff x="0" y="0"/>
              <a:chExt cx="594" cy="1669"/>
            </a:xfrm>
          </p:grpSpPr>
          <p:sp>
            <p:nvSpPr>
              <p:cNvPr id="61470" name="AutoShape 30"/>
              <p:cNvSpPr>
                <a:spLocks/>
              </p:cNvSpPr>
              <p:nvPr/>
            </p:nvSpPr>
            <p:spPr bwMode="auto">
              <a:xfrm>
                <a:off x="0" y="0"/>
                <a:ext cx="594" cy="1669"/>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471" name="AutoShape 31"/>
              <p:cNvSpPr>
                <a:spLocks/>
              </p:cNvSpPr>
              <p:nvPr/>
            </p:nvSpPr>
            <p:spPr bwMode="auto">
              <a:xfrm>
                <a:off x="0" y="0"/>
                <a:ext cx="594" cy="937"/>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472" name="AutoShape 32"/>
              <p:cNvSpPr>
                <a:spLocks/>
              </p:cNvSpPr>
              <p:nvPr/>
            </p:nvSpPr>
            <p:spPr bwMode="auto">
              <a:xfrm>
                <a:off x="569" y="765"/>
                <a:ext cx="25" cy="171"/>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10" name="Group 33"/>
            <p:cNvGrpSpPr>
              <a:grpSpLocks/>
            </p:cNvGrpSpPr>
            <p:nvPr/>
          </p:nvGrpSpPr>
          <p:grpSpPr bwMode="auto">
            <a:xfrm rot="10680000">
              <a:off x="1495" y="1037"/>
              <a:ext cx="569" cy="1728"/>
              <a:chOff x="0" y="0"/>
              <a:chExt cx="568" cy="1727"/>
            </a:xfrm>
          </p:grpSpPr>
          <p:sp>
            <p:nvSpPr>
              <p:cNvPr id="61474" name="AutoShape 34"/>
              <p:cNvSpPr>
                <a:spLocks/>
              </p:cNvSpPr>
              <p:nvPr/>
            </p:nvSpPr>
            <p:spPr bwMode="auto">
              <a:xfrm>
                <a:off x="5" y="0"/>
                <a:ext cx="563" cy="1727"/>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475" name="AutoShape 35"/>
              <p:cNvSpPr>
                <a:spLocks/>
              </p:cNvSpPr>
              <p:nvPr/>
            </p:nvSpPr>
            <p:spPr bwMode="auto">
              <a:xfrm>
                <a:off x="0" y="0"/>
                <a:ext cx="561" cy="969"/>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476" name="AutoShape 36"/>
              <p:cNvSpPr>
                <a:spLocks/>
              </p:cNvSpPr>
              <p:nvPr/>
            </p:nvSpPr>
            <p:spPr bwMode="auto">
              <a:xfrm>
                <a:off x="539" y="788"/>
                <a:ext cx="24" cy="176"/>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11" name="Group 37"/>
            <p:cNvGrpSpPr>
              <a:grpSpLocks/>
            </p:cNvGrpSpPr>
            <p:nvPr/>
          </p:nvGrpSpPr>
          <p:grpSpPr bwMode="auto">
            <a:xfrm rot="5400000">
              <a:off x="2755" y="2247"/>
              <a:ext cx="594" cy="1673"/>
              <a:chOff x="0" y="0"/>
              <a:chExt cx="594" cy="1673"/>
            </a:xfrm>
          </p:grpSpPr>
          <p:sp>
            <p:nvSpPr>
              <p:cNvPr id="61478" name="AutoShape 38"/>
              <p:cNvSpPr>
                <a:spLocks/>
              </p:cNvSpPr>
              <p:nvPr/>
            </p:nvSpPr>
            <p:spPr bwMode="auto">
              <a:xfrm>
                <a:off x="0" y="2"/>
                <a:ext cx="594" cy="1671"/>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479" name="AutoShape 39"/>
              <p:cNvSpPr>
                <a:spLocks/>
              </p:cNvSpPr>
              <p:nvPr/>
            </p:nvSpPr>
            <p:spPr bwMode="auto">
              <a:xfrm>
                <a:off x="0" y="0"/>
                <a:ext cx="594" cy="938"/>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480" name="AutoShape 40"/>
              <p:cNvSpPr>
                <a:spLocks/>
              </p:cNvSpPr>
              <p:nvPr/>
            </p:nvSpPr>
            <p:spPr bwMode="auto">
              <a:xfrm>
                <a:off x="569" y="766"/>
                <a:ext cx="25" cy="172"/>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sp>
          <p:nvSpPr>
            <p:cNvPr id="61481" name="Rectangle 41"/>
            <p:cNvSpPr>
              <a:spLocks/>
            </p:cNvSpPr>
            <p:nvPr/>
          </p:nvSpPr>
          <p:spPr bwMode="auto">
            <a:xfrm>
              <a:off x="1976" y="0"/>
              <a:ext cx="2456" cy="256"/>
            </a:xfrm>
            <a:prstGeom prst="rect">
              <a:avLst/>
            </a:prstGeom>
            <a:noFill/>
            <a:ln w="12700">
              <a:noFill/>
              <a:miter lim="800000"/>
              <a:headEnd/>
              <a:tailEnd/>
            </a:ln>
          </p:spPr>
          <p:txBody>
            <a:bodyPr lIns="0" tIns="0" rIns="57797" bIns="0" anchor="ctr"/>
            <a:lstStyle/>
            <a:p>
              <a:pPr marL="39066"/>
              <a:r>
                <a:rPr lang="en-US" sz="2000" dirty="0"/>
                <a:t>What is the problem?</a:t>
              </a:r>
            </a:p>
          </p:txBody>
        </p:sp>
        <p:sp>
          <p:nvSpPr>
            <p:cNvPr id="61482" name="Rectangle 42"/>
            <p:cNvSpPr>
              <a:spLocks/>
            </p:cNvSpPr>
            <p:nvPr/>
          </p:nvSpPr>
          <p:spPr bwMode="auto">
            <a:xfrm>
              <a:off x="4712" y="1472"/>
              <a:ext cx="1672" cy="704"/>
            </a:xfrm>
            <a:prstGeom prst="rect">
              <a:avLst/>
            </a:prstGeom>
            <a:noFill/>
            <a:ln w="12700">
              <a:noFill/>
              <a:miter lim="800000"/>
              <a:headEnd/>
              <a:tailEnd/>
            </a:ln>
          </p:spPr>
          <p:txBody>
            <a:bodyPr lIns="0" tIns="0" rIns="57797" bIns="0" anchor="ctr"/>
            <a:lstStyle/>
            <a:p>
              <a:pPr marL="39066"/>
              <a:r>
                <a:rPr lang="en-US" sz="2000" dirty="0"/>
                <a:t>Why is it</a:t>
              </a:r>
            </a:p>
            <a:p>
              <a:pPr marL="39066"/>
              <a:r>
                <a:rPr lang="en-US" sz="2000" dirty="0"/>
                <a:t>happening?</a:t>
              </a:r>
            </a:p>
          </p:txBody>
        </p:sp>
        <p:sp>
          <p:nvSpPr>
            <p:cNvPr id="61483" name="Rectangle 43"/>
            <p:cNvSpPr>
              <a:spLocks/>
            </p:cNvSpPr>
            <p:nvPr/>
          </p:nvSpPr>
          <p:spPr bwMode="auto">
            <a:xfrm>
              <a:off x="1704" y="3570"/>
              <a:ext cx="3344" cy="256"/>
            </a:xfrm>
            <a:prstGeom prst="rect">
              <a:avLst/>
            </a:prstGeom>
            <a:noFill/>
            <a:ln w="12700">
              <a:noFill/>
              <a:miter lim="800000"/>
              <a:headEnd/>
              <a:tailEnd/>
            </a:ln>
          </p:spPr>
          <p:txBody>
            <a:bodyPr lIns="0" tIns="0" rIns="57797" bIns="0" anchor="ctr"/>
            <a:lstStyle/>
            <a:p>
              <a:pPr marL="39066"/>
              <a:r>
                <a:rPr lang="en-US" sz="2000" dirty="0"/>
                <a:t>What should be done about it?</a:t>
              </a:r>
            </a:p>
          </p:txBody>
        </p:sp>
        <p:sp>
          <p:nvSpPr>
            <p:cNvPr id="61484" name="Rectangle 44"/>
            <p:cNvSpPr>
              <a:spLocks/>
            </p:cNvSpPr>
            <p:nvPr/>
          </p:nvSpPr>
          <p:spPr bwMode="auto">
            <a:xfrm>
              <a:off x="0" y="1714"/>
              <a:ext cx="1320" cy="256"/>
            </a:xfrm>
            <a:prstGeom prst="rect">
              <a:avLst/>
            </a:prstGeom>
            <a:noFill/>
            <a:ln w="12700">
              <a:noFill/>
              <a:miter lim="800000"/>
              <a:headEnd/>
              <a:tailEnd/>
            </a:ln>
          </p:spPr>
          <p:txBody>
            <a:bodyPr lIns="0" tIns="0" rIns="57797" bIns="0" anchor="ctr"/>
            <a:lstStyle/>
            <a:p>
              <a:pPr marL="39066"/>
              <a:r>
                <a:rPr lang="en-US" sz="2000" dirty="0"/>
                <a:t>Did it work?</a:t>
              </a:r>
            </a:p>
          </p:txBody>
        </p:sp>
      </p:grpSp>
      <p:grpSp>
        <p:nvGrpSpPr>
          <p:cNvPr id="12" name="Group 45"/>
          <p:cNvGrpSpPr>
            <a:grpSpLocks/>
          </p:cNvGrpSpPr>
          <p:nvPr/>
        </p:nvGrpSpPr>
        <p:grpSpPr bwMode="auto">
          <a:xfrm>
            <a:off x="1116211" y="1718965"/>
            <a:ext cx="7125891" cy="4271740"/>
            <a:chOff x="0" y="0"/>
            <a:chExt cx="6384" cy="3827"/>
          </a:xfrm>
        </p:grpSpPr>
        <p:grpSp>
          <p:nvGrpSpPr>
            <p:cNvPr id="13" name="Group 46"/>
            <p:cNvGrpSpPr>
              <a:grpSpLocks/>
            </p:cNvGrpSpPr>
            <p:nvPr/>
          </p:nvGrpSpPr>
          <p:grpSpPr bwMode="auto">
            <a:xfrm>
              <a:off x="4032" y="1005"/>
              <a:ext cx="568" cy="1748"/>
              <a:chOff x="0" y="0"/>
              <a:chExt cx="568" cy="1748"/>
            </a:xfrm>
          </p:grpSpPr>
          <p:sp>
            <p:nvSpPr>
              <p:cNvPr id="61487" name="AutoShape 47"/>
              <p:cNvSpPr>
                <a:spLocks/>
              </p:cNvSpPr>
              <p:nvPr/>
            </p:nvSpPr>
            <p:spPr bwMode="auto">
              <a:xfrm>
                <a:off x="0" y="0"/>
                <a:ext cx="568" cy="1748"/>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488" name="AutoShape 48"/>
              <p:cNvSpPr>
                <a:spLocks/>
              </p:cNvSpPr>
              <p:nvPr/>
            </p:nvSpPr>
            <p:spPr bwMode="auto">
              <a:xfrm>
                <a:off x="0" y="0"/>
                <a:ext cx="568" cy="982"/>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489" name="AutoShape 49"/>
              <p:cNvSpPr>
                <a:spLocks/>
              </p:cNvSpPr>
              <p:nvPr/>
            </p:nvSpPr>
            <p:spPr bwMode="auto">
              <a:xfrm>
                <a:off x="541" y="802"/>
                <a:ext cx="24" cy="178"/>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14" name="Group 50"/>
            <p:cNvGrpSpPr>
              <a:grpSpLocks/>
            </p:cNvGrpSpPr>
            <p:nvPr/>
          </p:nvGrpSpPr>
          <p:grpSpPr bwMode="auto">
            <a:xfrm rot="-5400000">
              <a:off x="2720" y="-101"/>
              <a:ext cx="595" cy="1668"/>
              <a:chOff x="0" y="0"/>
              <a:chExt cx="594" cy="1669"/>
            </a:xfrm>
          </p:grpSpPr>
          <p:sp>
            <p:nvSpPr>
              <p:cNvPr id="61491" name="AutoShape 51"/>
              <p:cNvSpPr>
                <a:spLocks/>
              </p:cNvSpPr>
              <p:nvPr/>
            </p:nvSpPr>
            <p:spPr bwMode="auto">
              <a:xfrm>
                <a:off x="0" y="0"/>
                <a:ext cx="594" cy="1669"/>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492" name="AutoShape 52"/>
              <p:cNvSpPr>
                <a:spLocks/>
              </p:cNvSpPr>
              <p:nvPr/>
            </p:nvSpPr>
            <p:spPr bwMode="auto">
              <a:xfrm>
                <a:off x="0" y="0"/>
                <a:ext cx="594" cy="937"/>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493" name="AutoShape 53"/>
              <p:cNvSpPr>
                <a:spLocks/>
              </p:cNvSpPr>
              <p:nvPr/>
            </p:nvSpPr>
            <p:spPr bwMode="auto">
              <a:xfrm>
                <a:off x="569" y="767"/>
                <a:ext cx="25" cy="171"/>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15" name="Group 54"/>
            <p:cNvGrpSpPr>
              <a:grpSpLocks/>
            </p:cNvGrpSpPr>
            <p:nvPr/>
          </p:nvGrpSpPr>
          <p:grpSpPr bwMode="auto">
            <a:xfrm rot="10680000">
              <a:off x="1497" y="1039"/>
              <a:ext cx="569" cy="1728"/>
              <a:chOff x="0" y="0"/>
              <a:chExt cx="568" cy="1727"/>
            </a:xfrm>
          </p:grpSpPr>
          <p:sp>
            <p:nvSpPr>
              <p:cNvPr id="61495" name="AutoShape 55"/>
              <p:cNvSpPr>
                <a:spLocks/>
              </p:cNvSpPr>
              <p:nvPr/>
            </p:nvSpPr>
            <p:spPr bwMode="auto">
              <a:xfrm>
                <a:off x="5" y="0"/>
                <a:ext cx="563" cy="1727"/>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496" name="AutoShape 56"/>
              <p:cNvSpPr>
                <a:spLocks/>
              </p:cNvSpPr>
              <p:nvPr/>
            </p:nvSpPr>
            <p:spPr bwMode="auto">
              <a:xfrm>
                <a:off x="0" y="0"/>
                <a:ext cx="561" cy="969"/>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497" name="AutoShape 57"/>
              <p:cNvSpPr>
                <a:spLocks/>
              </p:cNvSpPr>
              <p:nvPr/>
            </p:nvSpPr>
            <p:spPr bwMode="auto">
              <a:xfrm>
                <a:off x="539" y="788"/>
                <a:ext cx="24" cy="176"/>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16" name="Group 58"/>
            <p:cNvGrpSpPr>
              <a:grpSpLocks/>
            </p:cNvGrpSpPr>
            <p:nvPr/>
          </p:nvGrpSpPr>
          <p:grpSpPr bwMode="auto">
            <a:xfrm rot="5400000">
              <a:off x="2756" y="2248"/>
              <a:ext cx="594" cy="1675"/>
              <a:chOff x="0" y="0"/>
              <a:chExt cx="594" cy="1675"/>
            </a:xfrm>
          </p:grpSpPr>
          <p:sp>
            <p:nvSpPr>
              <p:cNvPr id="61499" name="AutoShape 59"/>
              <p:cNvSpPr>
                <a:spLocks/>
              </p:cNvSpPr>
              <p:nvPr/>
            </p:nvSpPr>
            <p:spPr bwMode="auto">
              <a:xfrm>
                <a:off x="0" y="3"/>
                <a:ext cx="594" cy="1672"/>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500" name="AutoShape 60"/>
              <p:cNvSpPr>
                <a:spLocks/>
              </p:cNvSpPr>
              <p:nvPr/>
            </p:nvSpPr>
            <p:spPr bwMode="auto">
              <a:xfrm>
                <a:off x="0" y="0"/>
                <a:ext cx="594" cy="938"/>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501" name="AutoShape 61"/>
              <p:cNvSpPr>
                <a:spLocks/>
              </p:cNvSpPr>
              <p:nvPr/>
            </p:nvSpPr>
            <p:spPr bwMode="auto">
              <a:xfrm>
                <a:off x="569" y="766"/>
                <a:ext cx="25" cy="172"/>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sp>
          <p:nvSpPr>
            <p:cNvPr id="61502" name="Rectangle 62"/>
            <p:cNvSpPr>
              <a:spLocks/>
            </p:cNvSpPr>
            <p:nvPr/>
          </p:nvSpPr>
          <p:spPr bwMode="auto">
            <a:xfrm>
              <a:off x="1984" y="0"/>
              <a:ext cx="2456" cy="256"/>
            </a:xfrm>
            <a:prstGeom prst="rect">
              <a:avLst/>
            </a:prstGeom>
            <a:noFill/>
            <a:ln w="12700">
              <a:noFill/>
              <a:miter lim="800000"/>
              <a:headEnd/>
              <a:tailEnd/>
            </a:ln>
          </p:spPr>
          <p:txBody>
            <a:bodyPr lIns="0" tIns="0" rIns="57797" bIns="0" anchor="ctr"/>
            <a:lstStyle/>
            <a:p>
              <a:pPr marL="39066"/>
              <a:r>
                <a:rPr lang="en-US" sz="2000" dirty="0"/>
                <a:t>What is the problem?</a:t>
              </a:r>
            </a:p>
          </p:txBody>
        </p:sp>
        <p:sp>
          <p:nvSpPr>
            <p:cNvPr id="61503" name="Rectangle 63"/>
            <p:cNvSpPr>
              <a:spLocks/>
            </p:cNvSpPr>
            <p:nvPr/>
          </p:nvSpPr>
          <p:spPr bwMode="auto">
            <a:xfrm>
              <a:off x="4712" y="1480"/>
              <a:ext cx="1672" cy="704"/>
            </a:xfrm>
            <a:prstGeom prst="rect">
              <a:avLst/>
            </a:prstGeom>
            <a:noFill/>
            <a:ln w="12700">
              <a:noFill/>
              <a:miter lim="800000"/>
              <a:headEnd/>
              <a:tailEnd/>
            </a:ln>
          </p:spPr>
          <p:txBody>
            <a:bodyPr lIns="0" tIns="0" rIns="57797" bIns="0" anchor="ctr"/>
            <a:lstStyle/>
            <a:p>
              <a:pPr marL="39066"/>
              <a:r>
                <a:rPr lang="en-US" sz="2000" dirty="0"/>
                <a:t>Why is it</a:t>
              </a:r>
            </a:p>
            <a:p>
              <a:pPr marL="39066"/>
              <a:r>
                <a:rPr lang="en-US" sz="2000" dirty="0"/>
                <a:t>happening?</a:t>
              </a:r>
            </a:p>
          </p:txBody>
        </p:sp>
        <p:sp>
          <p:nvSpPr>
            <p:cNvPr id="61504" name="Rectangle 64"/>
            <p:cNvSpPr>
              <a:spLocks/>
            </p:cNvSpPr>
            <p:nvPr/>
          </p:nvSpPr>
          <p:spPr bwMode="auto">
            <a:xfrm>
              <a:off x="1704" y="3571"/>
              <a:ext cx="3344" cy="256"/>
            </a:xfrm>
            <a:prstGeom prst="rect">
              <a:avLst/>
            </a:prstGeom>
            <a:noFill/>
            <a:ln w="12700">
              <a:noFill/>
              <a:miter lim="800000"/>
              <a:headEnd/>
              <a:tailEnd/>
            </a:ln>
          </p:spPr>
          <p:txBody>
            <a:bodyPr lIns="0" tIns="0" rIns="57797" bIns="0" anchor="ctr"/>
            <a:lstStyle/>
            <a:p>
              <a:pPr marL="39066"/>
              <a:r>
                <a:rPr lang="en-US" sz="2000" dirty="0"/>
                <a:t>What should be done about it?</a:t>
              </a:r>
            </a:p>
          </p:txBody>
        </p:sp>
        <p:sp>
          <p:nvSpPr>
            <p:cNvPr id="61505" name="Rectangle 65"/>
            <p:cNvSpPr>
              <a:spLocks/>
            </p:cNvSpPr>
            <p:nvPr/>
          </p:nvSpPr>
          <p:spPr bwMode="auto">
            <a:xfrm>
              <a:off x="0" y="1716"/>
              <a:ext cx="1320" cy="256"/>
            </a:xfrm>
            <a:prstGeom prst="rect">
              <a:avLst/>
            </a:prstGeom>
            <a:noFill/>
            <a:ln w="12700">
              <a:noFill/>
              <a:miter lim="800000"/>
              <a:headEnd/>
              <a:tailEnd/>
            </a:ln>
          </p:spPr>
          <p:txBody>
            <a:bodyPr lIns="0" tIns="0" rIns="57797" bIns="0" anchor="ctr"/>
            <a:lstStyle/>
            <a:p>
              <a:pPr marL="39066"/>
              <a:r>
                <a:rPr lang="en-US" sz="2000" dirty="0"/>
                <a:t>Did it work?</a:t>
              </a:r>
            </a:p>
          </p:txBody>
        </p:sp>
      </p:grpSp>
      <p:grpSp>
        <p:nvGrpSpPr>
          <p:cNvPr id="17" name="Group 66"/>
          <p:cNvGrpSpPr>
            <a:grpSpLocks/>
          </p:cNvGrpSpPr>
          <p:nvPr/>
        </p:nvGrpSpPr>
        <p:grpSpPr bwMode="auto">
          <a:xfrm>
            <a:off x="1241226" y="1852910"/>
            <a:ext cx="7125891" cy="4265042"/>
            <a:chOff x="0" y="0"/>
            <a:chExt cx="6384" cy="3821"/>
          </a:xfrm>
        </p:grpSpPr>
        <p:grpSp>
          <p:nvGrpSpPr>
            <p:cNvPr id="18" name="Group 67"/>
            <p:cNvGrpSpPr>
              <a:grpSpLocks/>
            </p:cNvGrpSpPr>
            <p:nvPr/>
          </p:nvGrpSpPr>
          <p:grpSpPr bwMode="auto">
            <a:xfrm>
              <a:off x="4032" y="998"/>
              <a:ext cx="568" cy="1749"/>
              <a:chOff x="0" y="0"/>
              <a:chExt cx="568" cy="1748"/>
            </a:xfrm>
          </p:grpSpPr>
          <p:sp>
            <p:nvSpPr>
              <p:cNvPr id="61508" name="AutoShape 68"/>
              <p:cNvSpPr>
                <a:spLocks/>
              </p:cNvSpPr>
              <p:nvPr/>
            </p:nvSpPr>
            <p:spPr bwMode="auto">
              <a:xfrm>
                <a:off x="0" y="0"/>
                <a:ext cx="568" cy="1748"/>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509" name="AutoShape 69"/>
              <p:cNvSpPr>
                <a:spLocks/>
              </p:cNvSpPr>
              <p:nvPr/>
            </p:nvSpPr>
            <p:spPr bwMode="auto">
              <a:xfrm>
                <a:off x="0" y="0"/>
                <a:ext cx="568" cy="982"/>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510" name="AutoShape 70"/>
              <p:cNvSpPr>
                <a:spLocks/>
              </p:cNvSpPr>
              <p:nvPr/>
            </p:nvSpPr>
            <p:spPr bwMode="auto">
              <a:xfrm>
                <a:off x="543" y="802"/>
                <a:ext cx="24" cy="178"/>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19" name="Group 71"/>
            <p:cNvGrpSpPr>
              <a:grpSpLocks/>
            </p:cNvGrpSpPr>
            <p:nvPr/>
          </p:nvGrpSpPr>
          <p:grpSpPr bwMode="auto">
            <a:xfrm rot="-5400000">
              <a:off x="2721" y="-108"/>
              <a:ext cx="595" cy="1669"/>
              <a:chOff x="0" y="0"/>
              <a:chExt cx="594" cy="1669"/>
            </a:xfrm>
          </p:grpSpPr>
          <p:sp>
            <p:nvSpPr>
              <p:cNvPr id="61512" name="AutoShape 72"/>
              <p:cNvSpPr>
                <a:spLocks/>
              </p:cNvSpPr>
              <p:nvPr/>
            </p:nvSpPr>
            <p:spPr bwMode="auto">
              <a:xfrm>
                <a:off x="0" y="0"/>
                <a:ext cx="594" cy="1669"/>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513" name="AutoShape 73"/>
              <p:cNvSpPr>
                <a:spLocks/>
              </p:cNvSpPr>
              <p:nvPr/>
            </p:nvSpPr>
            <p:spPr bwMode="auto">
              <a:xfrm>
                <a:off x="0" y="0"/>
                <a:ext cx="594" cy="937"/>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514" name="AutoShape 74"/>
              <p:cNvSpPr>
                <a:spLocks/>
              </p:cNvSpPr>
              <p:nvPr/>
            </p:nvSpPr>
            <p:spPr bwMode="auto">
              <a:xfrm>
                <a:off x="569" y="769"/>
                <a:ext cx="25" cy="171"/>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20" name="Group 75"/>
            <p:cNvGrpSpPr>
              <a:grpSpLocks/>
            </p:cNvGrpSpPr>
            <p:nvPr/>
          </p:nvGrpSpPr>
          <p:grpSpPr bwMode="auto">
            <a:xfrm rot="10680000">
              <a:off x="1499" y="1033"/>
              <a:ext cx="569" cy="1727"/>
              <a:chOff x="0" y="0"/>
              <a:chExt cx="568" cy="1727"/>
            </a:xfrm>
          </p:grpSpPr>
          <p:sp>
            <p:nvSpPr>
              <p:cNvPr id="61516" name="AutoShape 76"/>
              <p:cNvSpPr>
                <a:spLocks/>
              </p:cNvSpPr>
              <p:nvPr/>
            </p:nvSpPr>
            <p:spPr bwMode="auto">
              <a:xfrm>
                <a:off x="5" y="0"/>
                <a:ext cx="563" cy="1727"/>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517" name="AutoShape 77"/>
              <p:cNvSpPr>
                <a:spLocks/>
              </p:cNvSpPr>
              <p:nvPr/>
            </p:nvSpPr>
            <p:spPr bwMode="auto">
              <a:xfrm>
                <a:off x="0" y="0"/>
                <a:ext cx="561" cy="969"/>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518" name="AutoShape 78"/>
              <p:cNvSpPr>
                <a:spLocks/>
              </p:cNvSpPr>
              <p:nvPr/>
            </p:nvSpPr>
            <p:spPr bwMode="auto">
              <a:xfrm>
                <a:off x="539" y="788"/>
                <a:ext cx="24" cy="176"/>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21" name="Group 79"/>
            <p:cNvGrpSpPr>
              <a:grpSpLocks/>
            </p:cNvGrpSpPr>
            <p:nvPr/>
          </p:nvGrpSpPr>
          <p:grpSpPr bwMode="auto">
            <a:xfrm rot="5400000">
              <a:off x="2762" y="2244"/>
              <a:ext cx="594" cy="1672"/>
              <a:chOff x="0" y="0"/>
              <a:chExt cx="594" cy="1671"/>
            </a:xfrm>
          </p:grpSpPr>
          <p:sp>
            <p:nvSpPr>
              <p:cNvPr id="61520" name="AutoShape 80"/>
              <p:cNvSpPr>
                <a:spLocks/>
              </p:cNvSpPr>
              <p:nvPr/>
            </p:nvSpPr>
            <p:spPr bwMode="auto">
              <a:xfrm>
                <a:off x="0" y="0"/>
                <a:ext cx="594" cy="1671"/>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521" name="AutoShape 81"/>
              <p:cNvSpPr>
                <a:spLocks/>
              </p:cNvSpPr>
              <p:nvPr/>
            </p:nvSpPr>
            <p:spPr bwMode="auto">
              <a:xfrm>
                <a:off x="0" y="2"/>
                <a:ext cx="594" cy="938"/>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522" name="AutoShape 82"/>
              <p:cNvSpPr>
                <a:spLocks/>
              </p:cNvSpPr>
              <p:nvPr/>
            </p:nvSpPr>
            <p:spPr bwMode="auto">
              <a:xfrm>
                <a:off x="569" y="768"/>
                <a:ext cx="25" cy="172"/>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sp>
          <p:nvSpPr>
            <p:cNvPr id="61523" name="Rectangle 83"/>
            <p:cNvSpPr>
              <a:spLocks/>
            </p:cNvSpPr>
            <p:nvPr/>
          </p:nvSpPr>
          <p:spPr bwMode="auto">
            <a:xfrm>
              <a:off x="1984" y="0"/>
              <a:ext cx="2456" cy="256"/>
            </a:xfrm>
            <a:prstGeom prst="rect">
              <a:avLst/>
            </a:prstGeom>
            <a:noFill/>
            <a:ln w="12700">
              <a:noFill/>
              <a:miter lim="800000"/>
              <a:headEnd/>
              <a:tailEnd/>
            </a:ln>
          </p:spPr>
          <p:txBody>
            <a:bodyPr lIns="0" tIns="0" rIns="57797" bIns="0" anchor="ctr"/>
            <a:lstStyle/>
            <a:p>
              <a:pPr marL="39066"/>
              <a:r>
                <a:rPr lang="en-US" sz="2000" dirty="0"/>
                <a:t>What is the problem?</a:t>
              </a:r>
            </a:p>
          </p:txBody>
        </p:sp>
        <p:sp>
          <p:nvSpPr>
            <p:cNvPr id="61524" name="Rectangle 84"/>
            <p:cNvSpPr>
              <a:spLocks/>
            </p:cNvSpPr>
            <p:nvPr/>
          </p:nvSpPr>
          <p:spPr bwMode="auto">
            <a:xfrm>
              <a:off x="4712" y="1472"/>
              <a:ext cx="1672" cy="704"/>
            </a:xfrm>
            <a:prstGeom prst="rect">
              <a:avLst/>
            </a:prstGeom>
            <a:noFill/>
            <a:ln w="12700">
              <a:noFill/>
              <a:miter lim="800000"/>
              <a:headEnd/>
              <a:tailEnd/>
            </a:ln>
          </p:spPr>
          <p:txBody>
            <a:bodyPr lIns="0" tIns="0" rIns="57797" bIns="0" anchor="ctr"/>
            <a:lstStyle/>
            <a:p>
              <a:pPr marL="39066"/>
              <a:r>
                <a:rPr lang="en-US" sz="2000" dirty="0"/>
                <a:t>Why is it</a:t>
              </a:r>
            </a:p>
            <a:p>
              <a:pPr marL="39066"/>
              <a:r>
                <a:rPr lang="en-US" sz="2000" dirty="0"/>
                <a:t>happening?</a:t>
              </a:r>
            </a:p>
          </p:txBody>
        </p:sp>
        <p:sp>
          <p:nvSpPr>
            <p:cNvPr id="61525" name="Rectangle 85"/>
            <p:cNvSpPr>
              <a:spLocks/>
            </p:cNvSpPr>
            <p:nvPr/>
          </p:nvSpPr>
          <p:spPr bwMode="auto">
            <a:xfrm>
              <a:off x="1712" y="3565"/>
              <a:ext cx="3344" cy="256"/>
            </a:xfrm>
            <a:prstGeom prst="rect">
              <a:avLst/>
            </a:prstGeom>
            <a:noFill/>
            <a:ln w="12700">
              <a:noFill/>
              <a:miter lim="800000"/>
              <a:headEnd/>
              <a:tailEnd/>
            </a:ln>
          </p:spPr>
          <p:txBody>
            <a:bodyPr lIns="0" tIns="0" rIns="57797" bIns="0" anchor="ctr"/>
            <a:lstStyle/>
            <a:p>
              <a:pPr marL="39066"/>
              <a:r>
                <a:rPr lang="en-US" sz="2000" dirty="0"/>
                <a:t>What should be done about it?</a:t>
              </a:r>
            </a:p>
          </p:txBody>
        </p:sp>
        <p:sp>
          <p:nvSpPr>
            <p:cNvPr id="61526" name="Rectangle 86"/>
            <p:cNvSpPr>
              <a:spLocks/>
            </p:cNvSpPr>
            <p:nvPr/>
          </p:nvSpPr>
          <p:spPr bwMode="auto">
            <a:xfrm>
              <a:off x="0" y="1710"/>
              <a:ext cx="1320" cy="256"/>
            </a:xfrm>
            <a:prstGeom prst="rect">
              <a:avLst/>
            </a:prstGeom>
            <a:noFill/>
            <a:ln w="12700">
              <a:noFill/>
              <a:miter lim="800000"/>
              <a:headEnd/>
              <a:tailEnd/>
            </a:ln>
          </p:spPr>
          <p:txBody>
            <a:bodyPr lIns="0" tIns="0" rIns="57797" bIns="0" anchor="ctr"/>
            <a:lstStyle/>
            <a:p>
              <a:pPr marL="39066"/>
              <a:r>
                <a:rPr lang="en-US" sz="2000" dirty="0"/>
                <a:t>Did it work?</a:t>
              </a:r>
            </a:p>
          </p:txBody>
        </p:sp>
      </p:grpSp>
      <p:grpSp>
        <p:nvGrpSpPr>
          <p:cNvPr id="22" name="Group 87"/>
          <p:cNvGrpSpPr>
            <a:grpSpLocks/>
          </p:cNvGrpSpPr>
          <p:nvPr/>
        </p:nvGrpSpPr>
        <p:grpSpPr bwMode="auto">
          <a:xfrm>
            <a:off x="1375172" y="1977926"/>
            <a:ext cx="7116961" cy="4267275"/>
            <a:chOff x="0" y="0"/>
            <a:chExt cx="6376" cy="3823"/>
          </a:xfrm>
        </p:grpSpPr>
        <p:grpSp>
          <p:nvGrpSpPr>
            <p:cNvPr id="23" name="Group 88"/>
            <p:cNvGrpSpPr>
              <a:grpSpLocks/>
            </p:cNvGrpSpPr>
            <p:nvPr/>
          </p:nvGrpSpPr>
          <p:grpSpPr bwMode="auto">
            <a:xfrm>
              <a:off x="4024" y="1000"/>
              <a:ext cx="569" cy="1749"/>
              <a:chOff x="0" y="0"/>
              <a:chExt cx="569" cy="1748"/>
            </a:xfrm>
          </p:grpSpPr>
          <p:sp>
            <p:nvSpPr>
              <p:cNvPr id="61529" name="AutoShape 89"/>
              <p:cNvSpPr>
                <a:spLocks/>
              </p:cNvSpPr>
              <p:nvPr/>
            </p:nvSpPr>
            <p:spPr bwMode="auto">
              <a:xfrm>
                <a:off x="0" y="0"/>
                <a:ext cx="568" cy="1748"/>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530" name="AutoShape 90"/>
              <p:cNvSpPr>
                <a:spLocks/>
              </p:cNvSpPr>
              <p:nvPr/>
            </p:nvSpPr>
            <p:spPr bwMode="auto">
              <a:xfrm>
                <a:off x="0" y="0"/>
                <a:ext cx="568" cy="982"/>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531" name="AutoShape 91"/>
              <p:cNvSpPr>
                <a:spLocks/>
              </p:cNvSpPr>
              <p:nvPr/>
            </p:nvSpPr>
            <p:spPr bwMode="auto">
              <a:xfrm>
                <a:off x="545" y="802"/>
                <a:ext cx="24" cy="178"/>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24" name="Group 92"/>
            <p:cNvGrpSpPr>
              <a:grpSpLocks/>
            </p:cNvGrpSpPr>
            <p:nvPr/>
          </p:nvGrpSpPr>
          <p:grpSpPr bwMode="auto">
            <a:xfrm rot="-5400000">
              <a:off x="2721" y="-106"/>
              <a:ext cx="595" cy="1669"/>
              <a:chOff x="0" y="0"/>
              <a:chExt cx="594" cy="1669"/>
            </a:xfrm>
          </p:grpSpPr>
          <p:sp>
            <p:nvSpPr>
              <p:cNvPr id="61533" name="AutoShape 93"/>
              <p:cNvSpPr>
                <a:spLocks/>
              </p:cNvSpPr>
              <p:nvPr/>
            </p:nvSpPr>
            <p:spPr bwMode="auto">
              <a:xfrm>
                <a:off x="0" y="0"/>
                <a:ext cx="594" cy="1669"/>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534" name="AutoShape 94"/>
              <p:cNvSpPr>
                <a:spLocks/>
              </p:cNvSpPr>
              <p:nvPr/>
            </p:nvSpPr>
            <p:spPr bwMode="auto">
              <a:xfrm>
                <a:off x="0" y="0"/>
                <a:ext cx="594" cy="937"/>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535" name="AutoShape 95"/>
              <p:cNvSpPr>
                <a:spLocks/>
              </p:cNvSpPr>
              <p:nvPr/>
            </p:nvSpPr>
            <p:spPr bwMode="auto">
              <a:xfrm>
                <a:off x="569" y="763"/>
                <a:ext cx="25" cy="170"/>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25" name="Group 96"/>
            <p:cNvGrpSpPr>
              <a:grpSpLocks/>
            </p:cNvGrpSpPr>
            <p:nvPr/>
          </p:nvGrpSpPr>
          <p:grpSpPr bwMode="auto">
            <a:xfrm rot="10680000">
              <a:off x="1492" y="1034"/>
              <a:ext cx="569" cy="1728"/>
              <a:chOff x="0" y="0"/>
              <a:chExt cx="568" cy="1727"/>
            </a:xfrm>
          </p:grpSpPr>
          <p:sp>
            <p:nvSpPr>
              <p:cNvPr id="61537" name="AutoShape 97"/>
              <p:cNvSpPr>
                <a:spLocks/>
              </p:cNvSpPr>
              <p:nvPr/>
            </p:nvSpPr>
            <p:spPr bwMode="auto">
              <a:xfrm>
                <a:off x="5" y="0"/>
                <a:ext cx="563" cy="1727"/>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538" name="AutoShape 98"/>
              <p:cNvSpPr>
                <a:spLocks/>
              </p:cNvSpPr>
              <p:nvPr/>
            </p:nvSpPr>
            <p:spPr bwMode="auto">
              <a:xfrm>
                <a:off x="0" y="0"/>
                <a:ext cx="561" cy="969"/>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539" name="AutoShape 99"/>
              <p:cNvSpPr>
                <a:spLocks/>
              </p:cNvSpPr>
              <p:nvPr/>
            </p:nvSpPr>
            <p:spPr bwMode="auto">
              <a:xfrm>
                <a:off x="539" y="788"/>
                <a:ext cx="24" cy="176"/>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26" name="Group 100"/>
            <p:cNvGrpSpPr>
              <a:grpSpLocks/>
            </p:cNvGrpSpPr>
            <p:nvPr/>
          </p:nvGrpSpPr>
          <p:grpSpPr bwMode="auto">
            <a:xfrm rot="5400000">
              <a:off x="2754" y="2245"/>
              <a:ext cx="594" cy="1671"/>
              <a:chOff x="0" y="0"/>
              <a:chExt cx="594" cy="1671"/>
            </a:xfrm>
          </p:grpSpPr>
          <p:sp>
            <p:nvSpPr>
              <p:cNvPr id="61541" name="AutoShape 101"/>
              <p:cNvSpPr>
                <a:spLocks/>
              </p:cNvSpPr>
              <p:nvPr/>
            </p:nvSpPr>
            <p:spPr bwMode="auto">
              <a:xfrm>
                <a:off x="0" y="0"/>
                <a:ext cx="594" cy="1671"/>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542" name="AutoShape 102"/>
              <p:cNvSpPr>
                <a:spLocks/>
              </p:cNvSpPr>
              <p:nvPr/>
            </p:nvSpPr>
            <p:spPr bwMode="auto">
              <a:xfrm>
                <a:off x="0" y="0"/>
                <a:ext cx="594" cy="939"/>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543" name="AutoShape 103"/>
              <p:cNvSpPr>
                <a:spLocks/>
              </p:cNvSpPr>
              <p:nvPr/>
            </p:nvSpPr>
            <p:spPr bwMode="auto">
              <a:xfrm>
                <a:off x="569" y="767"/>
                <a:ext cx="25" cy="172"/>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sp>
          <p:nvSpPr>
            <p:cNvPr id="61544" name="Rectangle 104"/>
            <p:cNvSpPr>
              <a:spLocks/>
            </p:cNvSpPr>
            <p:nvPr/>
          </p:nvSpPr>
          <p:spPr bwMode="auto">
            <a:xfrm>
              <a:off x="1976" y="0"/>
              <a:ext cx="2456" cy="256"/>
            </a:xfrm>
            <a:prstGeom prst="rect">
              <a:avLst/>
            </a:prstGeom>
            <a:noFill/>
            <a:ln w="12700">
              <a:noFill/>
              <a:miter lim="800000"/>
              <a:headEnd/>
              <a:tailEnd/>
            </a:ln>
          </p:spPr>
          <p:txBody>
            <a:bodyPr lIns="0" tIns="0" rIns="57797" bIns="0" anchor="ctr"/>
            <a:lstStyle/>
            <a:p>
              <a:pPr marL="39066"/>
              <a:r>
                <a:rPr lang="en-US" sz="2000" dirty="0"/>
                <a:t>What is the problem?</a:t>
              </a:r>
            </a:p>
          </p:txBody>
        </p:sp>
        <p:sp>
          <p:nvSpPr>
            <p:cNvPr id="61545" name="Rectangle 105"/>
            <p:cNvSpPr>
              <a:spLocks/>
            </p:cNvSpPr>
            <p:nvPr/>
          </p:nvSpPr>
          <p:spPr bwMode="auto">
            <a:xfrm>
              <a:off x="4704" y="1472"/>
              <a:ext cx="1672" cy="704"/>
            </a:xfrm>
            <a:prstGeom prst="rect">
              <a:avLst/>
            </a:prstGeom>
            <a:noFill/>
            <a:ln w="12700">
              <a:noFill/>
              <a:miter lim="800000"/>
              <a:headEnd/>
              <a:tailEnd/>
            </a:ln>
          </p:spPr>
          <p:txBody>
            <a:bodyPr lIns="0" tIns="0" rIns="57797" bIns="0" anchor="ctr"/>
            <a:lstStyle/>
            <a:p>
              <a:pPr marL="39066"/>
              <a:r>
                <a:rPr lang="en-US" sz="2000" dirty="0"/>
                <a:t>Why is it</a:t>
              </a:r>
            </a:p>
            <a:p>
              <a:pPr marL="39066"/>
              <a:r>
                <a:rPr lang="en-US" sz="2000" dirty="0"/>
                <a:t>happening?</a:t>
              </a:r>
            </a:p>
          </p:txBody>
        </p:sp>
        <p:sp>
          <p:nvSpPr>
            <p:cNvPr id="61546" name="Rectangle 106"/>
            <p:cNvSpPr>
              <a:spLocks/>
            </p:cNvSpPr>
            <p:nvPr/>
          </p:nvSpPr>
          <p:spPr bwMode="auto">
            <a:xfrm>
              <a:off x="1704" y="3567"/>
              <a:ext cx="3344" cy="256"/>
            </a:xfrm>
            <a:prstGeom prst="rect">
              <a:avLst/>
            </a:prstGeom>
            <a:noFill/>
            <a:ln w="12700">
              <a:noFill/>
              <a:miter lim="800000"/>
              <a:headEnd/>
              <a:tailEnd/>
            </a:ln>
          </p:spPr>
          <p:txBody>
            <a:bodyPr lIns="0" tIns="0" rIns="57797" bIns="0" anchor="ctr"/>
            <a:lstStyle/>
            <a:p>
              <a:pPr marL="39066"/>
              <a:r>
                <a:rPr lang="en-US" sz="2000" dirty="0"/>
                <a:t>What should be done about it?</a:t>
              </a:r>
            </a:p>
          </p:txBody>
        </p:sp>
        <p:sp>
          <p:nvSpPr>
            <p:cNvPr id="61547" name="Rectangle 107"/>
            <p:cNvSpPr>
              <a:spLocks/>
            </p:cNvSpPr>
            <p:nvPr/>
          </p:nvSpPr>
          <p:spPr bwMode="auto">
            <a:xfrm>
              <a:off x="0" y="1711"/>
              <a:ext cx="1320" cy="256"/>
            </a:xfrm>
            <a:prstGeom prst="rect">
              <a:avLst/>
            </a:prstGeom>
            <a:noFill/>
            <a:ln w="12700">
              <a:noFill/>
              <a:miter lim="800000"/>
              <a:headEnd/>
              <a:tailEnd/>
            </a:ln>
          </p:spPr>
          <p:txBody>
            <a:bodyPr lIns="0" tIns="0" rIns="57797" bIns="0" anchor="ctr"/>
            <a:lstStyle/>
            <a:p>
              <a:pPr marL="39066"/>
              <a:r>
                <a:rPr lang="en-US" sz="2000" dirty="0"/>
                <a:t>Did it work?</a:t>
              </a:r>
            </a:p>
          </p:txBody>
        </p:sp>
      </p:grpSp>
      <p:grpSp>
        <p:nvGrpSpPr>
          <p:cNvPr id="27" name="Group 108"/>
          <p:cNvGrpSpPr>
            <a:grpSpLocks/>
          </p:cNvGrpSpPr>
          <p:nvPr/>
        </p:nvGrpSpPr>
        <p:grpSpPr bwMode="auto">
          <a:xfrm>
            <a:off x="1500187" y="2102942"/>
            <a:ext cx="7125891" cy="4269507"/>
            <a:chOff x="0" y="0"/>
            <a:chExt cx="6384" cy="3825"/>
          </a:xfrm>
        </p:grpSpPr>
        <p:grpSp>
          <p:nvGrpSpPr>
            <p:cNvPr id="28" name="Group 109"/>
            <p:cNvGrpSpPr>
              <a:grpSpLocks/>
            </p:cNvGrpSpPr>
            <p:nvPr/>
          </p:nvGrpSpPr>
          <p:grpSpPr bwMode="auto">
            <a:xfrm>
              <a:off x="4024" y="1002"/>
              <a:ext cx="571" cy="1748"/>
              <a:chOff x="0" y="0"/>
              <a:chExt cx="571" cy="1748"/>
            </a:xfrm>
          </p:grpSpPr>
          <p:sp>
            <p:nvSpPr>
              <p:cNvPr id="61550" name="AutoShape 110"/>
              <p:cNvSpPr>
                <a:spLocks/>
              </p:cNvSpPr>
              <p:nvPr/>
            </p:nvSpPr>
            <p:spPr bwMode="auto">
              <a:xfrm>
                <a:off x="0" y="0"/>
                <a:ext cx="568" cy="1748"/>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551" name="AutoShape 111"/>
              <p:cNvSpPr>
                <a:spLocks/>
              </p:cNvSpPr>
              <p:nvPr/>
            </p:nvSpPr>
            <p:spPr bwMode="auto">
              <a:xfrm>
                <a:off x="0" y="0"/>
                <a:ext cx="568" cy="982"/>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552" name="AutoShape 112"/>
              <p:cNvSpPr>
                <a:spLocks/>
              </p:cNvSpPr>
              <p:nvPr/>
            </p:nvSpPr>
            <p:spPr bwMode="auto">
              <a:xfrm>
                <a:off x="547" y="802"/>
                <a:ext cx="24" cy="178"/>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29" name="Group 113"/>
            <p:cNvGrpSpPr>
              <a:grpSpLocks/>
            </p:cNvGrpSpPr>
            <p:nvPr/>
          </p:nvGrpSpPr>
          <p:grpSpPr bwMode="auto">
            <a:xfrm rot="-5400000">
              <a:off x="2721" y="-104"/>
              <a:ext cx="595" cy="1669"/>
              <a:chOff x="0" y="0"/>
              <a:chExt cx="594" cy="1669"/>
            </a:xfrm>
          </p:grpSpPr>
          <p:sp>
            <p:nvSpPr>
              <p:cNvPr id="61554" name="AutoShape 114"/>
              <p:cNvSpPr>
                <a:spLocks/>
              </p:cNvSpPr>
              <p:nvPr/>
            </p:nvSpPr>
            <p:spPr bwMode="auto">
              <a:xfrm>
                <a:off x="0" y="0"/>
                <a:ext cx="594" cy="1669"/>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555" name="AutoShape 115"/>
              <p:cNvSpPr>
                <a:spLocks/>
              </p:cNvSpPr>
              <p:nvPr/>
            </p:nvSpPr>
            <p:spPr bwMode="auto">
              <a:xfrm>
                <a:off x="0" y="0"/>
                <a:ext cx="594" cy="937"/>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556" name="AutoShape 116"/>
              <p:cNvSpPr>
                <a:spLocks/>
              </p:cNvSpPr>
              <p:nvPr/>
            </p:nvSpPr>
            <p:spPr bwMode="auto">
              <a:xfrm>
                <a:off x="569" y="765"/>
                <a:ext cx="25" cy="170"/>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30" name="Group 117"/>
            <p:cNvGrpSpPr>
              <a:grpSpLocks/>
            </p:cNvGrpSpPr>
            <p:nvPr/>
          </p:nvGrpSpPr>
          <p:grpSpPr bwMode="auto">
            <a:xfrm rot="10680000">
              <a:off x="1494" y="1036"/>
              <a:ext cx="569" cy="1728"/>
              <a:chOff x="0" y="0"/>
              <a:chExt cx="568" cy="1727"/>
            </a:xfrm>
          </p:grpSpPr>
          <p:sp>
            <p:nvSpPr>
              <p:cNvPr id="61558" name="AutoShape 118"/>
              <p:cNvSpPr>
                <a:spLocks/>
              </p:cNvSpPr>
              <p:nvPr/>
            </p:nvSpPr>
            <p:spPr bwMode="auto">
              <a:xfrm>
                <a:off x="5" y="0"/>
                <a:ext cx="563" cy="1727"/>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559" name="AutoShape 119"/>
              <p:cNvSpPr>
                <a:spLocks/>
              </p:cNvSpPr>
              <p:nvPr/>
            </p:nvSpPr>
            <p:spPr bwMode="auto">
              <a:xfrm>
                <a:off x="0" y="0"/>
                <a:ext cx="561" cy="969"/>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560" name="AutoShape 120"/>
              <p:cNvSpPr>
                <a:spLocks/>
              </p:cNvSpPr>
              <p:nvPr/>
            </p:nvSpPr>
            <p:spPr bwMode="auto">
              <a:xfrm>
                <a:off x="539" y="788"/>
                <a:ext cx="24" cy="176"/>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31" name="Group 121"/>
            <p:cNvGrpSpPr>
              <a:grpSpLocks/>
            </p:cNvGrpSpPr>
            <p:nvPr/>
          </p:nvGrpSpPr>
          <p:grpSpPr bwMode="auto">
            <a:xfrm rot="5400000">
              <a:off x="2754" y="2247"/>
              <a:ext cx="595" cy="1673"/>
              <a:chOff x="0" y="0"/>
              <a:chExt cx="594" cy="1672"/>
            </a:xfrm>
          </p:grpSpPr>
          <p:sp>
            <p:nvSpPr>
              <p:cNvPr id="61562" name="AutoShape 122"/>
              <p:cNvSpPr>
                <a:spLocks/>
              </p:cNvSpPr>
              <p:nvPr/>
            </p:nvSpPr>
            <p:spPr bwMode="auto">
              <a:xfrm>
                <a:off x="0" y="1"/>
                <a:ext cx="594" cy="1671"/>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563" name="AutoShape 123"/>
              <p:cNvSpPr>
                <a:spLocks/>
              </p:cNvSpPr>
              <p:nvPr/>
            </p:nvSpPr>
            <p:spPr bwMode="auto">
              <a:xfrm>
                <a:off x="0" y="0"/>
                <a:ext cx="594" cy="938"/>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564" name="AutoShape 124"/>
              <p:cNvSpPr>
                <a:spLocks/>
              </p:cNvSpPr>
              <p:nvPr/>
            </p:nvSpPr>
            <p:spPr bwMode="auto">
              <a:xfrm>
                <a:off x="569" y="766"/>
                <a:ext cx="25" cy="172"/>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sp>
          <p:nvSpPr>
            <p:cNvPr id="61565" name="Rectangle 125"/>
            <p:cNvSpPr>
              <a:spLocks/>
            </p:cNvSpPr>
            <p:nvPr/>
          </p:nvSpPr>
          <p:spPr bwMode="auto">
            <a:xfrm>
              <a:off x="1976" y="0"/>
              <a:ext cx="2456" cy="256"/>
            </a:xfrm>
            <a:prstGeom prst="rect">
              <a:avLst/>
            </a:prstGeom>
            <a:noFill/>
            <a:ln w="12700">
              <a:noFill/>
              <a:miter lim="800000"/>
              <a:headEnd/>
              <a:tailEnd/>
            </a:ln>
          </p:spPr>
          <p:txBody>
            <a:bodyPr lIns="0" tIns="0" rIns="57797" bIns="0" anchor="ctr"/>
            <a:lstStyle/>
            <a:p>
              <a:pPr marL="39066"/>
              <a:r>
                <a:rPr lang="en-US" sz="2000" dirty="0"/>
                <a:t>What is the problem?</a:t>
              </a:r>
            </a:p>
          </p:txBody>
        </p:sp>
        <p:sp>
          <p:nvSpPr>
            <p:cNvPr id="61566" name="Rectangle 126"/>
            <p:cNvSpPr>
              <a:spLocks/>
            </p:cNvSpPr>
            <p:nvPr/>
          </p:nvSpPr>
          <p:spPr bwMode="auto">
            <a:xfrm>
              <a:off x="4712" y="1472"/>
              <a:ext cx="1672" cy="704"/>
            </a:xfrm>
            <a:prstGeom prst="rect">
              <a:avLst/>
            </a:prstGeom>
            <a:noFill/>
            <a:ln w="12700">
              <a:noFill/>
              <a:miter lim="800000"/>
              <a:headEnd/>
              <a:tailEnd/>
            </a:ln>
          </p:spPr>
          <p:txBody>
            <a:bodyPr lIns="0" tIns="0" rIns="57797" bIns="0" anchor="ctr"/>
            <a:lstStyle/>
            <a:p>
              <a:pPr marL="39066"/>
              <a:r>
                <a:rPr lang="en-US" sz="2000" dirty="0"/>
                <a:t>Why is it</a:t>
              </a:r>
            </a:p>
            <a:p>
              <a:pPr marL="39066"/>
              <a:r>
                <a:rPr lang="en-US" sz="2000" dirty="0"/>
                <a:t>happening?</a:t>
              </a:r>
            </a:p>
          </p:txBody>
        </p:sp>
        <p:sp>
          <p:nvSpPr>
            <p:cNvPr id="61567" name="Rectangle 127"/>
            <p:cNvSpPr>
              <a:spLocks/>
            </p:cNvSpPr>
            <p:nvPr/>
          </p:nvSpPr>
          <p:spPr bwMode="auto">
            <a:xfrm>
              <a:off x="1704" y="3569"/>
              <a:ext cx="3344" cy="256"/>
            </a:xfrm>
            <a:prstGeom prst="rect">
              <a:avLst/>
            </a:prstGeom>
            <a:noFill/>
            <a:ln w="12700">
              <a:noFill/>
              <a:miter lim="800000"/>
              <a:headEnd/>
              <a:tailEnd/>
            </a:ln>
          </p:spPr>
          <p:txBody>
            <a:bodyPr lIns="0" tIns="0" rIns="57797" bIns="0" anchor="ctr"/>
            <a:lstStyle/>
            <a:p>
              <a:pPr marL="39066"/>
              <a:r>
                <a:rPr lang="en-US" sz="2000" dirty="0"/>
                <a:t>What should be done about it?</a:t>
              </a:r>
            </a:p>
          </p:txBody>
        </p:sp>
        <p:sp>
          <p:nvSpPr>
            <p:cNvPr id="61568" name="Rectangle 128"/>
            <p:cNvSpPr>
              <a:spLocks/>
            </p:cNvSpPr>
            <p:nvPr/>
          </p:nvSpPr>
          <p:spPr bwMode="auto">
            <a:xfrm>
              <a:off x="0" y="1713"/>
              <a:ext cx="1320" cy="256"/>
            </a:xfrm>
            <a:prstGeom prst="rect">
              <a:avLst/>
            </a:prstGeom>
            <a:noFill/>
            <a:ln w="12700">
              <a:noFill/>
              <a:miter lim="800000"/>
              <a:headEnd/>
              <a:tailEnd/>
            </a:ln>
          </p:spPr>
          <p:txBody>
            <a:bodyPr lIns="0" tIns="0" rIns="57797" bIns="0" anchor="ctr"/>
            <a:lstStyle/>
            <a:p>
              <a:pPr marL="39066"/>
              <a:r>
                <a:rPr lang="en-US" sz="2000" dirty="0"/>
                <a:t>Did it work?</a:t>
              </a:r>
            </a:p>
          </p:txBody>
        </p:sp>
      </p:grpSp>
      <p:grpSp>
        <p:nvGrpSpPr>
          <p:cNvPr id="61603" name="Group 129"/>
          <p:cNvGrpSpPr>
            <a:grpSpLocks/>
          </p:cNvGrpSpPr>
          <p:nvPr/>
        </p:nvGrpSpPr>
        <p:grpSpPr bwMode="auto">
          <a:xfrm>
            <a:off x="1625203" y="2227957"/>
            <a:ext cx="7125891" cy="4270623"/>
            <a:chOff x="0" y="0"/>
            <a:chExt cx="6384" cy="3826"/>
          </a:xfrm>
        </p:grpSpPr>
        <p:grpSp>
          <p:nvGrpSpPr>
            <p:cNvPr id="61611" name="Group 130"/>
            <p:cNvGrpSpPr>
              <a:grpSpLocks/>
            </p:cNvGrpSpPr>
            <p:nvPr/>
          </p:nvGrpSpPr>
          <p:grpSpPr bwMode="auto">
            <a:xfrm>
              <a:off x="4032" y="1004"/>
              <a:ext cx="568" cy="1748"/>
              <a:chOff x="0" y="0"/>
              <a:chExt cx="568" cy="1748"/>
            </a:xfrm>
          </p:grpSpPr>
          <p:sp>
            <p:nvSpPr>
              <p:cNvPr id="61571" name="AutoShape 131"/>
              <p:cNvSpPr>
                <a:spLocks/>
              </p:cNvSpPr>
              <p:nvPr/>
            </p:nvSpPr>
            <p:spPr bwMode="auto">
              <a:xfrm>
                <a:off x="0" y="0"/>
                <a:ext cx="568" cy="1748"/>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572" name="AutoShape 132"/>
              <p:cNvSpPr>
                <a:spLocks/>
              </p:cNvSpPr>
              <p:nvPr/>
            </p:nvSpPr>
            <p:spPr bwMode="auto">
              <a:xfrm>
                <a:off x="0" y="0"/>
                <a:ext cx="568" cy="982"/>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573" name="AutoShape 133"/>
              <p:cNvSpPr>
                <a:spLocks/>
              </p:cNvSpPr>
              <p:nvPr/>
            </p:nvSpPr>
            <p:spPr bwMode="auto">
              <a:xfrm>
                <a:off x="540" y="802"/>
                <a:ext cx="24" cy="178"/>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61612" name="Group 134"/>
            <p:cNvGrpSpPr>
              <a:grpSpLocks/>
            </p:cNvGrpSpPr>
            <p:nvPr/>
          </p:nvGrpSpPr>
          <p:grpSpPr bwMode="auto">
            <a:xfrm rot="-5400000">
              <a:off x="2720" y="-102"/>
              <a:ext cx="595" cy="1668"/>
              <a:chOff x="0" y="0"/>
              <a:chExt cx="594" cy="1669"/>
            </a:xfrm>
          </p:grpSpPr>
          <p:sp>
            <p:nvSpPr>
              <p:cNvPr id="61575" name="AutoShape 135"/>
              <p:cNvSpPr>
                <a:spLocks/>
              </p:cNvSpPr>
              <p:nvPr/>
            </p:nvSpPr>
            <p:spPr bwMode="auto">
              <a:xfrm>
                <a:off x="0" y="0"/>
                <a:ext cx="594" cy="1669"/>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576" name="AutoShape 136"/>
              <p:cNvSpPr>
                <a:spLocks/>
              </p:cNvSpPr>
              <p:nvPr/>
            </p:nvSpPr>
            <p:spPr bwMode="auto">
              <a:xfrm>
                <a:off x="0" y="0"/>
                <a:ext cx="594" cy="937"/>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577" name="AutoShape 137"/>
              <p:cNvSpPr>
                <a:spLocks/>
              </p:cNvSpPr>
              <p:nvPr/>
            </p:nvSpPr>
            <p:spPr bwMode="auto">
              <a:xfrm>
                <a:off x="569" y="766"/>
                <a:ext cx="25" cy="171"/>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61613" name="Group 138"/>
            <p:cNvGrpSpPr>
              <a:grpSpLocks/>
            </p:cNvGrpSpPr>
            <p:nvPr/>
          </p:nvGrpSpPr>
          <p:grpSpPr bwMode="auto">
            <a:xfrm rot="10680000">
              <a:off x="1496" y="1038"/>
              <a:ext cx="569" cy="1728"/>
              <a:chOff x="0" y="0"/>
              <a:chExt cx="568" cy="1727"/>
            </a:xfrm>
          </p:grpSpPr>
          <p:sp>
            <p:nvSpPr>
              <p:cNvPr id="61579" name="AutoShape 139"/>
              <p:cNvSpPr>
                <a:spLocks/>
              </p:cNvSpPr>
              <p:nvPr/>
            </p:nvSpPr>
            <p:spPr bwMode="auto">
              <a:xfrm>
                <a:off x="5" y="0"/>
                <a:ext cx="563" cy="1727"/>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580" name="AutoShape 140"/>
              <p:cNvSpPr>
                <a:spLocks/>
              </p:cNvSpPr>
              <p:nvPr/>
            </p:nvSpPr>
            <p:spPr bwMode="auto">
              <a:xfrm>
                <a:off x="0" y="0"/>
                <a:ext cx="561" cy="969"/>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581" name="AutoShape 141"/>
              <p:cNvSpPr>
                <a:spLocks/>
              </p:cNvSpPr>
              <p:nvPr/>
            </p:nvSpPr>
            <p:spPr bwMode="auto">
              <a:xfrm>
                <a:off x="539" y="788"/>
                <a:ext cx="24" cy="176"/>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61614" name="Group 142"/>
            <p:cNvGrpSpPr>
              <a:grpSpLocks/>
            </p:cNvGrpSpPr>
            <p:nvPr/>
          </p:nvGrpSpPr>
          <p:grpSpPr bwMode="auto">
            <a:xfrm rot="5400000">
              <a:off x="2754" y="2248"/>
              <a:ext cx="595" cy="1674"/>
              <a:chOff x="0" y="0"/>
              <a:chExt cx="594" cy="1674"/>
            </a:xfrm>
          </p:grpSpPr>
          <p:sp>
            <p:nvSpPr>
              <p:cNvPr id="61583" name="AutoShape 143"/>
              <p:cNvSpPr>
                <a:spLocks/>
              </p:cNvSpPr>
              <p:nvPr/>
            </p:nvSpPr>
            <p:spPr bwMode="auto">
              <a:xfrm>
                <a:off x="0" y="3"/>
                <a:ext cx="594" cy="1671"/>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584" name="AutoShape 144"/>
              <p:cNvSpPr>
                <a:spLocks/>
              </p:cNvSpPr>
              <p:nvPr/>
            </p:nvSpPr>
            <p:spPr bwMode="auto">
              <a:xfrm>
                <a:off x="0" y="0"/>
                <a:ext cx="594" cy="938"/>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585" name="AutoShape 145"/>
              <p:cNvSpPr>
                <a:spLocks/>
              </p:cNvSpPr>
              <p:nvPr/>
            </p:nvSpPr>
            <p:spPr bwMode="auto">
              <a:xfrm>
                <a:off x="569" y="766"/>
                <a:ext cx="25" cy="172"/>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sp>
          <p:nvSpPr>
            <p:cNvPr id="61586" name="Rectangle 146"/>
            <p:cNvSpPr>
              <a:spLocks/>
            </p:cNvSpPr>
            <p:nvPr/>
          </p:nvSpPr>
          <p:spPr bwMode="auto">
            <a:xfrm>
              <a:off x="1984" y="0"/>
              <a:ext cx="2456" cy="256"/>
            </a:xfrm>
            <a:prstGeom prst="rect">
              <a:avLst/>
            </a:prstGeom>
            <a:noFill/>
            <a:ln w="12700">
              <a:noFill/>
              <a:miter lim="800000"/>
              <a:headEnd/>
              <a:tailEnd/>
            </a:ln>
          </p:spPr>
          <p:txBody>
            <a:bodyPr lIns="0" tIns="0" rIns="57797" bIns="0" anchor="ctr"/>
            <a:lstStyle/>
            <a:p>
              <a:pPr marL="39066"/>
              <a:r>
                <a:rPr lang="en-US" sz="2000" dirty="0"/>
                <a:t>What is the problem?</a:t>
              </a:r>
            </a:p>
          </p:txBody>
        </p:sp>
        <p:sp>
          <p:nvSpPr>
            <p:cNvPr id="61587" name="Rectangle 147"/>
            <p:cNvSpPr>
              <a:spLocks/>
            </p:cNvSpPr>
            <p:nvPr/>
          </p:nvSpPr>
          <p:spPr bwMode="auto">
            <a:xfrm>
              <a:off x="4712" y="1480"/>
              <a:ext cx="1672" cy="704"/>
            </a:xfrm>
            <a:prstGeom prst="rect">
              <a:avLst/>
            </a:prstGeom>
            <a:noFill/>
            <a:ln w="12700">
              <a:noFill/>
              <a:miter lim="800000"/>
              <a:headEnd/>
              <a:tailEnd/>
            </a:ln>
          </p:spPr>
          <p:txBody>
            <a:bodyPr lIns="0" tIns="0" rIns="57797" bIns="0" anchor="ctr"/>
            <a:lstStyle/>
            <a:p>
              <a:pPr marL="39066"/>
              <a:r>
                <a:rPr lang="en-US" sz="2000" dirty="0"/>
                <a:t>Why is it</a:t>
              </a:r>
            </a:p>
            <a:p>
              <a:pPr marL="39066"/>
              <a:r>
                <a:rPr lang="en-US" sz="2000" dirty="0"/>
                <a:t>happening?</a:t>
              </a:r>
            </a:p>
          </p:txBody>
        </p:sp>
        <p:sp>
          <p:nvSpPr>
            <p:cNvPr id="61588" name="Rectangle 148"/>
            <p:cNvSpPr>
              <a:spLocks/>
            </p:cNvSpPr>
            <p:nvPr/>
          </p:nvSpPr>
          <p:spPr bwMode="auto">
            <a:xfrm>
              <a:off x="1704" y="3570"/>
              <a:ext cx="3344" cy="256"/>
            </a:xfrm>
            <a:prstGeom prst="rect">
              <a:avLst/>
            </a:prstGeom>
            <a:noFill/>
            <a:ln w="12700">
              <a:noFill/>
              <a:miter lim="800000"/>
              <a:headEnd/>
              <a:tailEnd/>
            </a:ln>
          </p:spPr>
          <p:txBody>
            <a:bodyPr lIns="0" tIns="0" rIns="57797" bIns="0" anchor="ctr"/>
            <a:lstStyle/>
            <a:p>
              <a:pPr marL="39066"/>
              <a:r>
                <a:rPr lang="en-US" sz="2000" dirty="0"/>
                <a:t>What should be done about it?</a:t>
              </a:r>
            </a:p>
          </p:txBody>
        </p:sp>
        <p:sp>
          <p:nvSpPr>
            <p:cNvPr id="61589" name="Rectangle 149"/>
            <p:cNvSpPr>
              <a:spLocks/>
            </p:cNvSpPr>
            <p:nvPr/>
          </p:nvSpPr>
          <p:spPr bwMode="auto">
            <a:xfrm>
              <a:off x="0" y="1715"/>
              <a:ext cx="1320" cy="256"/>
            </a:xfrm>
            <a:prstGeom prst="rect">
              <a:avLst/>
            </a:prstGeom>
            <a:noFill/>
            <a:ln w="12700">
              <a:noFill/>
              <a:miter lim="800000"/>
              <a:headEnd/>
              <a:tailEnd/>
            </a:ln>
          </p:spPr>
          <p:txBody>
            <a:bodyPr lIns="0" tIns="0" rIns="57797" bIns="0" anchor="ctr"/>
            <a:lstStyle/>
            <a:p>
              <a:pPr marL="39066"/>
              <a:r>
                <a:rPr lang="en-US" sz="2000" dirty="0"/>
                <a:t>Did it work?</a:t>
              </a:r>
            </a:p>
          </p:txBody>
        </p:sp>
      </p:grpSp>
      <p:grpSp>
        <p:nvGrpSpPr>
          <p:cNvPr id="61615" name="Group 150"/>
          <p:cNvGrpSpPr>
            <a:grpSpLocks/>
          </p:cNvGrpSpPr>
          <p:nvPr/>
        </p:nvGrpSpPr>
        <p:grpSpPr bwMode="auto">
          <a:xfrm>
            <a:off x="1794867" y="2406551"/>
            <a:ext cx="7116961" cy="4270623"/>
            <a:chOff x="0" y="0"/>
            <a:chExt cx="6376" cy="3826"/>
          </a:xfrm>
        </p:grpSpPr>
        <p:grpSp>
          <p:nvGrpSpPr>
            <p:cNvPr id="61616" name="Group 151"/>
            <p:cNvGrpSpPr>
              <a:grpSpLocks/>
            </p:cNvGrpSpPr>
            <p:nvPr/>
          </p:nvGrpSpPr>
          <p:grpSpPr bwMode="auto">
            <a:xfrm>
              <a:off x="4024" y="1003"/>
              <a:ext cx="568" cy="1749"/>
              <a:chOff x="0" y="0"/>
              <a:chExt cx="568" cy="1748"/>
            </a:xfrm>
          </p:grpSpPr>
          <p:sp>
            <p:nvSpPr>
              <p:cNvPr id="61592" name="AutoShape 152"/>
              <p:cNvSpPr>
                <a:spLocks/>
              </p:cNvSpPr>
              <p:nvPr/>
            </p:nvSpPr>
            <p:spPr bwMode="auto">
              <a:xfrm>
                <a:off x="0" y="0"/>
                <a:ext cx="568" cy="1748"/>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593" name="AutoShape 153"/>
              <p:cNvSpPr>
                <a:spLocks/>
              </p:cNvSpPr>
              <p:nvPr/>
            </p:nvSpPr>
            <p:spPr bwMode="auto">
              <a:xfrm>
                <a:off x="0" y="0"/>
                <a:ext cx="568" cy="982"/>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594" name="AutoShape 154"/>
              <p:cNvSpPr>
                <a:spLocks/>
              </p:cNvSpPr>
              <p:nvPr/>
            </p:nvSpPr>
            <p:spPr bwMode="auto">
              <a:xfrm>
                <a:off x="544" y="802"/>
                <a:ext cx="24" cy="178"/>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61617" name="Group 155"/>
            <p:cNvGrpSpPr>
              <a:grpSpLocks/>
            </p:cNvGrpSpPr>
            <p:nvPr/>
          </p:nvGrpSpPr>
          <p:grpSpPr bwMode="auto">
            <a:xfrm rot="-5400000">
              <a:off x="2721" y="-103"/>
              <a:ext cx="595" cy="1669"/>
              <a:chOff x="0" y="0"/>
              <a:chExt cx="594" cy="1669"/>
            </a:xfrm>
          </p:grpSpPr>
          <p:sp>
            <p:nvSpPr>
              <p:cNvPr id="61596" name="AutoShape 156"/>
              <p:cNvSpPr>
                <a:spLocks/>
              </p:cNvSpPr>
              <p:nvPr/>
            </p:nvSpPr>
            <p:spPr bwMode="auto">
              <a:xfrm>
                <a:off x="0" y="0"/>
                <a:ext cx="594" cy="1669"/>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597" name="AutoShape 157"/>
              <p:cNvSpPr>
                <a:spLocks/>
              </p:cNvSpPr>
              <p:nvPr/>
            </p:nvSpPr>
            <p:spPr bwMode="auto">
              <a:xfrm>
                <a:off x="0" y="0"/>
                <a:ext cx="594" cy="937"/>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598" name="AutoShape 158"/>
              <p:cNvSpPr>
                <a:spLocks/>
              </p:cNvSpPr>
              <p:nvPr/>
            </p:nvSpPr>
            <p:spPr bwMode="auto">
              <a:xfrm>
                <a:off x="569" y="762"/>
                <a:ext cx="25" cy="171"/>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61618" name="Group 159"/>
            <p:cNvGrpSpPr>
              <a:grpSpLocks/>
            </p:cNvGrpSpPr>
            <p:nvPr/>
          </p:nvGrpSpPr>
          <p:grpSpPr bwMode="auto">
            <a:xfrm rot="10680000">
              <a:off x="1492" y="1037"/>
              <a:ext cx="569" cy="1728"/>
              <a:chOff x="0" y="0"/>
              <a:chExt cx="568" cy="1727"/>
            </a:xfrm>
          </p:grpSpPr>
          <p:sp>
            <p:nvSpPr>
              <p:cNvPr id="61600" name="AutoShape 160"/>
              <p:cNvSpPr>
                <a:spLocks/>
              </p:cNvSpPr>
              <p:nvPr/>
            </p:nvSpPr>
            <p:spPr bwMode="auto">
              <a:xfrm>
                <a:off x="5" y="0"/>
                <a:ext cx="563" cy="1727"/>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601" name="AutoShape 161"/>
              <p:cNvSpPr>
                <a:spLocks/>
              </p:cNvSpPr>
              <p:nvPr/>
            </p:nvSpPr>
            <p:spPr bwMode="auto">
              <a:xfrm>
                <a:off x="0" y="0"/>
                <a:ext cx="561" cy="969"/>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602" name="AutoShape 162"/>
              <p:cNvSpPr>
                <a:spLocks/>
              </p:cNvSpPr>
              <p:nvPr/>
            </p:nvSpPr>
            <p:spPr bwMode="auto">
              <a:xfrm>
                <a:off x="539" y="788"/>
                <a:ext cx="24" cy="176"/>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61619" name="Group 163"/>
            <p:cNvGrpSpPr>
              <a:grpSpLocks/>
            </p:cNvGrpSpPr>
            <p:nvPr/>
          </p:nvGrpSpPr>
          <p:grpSpPr bwMode="auto">
            <a:xfrm rot="5400000">
              <a:off x="2754" y="2248"/>
              <a:ext cx="594" cy="1671"/>
              <a:chOff x="0" y="0"/>
              <a:chExt cx="594" cy="1671"/>
            </a:xfrm>
          </p:grpSpPr>
          <p:sp>
            <p:nvSpPr>
              <p:cNvPr id="61604" name="AutoShape 164"/>
              <p:cNvSpPr>
                <a:spLocks/>
              </p:cNvSpPr>
              <p:nvPr/>
            </p:nvSpPr>
            <p:spPr bwMode="auto">
              <a:xfrm>
                <a:off x="0" y="0"/>
                <a:ext cx="594" cy="1671"/>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1605" name="AutoShape 165"/>
              <p:cNvSpPr>
                <a:spLocks/>
              </p:cNvSpPr>
              <p:nvPr/>
            </p:nvSpPr>
            <p:spPr bwMode="auto">
              <a:xfrm>
                <a:off x="0" y="1"/>
                <a:ext cx="594" cy="938"/>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1606" name="AutoShape 166"/>
              <p:cNvSpPr>
                <a:spLocks/>
              </p:cNvSpPr>
              <p:nvPr/>
            </p:nvSpPr>
            <p:spPr bwMode="auto">
              <a:xfrm>
                <a:off x="569" y="767"/>
                <a:ext cx="25" cy="172"/>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sp>
          <p:nvSpPr>
            <p:cNvPr id="61607" name="Rectangle 167"/>
            <p:cNvSpPr>
              <a:spLocks/>
            </p:cNvSpPr>
            <p:nvPr/>
          </p:nvSpPr>
          <p:spPr bwMode="auto">
            <a:xfrm>
              <a:off x="1976" y="0"/>
              <a:ext cx="2456" cy="256"/>
            </a:xfrm>
            <a:prstGeom prst="rect">
              <a:avLst/>
            </a:prstGeom>
            <a:noFill/>
            <a:ln w="12700">
              <a:noFill/>
              <a:miter lim="800000"/>
              <a:headEnd/>
              <a:tailEnd/>
            </a:ln>
          </p:spPr>
          <p:txBody>
            <a:bodyPr lIns="0" tIns="0" rIns="57797" bIns="0" anchor="ctr"/>
            <a:lstStyle/>
            <a:p>
              <a:pPr marL="39066"/>
              <a:r>
                <a:rPr lang="en-US" sz="2000" dirty="0"/>
                <a:t>What is the problem?</a:t>
              </a:r>
            </a:p>
          </p:txBody>
        </p:sp>
        <p:sp>
          <p:nvSpPr>
            <p:cNvPr id="61608" name="Rectangle 168"/>
            <p:cNvSpPr>
              <a:spLocks/>
            </p:cNvSpPr>
            <p:nvPr/>
          </p:nvSpPr>
          <p:spPr bwMode="auto">
            <a:xfrm>
              <a:off x="4704" y="1472"/>
              <a:ext cx="1672" cy="704"/>
            </a:xfrm>
            <a:prstGeom prst="rect">
              <a:avLst/>
            </a:prstGeom>
            <a:noFill/>
            <a:ln w="12700">
              <a:noFill/>
              <a:miter lim="800000"/>
              <a:headEnd/>
              <a:tailEnd/>
            </a:ln>
          </p:spPr>
          <p:txBody>
            <a:bodyPr lIns="0" tIns="0" rIns="57797" bIns="0" anchor="ctr"/>
            <a:lstStyle/>
            <a:p>
              <a:pPr marL="39066"/>
              <a:r>
                <a:rPr lang="en-US" sz="2000" dirty="0"/>
                <a:t>Why is it</a:t>
              </a:r>
            </a:p>
            <a:p>
              <a:pPr marL="39066"/>
              <a:r>
                <a:rPr lang="en-US" sz="2000" dirty="0"/>
                <a:t>happening?</a:t>
              </a:r>
            </a:p>
          </p:txBody>
        </p:sp>
        <p:sp>
          <p:nvSpPr>
            <p:cNvPr id="61609" name="Rectangle 169"/>
            <p:cNvSpPr>
              <a:spLocks/>
            </p:cNvSpPr>
            <p:nvPr/>
          </p:nvSpPr>
          <p:spPr bwMode="auto">
            <a:xfrm>
              <a:off x="1704" y="3570"/>
              <a:ext cx="3344" cy="256"/>
            </a:xfrm>
            <a:prstGeom prst="rect">
              <a:avLst/>
            </a:prstGeom>
            <a:noFill/>
            <a:ln w="12700">
              <a:noFill/>
              <a:miter lim="800000"/>
              <a:headEnd/>
              <a:tailEnd/>
            </a:ln>
          </p:spPr>
          <p:txBody>
            <a:bodyPr lIns="0" tIns="0" rIns="57797" bIns="0" anchor="ctr"/>
            <a:lstStyle/>
            <a:p>
              <a:pPr marL="39066"/>
              <a:r>
                <a:rPr lang="en-US" sz="2000" dirty="0"/>
                <a:t>What should be done about it?</a:t>
              </a:r>
            </a:p>
          </p:txBody>
        </p:sp>
        <p:sp>
          <p:nvSpPr>
            <p:cNvPr id="61610" name="Rectangle 170"/>
            <p:cNvSpPr>
              <a:spLocks/>
            </p:cNvSpPr>
            <p:nvPr/>
          </p:nvSpPr>
          <p:spPr bwMode="auto">
            <a:xfrm>
              <a:off x="0" y="1714"/>
              <a:ext cx="1320" cy="256"/>
            </a:xfrm>
            <a:prstGeom prst="rect">
              <a:avLst/>
            </a:prstGeom>
            <a:noFill/>
            <a:ln w="12700">
              <a:noFill/>
              <a:miter lim="800000"/>
              <a:headEnd/>
              <a:tailEnd/>
            </a:ln>
          </p:spPr>
          <p:txBody>
            <a:bodyPr lIns="0" tIns="0" rIns="57797" bIns="0" anchor="ctr"/>
            <a:lstStyle/>
            <a:p>
              <a:pPr marL="39066"/>
              <a:r>
                <a:rPr lang="en-US" sz="2000" dirty="0"/>
                <a:t>Did it work?</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left)">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61603"/>
                                        </p:tgtEl>
                                        <p:attrNameLst>
                                          <p:attrName>style.visibility</p:attrName>
                                        </p:attrNameLst>
                                      </p:cBhvr>
                                      <p:to>
                                        <p:strVal val="visible"/>
                                      </p:to>
                                    </p:set>
                                    <p:animEffect transition="in" filter="wipe(left)">
                                      <p:cBhvr>
                                        <p:cTn id="27" dur="500"/>
                                        <p:tgtEl>
                                          <p:spTgt spid="6160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61615"/>
                                        </p:tgtEl>
                                        <p:attrNameLst>
                                          <p:attrName>style.visibility</p:attrName>
                                        </p:attrNameLst>
                                      </p:cBhvr>
                                      <p:to>
                                        <p:strVal val="visible"/>
                                      </p:to>
                                    </p:set>
                                    <p:animEffect transition="in" filter="wipe(left)">
                                      <p:cBhvr>
                                        <p:cTn id="32" dur="500"/>
                                        <p:tgtEl>
                                          <p:spTgt spid="616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
          <p:cNvSpPr>
            <a:spLocks noGrp="1" noChangeArrowheads="1"/>
          </p:cNvSpPr>
          <p:nvPr>
            <p:ph type="title"/>
          </p:nvPr>
        </p:nvSpPr>
        <p:spPr>
          <a:xfrm>
            <a:off x="381000" y="-685800"/>
            <a:ext cx="8367117" cy="1777008"/>
          </a:xfrm>
          <a:ln/>
        </p:spPr>
        <p:txBody>
          <a:bodyPr lIns="64291" tIns="32146" rIns="81277" bIns="32146"/>
          <a:lstStyle/>
          <a:p>
            <a:r>
              <a:rPr lang="en-US" sz="2700" dirty="0">
                <a:solidFill>
                  <a:srgbClr val="001BFF"/>
                </a:solidFill>
              </a:rPr>
              <a:t> </a:t>
            </a:r>
            <a:r>
              <a:rPr lang="en-US" sz="3100" b="1" dirty="0">
                <a:solidFill>
                  <a:schemeClr val="accent1"/>
                </a:solidFill>
                <a:effectLst>
                  <a:outerShdw blurRad="38100" dist="38100" dir="2700000" algn="tl">
                    <a:srgbClr val="000000">
                      <a:alpha val="43137"/>
                    </a:srgbClr>
                  </a:outerShdw>
                </a:effectLst>
                <a:latin typeface="Arial" pitchFamily="34" charset="0"/>
                <a:cs typeface="Arial" pitchFamily="34" charset="0"/>
                <a:sym typeface="Arial" pitchFamily="34" charset="0"/>
              </a:rPr>
              <a:t>Contemporary Model</a:t>
            </a:r>
            <a:endParaRPr lang="en-US" sz="3100" b="1" dirty="0">
              <a:solidFill>
                <a:schemeClr val="accent1"/>
              </a:solidFill>
              <a:effectLst>
                <a:outerShdw blurRad="38100" dist="38100" dir="2700000" algn="tl">
                  <a:srgbClr val="000000">
                    <a:alpha val="43137"/>
                  </a:srgbClr>
                </a:outerShdw>
              </a:effectLst>
              <a:latin typeface="Arial" pitchFamily="34" charset="0"/>
              <a:sym typeface="Arial" pitchFamily="34" charset="0"/>
            </a:endParaRPr>
          </a:p>
        </p:txBody>
      </p:sp>
      <p:grpSp>
        <p:nvGrpSpPr>
          <p:cNvPr id="2" name="Group 2"/>
          <p:cNvGrpSpPr>
            <a:grpSpLocks/>
          </p:cNvGrpSpPr>
          <p:nvPr/>
        </p:nvGrpSpPr>
        <p:grpSpPr bwMode="auto">
          <a:xfrm>
            <a:off x="3768328" y="1160860"/>
            <a:ext cx="2741414" cy="1158627"/>
            <a:chOff x="0" y="0"/>
            <a:chExt cx="2456" cy="1038"/>
          </a:xfrm>
        </p:grpSpPr>
        <p:grpSp>
          <p:nvGrpSpPr>
            <p:cNvPr id="3" name="Group 3"/>
            <p:cNvGrpSpPr>
              <a:grpSpLocks/>
            </p:cNvGrpSpPr>
            <p:nvPr/>
          </p:nvGrpSpPr>
          <p:grpSpPr bwMode="auto">
            <a:xfrm rot="-5400000">
              <a:off x="1122" y="314"/>
              <a:ext cx="296" cy="1152"/>
              <a:chOff x="0" y="0"/>
              <a:chExt cx="296" cy="1152"/>
            </a:xfrm>
          </p:grpSpPr>
          <p:sp>
            <p:nvSpPr>
              <p:cNvPr id="63492" name="AutoShape 4"/>
              <p:cNvSpPr>
                <a:spLocks/>
              </p:cNvSpPr>
              <p:nvPr/>
            </p:nvSpPr>
            <p:spPr bwMode="auto">
              <a:xfrm>
                <a:off x="0" y="0"/>
                <a:ext cx="296" cy="1152"/>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3493" name="AutoShape 5"/>
              <p:cNvSpPr>
                <a:spLocks/>
              </p:cNvSpPr>
              <p:nvPr/>
            </p:nvSpPr>
            <p:spPr bwMode="auto">
              <a:xfrm>
                <a:off x="0" y="0"/>
                <a:ext cx="296" cy="645"/>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3494" name="AutoShape 6"/>
              <p:cNvSpPr>
                <a:spLocks/>
              </p:cNvSpPr>
              <p:nvPr/>
            </p:nvSpPr>
            <p:spPr bwMode="auto">
              <a:xfrm>
                <a:off x="283" y="527"/>
                <a:ext cx="12" cy="117"/>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sp>
          <p:nvSpPr>
            <p:cNvPr id="63495" name="Rectangle 7"/>
            <p:cNvSpPr>
              <a:spLocks/>
            </p:cNvSpPr>
            <p:nvPr/>
          </p:nvSpPr>
          <p:spPr bwMode="auto">
            <a:xfrm>
              <a:off x="0" y="0"/>
              <a:ext cx="2456" cy="520"/>
            </a:xfrm>
            <a:prstGeom prst="rect">
              <a:avLst/>
            </a:prstGeom>
            <a:noFill/>
            <a:ln w="12700">
              <a:noFill/>
              <a:miter lim="800000"/>
              <a:headEnd/>
              <a:tailEnd/>
            </a:ln>
          </p:spPr>
          <p:txBody>
            <a:bodyPr lIns="0" tIns="0" rIns="57797" bIns="0" anchor="ctr"/>
            <a:lstStyle/>
            <a:p>
              <a:pPr marL="39066"/>
              <a:r>
                <a:rPr lang="en-US" sz="2000" dirty="0"/>
                <a:t>Screen </a:t>
              </a:r>
              <a:r>
                <a:rPr lang="en-US" sz="2000" b="1" dirty="0">
                  <a:solidFill>
                    <a:schemeClr val="accent3">
                      <a:lumMod val="75000"/>
                    </a:schemeClr>
                  </a:solidFill>
                  <a:effectLst>
                    <a:outerShdw blurRad="38100" dist="38100" dir="2700000" algn="tl">
                      <a:srgbClr val="000000">
                        <a:alpha val="43137"/>
                      </a:srgbClr>
                    </a:outerShdw>
                  </a:effectLst>
                </a:rPr>
                <a:t>EVERYONE</a:t>
              </a:r>
              <a:r>
                <a:rPr lang="en-US" sz="2000" dirty="0"/>
                <a:t> to Identify the Problem(s)</a:t>
              </a:r>
            </a:p>
          </p:txBody>
        </p:sp>
      </p:grpSp>
      <p:grpSp>
        <p:nvGrpSpPr>
          <p:cNvPr id="4" name="Group 8"/>
          <p:cNvGrpSpPr>
            <a:grpSpLocks/>
          </p:cNvGrpSpPr>
          <p:nvPr/>
        </p:nvGrpSpPr>
        <p:grpSpPr bwMode="auto">
          <a:xfrm>
            <a:off x="6019800" y="2514600"/>
            <a:ext cx="2625328" cy="1828800"/>
            <a:chOff x="0" y="0"/>
            <a:chExt cx="2352" cy="2096"/>
          </a:xfrm>
        </p:grpSpPr>
        <p:grpSp>
          <p:nvGrpSpPr>
            <p:cNvPr id="5" name="Group 9"/>
            <p:cNvGrpSpPr>
              <a:grpSpLocks/>
            </p:cNvGrpSpPr>
            <p:nvPr/>
          </p:nvGrpSpPr>
          <p:grpSpPr bwMode="auto">
            <a:xfrm>
              <a:off x="0" y="0"/>
              <a:ext cx="624" cy="2096"/>
              <a:chOff x="0" y="0"/>
              <a:chExt cx="624" cy="2096"/>
            </a:xfrm>
          </p:grpSpPr>
          <p:sp>
            <p:nvSpPr>
              <p:cNvPr id="63498" name="AutoShape 10"/>
              <p:cNvSpPr>
                <a:spLocks/>
              </p:cNvSpPr>
              <p:nvPr/>
            </p:nvSpPr>
            <p:spPr bwMode="auto">
              <a:xfrm>
                <a:off x="0" y="0"/>
                <a:ext cx="624" cy="2096"/>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3499" name="AutoShape 11"/>
              <p:cNvSpPr>
                <a:spLocks/>
              </p:cNvSpPr>
              <p:nvPr/>
            </p:nvSpPr>
            <p:spPr bwMode="auto">
              <a:xfrm>
                <a:off x="0" y="0"/>
                <a:ext cx="624" cy="1175"/>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3500" name="AutoShape 12"/>
              <p:cNvSpPr>
                <a:spLocks/>
              </p:cNvSpPr>
              <p:nvPr/>
            </p:nvSpPr>
            <p:spPr bwMode="auto">
              <a:xfrm>
                <a:off x="596" y="960"/>
                <a:ext cx="27" cy="214"/>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sp>
          <p:nvSpPr>
            <p:cNvPr id="63501" name="Rectangle 13"/>
            <p:cNvSpPr>
              <a:spLocks/>
            </p:cNvSpPr>
            <p:nvPr/>
          </p:nvSpPr>
          <p:spPr bwMode="auto">
            <a:xfrm>
              <a:off x="680" y="781"/>
              <a:ext cx="1672" cy="1040"/>
            </a:xfrm>
            <a:prstGeom prst="rect">
              <a:avLst/>
            </a:prstGeom>
            <a:noFill/>
            <a:ln w="12700">
              <a:noFill/>
              <a:miter lim="800000"/>
              <a:headEnd/>
              <a:tailEnd/>
            </a:ln>
          </p:spPr>
          <p:txBody>
            <a:bodyPr lIns="0" tIns="0" rIns="57797" bIns="0" anchor="ctr"/>
            <a:lstStyle/>
            <a:p>
              <a:pPr marL="39066"/>
              <a:r>
                <a:rPr lang="en-US" sz="2000" dirty="0"/>
                <a:t>Provide </a:t>
              </a:r>
              <a:r>
                <a:rPr lang="en-US" sz="2000" b="1" dirty="0">
                  <a:solidFill>
                    <a:schemeClr val="accent3">
                      <a:lumMod val="75000"/>
                    </a:schemeClr>
                  </a:solidFill>
                  <a:effectLst>
                    <a:outerShdw blurRad="38100" dist="38100" dir="2700000" algn="tl">
                      <a:srgbClr val="000000">
                        <a:alpha val="43137"/>
                      </a:srgbClr>
                    </a:outerShdw>
                  </a:effectLst>
                </a:rPr>
                <a:t>Intensive TIERED </a:t>
              </a:r>
              <a:r>
                <a:rPr lang="en-US" sz="2000" dirty="0"/>
                <a:t>Interventions</a:t>
              </a:r>
            </a:p>
          </p:txBody>
        </p:sp>
      </p:grpSp>
      <p:grpSp>
        <p:nvGrpSpPr>
          <p:cNvPr id="6" name="Group 14"/>
          <p:cNvGrpSpPr>
            <a:grpSpLocks/>
          </p:cNvGrpSpPr>
          <p:nvPr/>
        </p:nvGrpSpPr>
        <p:grpSpPr bwMode="auto">
          <a:xfrm>
            <a:off x="4190554" y="4343400"/>
            <a:ext cx="3047256" cy="1141883"/>
            <a:chOff x="614" y="0"/>
            <a:chExt cx="2730" cy="1022"/>
          </a:xfrm>
        </p:grpSpPr>
        <p:sp>
          <p:nvSpPr>
            <p:cNvPr id="63503" name="AutoShape 15"/>
            <p:cNvSpPr>
              <a:spLocks/>
            </p:cNvSpPr>
            <p:nvPr/>
          </p:nvSpPr>
          <p:spPr bwMode="auto">
            <a:xfrm rot="5400000">
              <a:off x="1220" y="-312"/>
              <a:ext cx="368" cy="992"/>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3504" name="AutoShape 16"/>
            <p:cNvSpPr>
              <a:spLocks/>
            </p:cNvSpPr>
            <p:nvPr/>
          </p:nvSpPr>
          <p:spPr bwMode="auto">
            <a:xfrm rot="5400000">
              <a:off x="1438" y="-94"/>
              <a:ext cx="368" cy="556"/>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3505" name="AutoShape 17"/>
            <p:cNvSpPr>
              <a:spLocks/>
            </p:cNvSpPr>
            <p:nvPr/>
          </p:nvSpPr>
          <p:spPr bwMode="auto">
            <a:xfrm rot="5400000">
              <a:off x="1386" y="305"/>
              <a:ext cx="15" cy="102"/>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sp>
          <p:nvSpPr>
            <p:cNvPr id="63506" name="Rectangle 18"/>
            <p:cNvSpPr>
              <a:spLocks/>
            </p:cNvSpPr>
            <p:nvPr/>
          </p:nvSpPr>
          <p:spPr bwMode="auto">
            <a:xfrm>
              <a:off x="614" y="502"/>
              <a:ext cx="2730" cy="520"/>
            </a:xfrm>
            <a:prstGeom prst="rect">
              <a:avLst/>
            </a:prstGeom>
            <a:noFill/>
            <a:ln w="12700">
              <a:noFill/>
              <a:miter lim="800000"/>
              <a:headEnd/>
              <a:tailEnd/>
            </a:ln>
          </p:spPr>
          <p:txBody>
            <a:bodyPr lIns="0" tIns="0" rIns="57797" bIns="0" anchor="ctr"/>
            <a:lstStyle/>
            <a:p>
              <a:pPr marL="39066"/>
              <a:r>
                <a:rPr lang="en-US" sz="2000" dirty="0"/>
                <a:t>Monitor Progress at </a:t>
              </a:r>
              <a:r>
                <a:rPr lang="en-US" sz="2000" b="1" dirty="0">
                  <a:solidFill>
                    <a:schemeClr val="accent3">
                      <a:lumMod val="75000"/>
                    </a:schemeClr>
                  </a:solidFill>
                  <a:effectLst>
                    <a:outerShdw blurRad="38100" dist="38100" dir="2700000" algn="tl">
                      <a:srgbClr val="000000">
                        <a:alpha val="43137"/>
                      </a:srgbClr>
                    </a:outerShdw>
                  </a:effectLst>
                </a:rPr>
                <a:t>Appropriate Frequency</a:t>
              </a:r>
            </a:p>
          </p:txBody>
        </p:sp>
      </p:grpSp>
      <p:grpSp>
        <p:nvGrpSpPr>
          <p:cNvPr id="7" name="Group 19"/>
          <p:cNvGrpSpPr>
            <a:grpSpLocks/>
          </p:cNvGrpSpPr>
          <p:nvPr/>
        </p:nvGrpSpPr>
        <p:grpSpPr bwMode="auto">
          <a:xfrm>
            <a:off x="2666630" y="2866430"/>
            <a:ext cx="1458888" cy="1143000"/>
            <a:chOff x="741" y="9"/>
            <a:chExt cx="1307" cy="1024"/>
          </a:xfrm>
        </p:grpSpPr>
        <p:grpSp>
          <p:nvGrpSpPr>
            <p:cNvPr id="8" name="Group 20"/>
            <p:cNvGrpSpPr>
              <a:grpSpLocks/>
            </p:cNvGrpSpPr>
            <p:nvPr/>
          </p:nvGrpSpPr>
          <p:grpSpPr bwMode="auto">
            <a:xfrm rot="10680000">
              <a:off x="1502" y="9"/>
              <a:ext cx="546" cy="1024"/>
              <a:chOff x="0" y="0"/>
              <a:chExt cx="546" cy="1024"/>
            </a:xfrm>
          </p:grpSpPr>
          <p:sp>
            <p:nvSpPr>
              <p:cNvPr id="63509" name="AutoShape 21"/>
              <p:cNvSpPr>
                <a:spLocks/>
              </p:cNvSpPr>
              <p:nvPr/>
            </p:nvSpPr>
            <p:spPr bwMode="auto">
              <a:xfrm>
                <a:off x="5" y="0"/>
                <a:ext cx="541" cy="1024"/>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3510" name="AutoShape 22"/>
              <p:cNvSpPr>
                <a:spLocks/>
              </p:cNvSpPr>
              <p:nvPr/>
            </p:nvSpPr>
            <p:spPr bwMode="auto">
              <a:xfrm>
                <a:off x="0" y="0"/>
                <a:ext cx="539" cy="574"/>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3511" name="AutoShape 23"/>
              <p:cNvSpPr>
                <a:spLocks/>
              </p:cNvSpPr>
              <p:nvPr/>
            </p:nvSpPr>
            <p:spPr bwMode="auto">
              <a:xfrm>
                <a:off x="517" y="467"/>
                <a:ext cx="23" cy="104"/>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sp>
          <p:nvSpPr>
            <p:cNvPr id="63512" name="Rectangle 24"/>
            <p:cNvSpPr>
              <a:spLocks/>
            </p:cNvSpPr>
            <p:nvPr/>
          </p:nvSpPr>
          <p:spPr bwMode="auto">
            <a:xfrm>
              <a:off x="741" y="35"/>
              <a:ext cx="1092" cy="546"/>
            </a:xfrm>
            <a:prstGeom prst="rect">
              <a:avLst/>
            </a:prstGeom>
            <a:noFill/>
            <a:ln w="12700">
              <a:noFill/>
              <a:miter lim="800000"/>
              <a:headEnd/>
              <a:tailEnd/>
            </a:ln>
          </p:spPr>
          <p:txBody>
            <a:bodyPr lIns="0" tIns="0" rIns="57797" bIns="0" anchor="ctr"/>
            <a:lstStyle/>
            <a:p>
              <a:pPr marL="39066"/>
              <a:r>
                <a:rPr lang="en-US" sz="2000" dirty="0" smtClean="0"/>
                <a:t>Consider  </a:t>
              </a:r>
              <a:r>
                <a:rPr lang="en-US" sz="2000" b="1" dirty="0" smtClean="0">
                  <a:solidFill>
                    <a:srgbClr val="FF0000"/>
                  </a:solidFill>
                </a:rPr>
                <a:t>Need</a:t>
              </a:r>
              <a:endParaRPr lang="en-US" sz="2000" b="1" dirty="0">
                <a:solidFill>
                  <a:srgbClr val="FF0000"/>
                </a:solidFill>
              </a:endParaRPr>
            </a:p>
          </p:txBody>
        </p:sp>
      </p:grpSp>
      <p:grpSp>
        <p:nvGrpSpPr>
          <p:cNvPr id="9" name="Group 25"/>
          <p:cNvGrpSpPr>
            <a:grpSpLocks/>
          </p:cNvGrpSpPr>
          <p:nvPr/>
        </p:nvGrpSpPr>
        <p:grpSpPr bwMode="auto">
          <a:xfrm>
            <a:off x="914400" y="2362200"/>
            <a:ext cx="5029199" cy="3200400"/>
            <a:chOff x="0" y="0"/>
            <a:chExt cx="4177" cy="2056"/>
          </a:xfrm>
        </p:grpSpPr>
        <p:grpSp>
          <p:nvGrpSpPr>
            <p:cNvPr id="10" name="Group 26"/>
            <p:cNvGrpSpPr>
              <a:grpSpLocks/>
            </p:cNvGrpSpPr>
            <p:nvPr/>
          </p:nvGrpSpPr>
          <p:grpSpPr bwMode="auto">
            <a:xfrm>
              <a:off x="2276" y="0"/>
              <a:ext cx="508" cy="998"/>
              <a:chOff x="0" y="0"/>
              <a:chExt cx="507" cy="998"/>
            </a:xfrm>
          </p:grpSpPr>
          <p:sp>
            <p:nvSpPr>
              <p:cNvPr id="63515" name="AutoShape 27"/>
              <p:cNvSpPr>
                <a:spLocks/>
              </p:cNvSpPr>
              <p:nvPr/>
            </p:nvSpPr>
            <p:spPr bwMode="auto">
              <a:xfrm>
                <a:off x="0" y="0"/>
                <a:ext cx="507" cy="998"/>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3516" name="AutoShape 28"/>
              <p:cNvSpPr>
                <a:spLocks/>
              </p:cNvSpPr>
              <p:nvPr/>
            </p:nvSpPr>
            <p:spPr bwMode="auto">
              <a:xfrm>
                <a:off x="0" y="0"/>
                <a:ext cx="507" cy="561"/>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3517" name="AutoShape 29"/>
              <p:cNvSpPr>
                <a:spLocks/>
              </p:cNvSpPr>
              <p:nvPr/>
            </p:nvSpPr>
            <p:spPr bwMode="auto">
              <a:xfrm>
                <a:off x="485" y="458"/>
                <a:ext cx="22" cy="102"/>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11" name="Group 30"/>
            <p:cNvGrpSpPr>
              <a:grpSpLocks/>
            </p:cNvGrpSpPr>
            <p:nvPr/>
          </p:nvGrpSpPr>
          <p:grpSpPr bwMode="auto">
            <a:xfrm rot="10658268">
              <a:off x="878" y="44"/>
              <a:ext cx="609" cy="934"/>
              <a:chOff x="0" y="0"/>
              <a:chExt cx="609" cy="934"/>
            </a:xfrm>
          </p:grpSpPr>
          <p:sp>
            <p:nvSpPr>
              <p:cNvPr id="63519" name="AutoShape 31"/>
              <p:cNvSpPr>
                <a:spLocks/>
              </p:cNvSpPr>
              <p:nvPr/>
            </p:nvSpPr>
            <p:spPr bwMode="auto">
              <a:xfrm>
                <a:off x="6" y="0"/>
                <a:ext cx="602" cy="934"/>
              </a:xfrm>
              <a:custGeom>
                <a:avLst/>
                <a:gdLst/>
                <a:ahLst/>
                <a:cxnLst/>
                <a:rect l="0" t="0" r="r" b="b"/>
                <a:pathLst>
                  <a:path w="21588" h="21600">
                    <a:moveTo>
                      <a:pt x="0" y="0"/>
                    </a:moveTo>
                    <a:cubicBezTo>
                      <a:pt x="11923" y="0"/>
                      <a:pt x="21591" y="3454"/>
                      <a:pt x="21594" y="7715"/>
                    </a:cubicBezTo>
                    <a:lnTo>
                      <a:pt x="21598" y="12123"/>
                    </a:lnTo>
                    <a:cubicBezTo>
                      <a:pt x="21600" y="15392"/>
                      <a:pt x="15835" y="18307"/>
                      <a:pt x="7212" y="19396"/>
                    </a:cubicBezTo>
                    <a:lnTo>
                      <a:pt x="7212" y="21600"/>
                    </a:lnTo>
                    <a:lnTo>
                      <a:pt x="13" y="17633"/>
                    </a:lnTo>
                    <a:lnTo>
                      <a:pt x="7206" y="12783"/>
                    </a:lnTo>
                    <a:lnTo>
                      <a:pt x="7208" y="14988"/>
                    </a:lnTo>
                    <a:cubicBezTo>
                      <a:pt x="13713" y="14166"/>
                      <a:pt x="18726" y="12282"/>
                      <a:pt x="20696" y="9919"/>
                    </a:cubicBezTo>
                    <a:cubicBezTo>
                      <a:pt x="17965" y="6649"/>
                      <a:pt x="9550" y="4408"/>
                      <a:pt x="3"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3520" name="AutoShape 32"/>
              <p:cNvSpPr>
                <a:spLocks/>
              </p:cNvSpPr>
              <p:nvPr/>
            </p:nvSpPr>
            <p:spPr bwMode="auto">
              <a:xfrm>
                <a:off x="0" y="3"/>
                <a:ext cx="601" cy="522"/>
              </a:xfrm>
              <a:custGeom>
                <a:avLst/>
                <a:gdLst/>
                <a:ahLst/>
                <a:cxnLst/>
                <a:rect l="0" t="0" r="r" b="b"/>
                <a:pathLst>
                  <a:path w="21591" h="21600">
                    <a:moveTo>
                      <a:pt x="0" y="0"/>
                    </a:moveTo>
                    <a:cubicBezTo>
                      <a:pt x="11924" y="0"/>
                      <a:pt x="21594" y="6154"/>
                      <a:pt x="21597" y="13745"/>
                    </a:cubicBezTo>
                    <a:lnTo>
                      <a:pt x="21600" y="21600"/>
                    </a:lnTo>
                    <a:cubicBezTo>
                      <a:pt x="21597" y="14009"/>
                      <a:pt x="11927" y="7855"/>
                      <a:pt x="3"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3521" name="AutoShape 33"/>
              <p:cNvSpPr>
                <a:spLocks/>
              </p:cNvSpPr>
              <p:nvPr/>
            </p:nvSpPr>
            <p:spPr bwMode="auto">
              <a:xfrm>
                <a:off x="576" y="427"/>
                <a:ext cx="26" cy="96"/>
              </a:xfrm>
              <a:custGeom>
                <a:avLst/>
                <a:gdLst/>
                <a:ahLst/>
                <a:cxnLst/>
                <a:rect l="0" t="0" r="r" b="b"/>
                <a:pathLst>
                  <a:path w="21562" h="21600">
                    <a:moveTo>
                      <a:pt x="21600" y="21600"/>
                    </a:moveTo>
                    <a:cubicBezTo>
                      <a:pt x="21587" y="14285"/>
                      <a:pt x="14311" y="7010"/>
                      <a:pt x="0" y="0"/>
                    </a:cubicBezTo>
                  </a:path>
                </a:pathLst>
              </a:custGeom>
              <a:noFill/>
              <a:ln w="12700">
                <a:solidFill>
                  <a:srgbClr val="000000"/>
                </a:solidFill>
                <a:miter lim="800000"/>
                <a:headEnd/>
                <a:tailEnd/>
              </a:ln>
            </p:spPr>
            <p:txBody>
              <a:bodyPr lIns="0" tIns="0" rIns="0" bIns="0"/>
              <a:lstStyle/>
              <a:p>
                <a:endParaRPr lang="en-US"/>
              </a:p>
            </p:txBody>
          </p:sp>
        </p:grpSp>
        <p:grpSp>
          <p:nvGrpSpPr>
            <p:cNvPr id="12" name="Group 34"/>
            <p:cNvGrpSpPr>
              <a:grpSpLocks/>
            </p:cNvGrpSpPr>
            <p:nvPr/>
          </p:nvGrpSpPr>
          <p:grpSpPr bwMode="auto">
            <a:xfrm rot="5400000">
              <a:off x="1727" y="747"/>
              <a:ext cx="329" cy="782"/>
              <a:chOff x="0" y="0"/>
              <a:chExt cx="329" cy="782"/>
            </a:xfrm>
          </p:grpSpPr>
          <p:sp>
            <p:nvSpPr>
              <p:cNvPr id="63523" name="AutoShape 35"/>
              <p:cNvSpPr>
                <a:spLocks/>
              </p:cNvSpPr>
              <p:nvPr/>
            </p:nvSpPr>
            <p:spPr bwMode="auto">
              <a:xfrm>
                <a:off x="0" y="0"/>
                <a:ext cx="329" cy="782"/>
              </a:xfrm>
              <a:custGeom>
                <a:avLst/>
                <a:gdLst/>
                <a:ahLst/>
                <a:cxnLst/>
                <a:rect l="0" t="0" r="r" b="b"/>
                <a:pathLst>
                  <a:path w="21600" h="21600">
                    <a:moveTo>
                      <a:pt x="0" y="0"/>
                    </a:moveTo>
                    <a:cubicBezTo>
                      <a:pt x="11929" y="0"/>
                      <a:pt x="21600" y="3454"/>
                      <a:pt x="21600" y="7715"/>
                    </a:cubicBezTo>
                    <a:lnTo>
                      <a:pt x="21600" y="12123"/>
                    </a:lnTo>
                    <a:cubicBezTo>
                      <a:pt x="21600" y="15392"/>
                      <a:pt x="15830" y="18307"/>
                      <a:pt x="7201" y="19396"/>
                    </a:cubicBezTo>
                    <a:lnTo>
                      <a:pt x="7200" y="21600"/>
                    </a:lnTo>
                    <a:lnTo>
                      <a:pt x="0" y="17633"/>
                    </a:lnTo>
                    <a:lnTo>
                      <a:pt x="7200" y="12783"/>
                    </a:lnTo>
                    <a:lnTo>
                      <a:pt x="7201" y="14988"/>
                    </a:lnTo>
                    <a:cubicBezTo>
                      <a:pt x="13710" y="14166"/>
                      <a:pt x="18727" y="12282"/>
                      <a:pt x="20700" y="9919"/>
                    </a:cubicBezTo>
                    <a:cubicBezTo>
                      <a:pt x="17970" y="6649"/>
                      <a:pt x="9552" y="4408"/>
                      <a:pt x="0" y="4408"/>
                    </a:cubicBezTo>
                    <a:close/>
                    <a:moveTo>
                      <a:pt x="0" y="0"/>
                    </a:moveTo>
                  </a:path>
                </a:pathLst>
              </a:custGeom>
              <a:solidFill>
                <a:srgbClr val="BBDFE3"/>
              </a:solidFill>
              <a:ln w="12700">
                <a:solidFill>
                  <a:srgbClr val="000000"/>
                </a:solidFill>
                <a:miter lim="800000"/>
                <a:headEnd/>
                <a:tailEnd/>
              </a:ln>
            </p:spPr>
            <p:txBody>
              <a:bodyPr lIns="0" tIns="0" rIns="0" bIns="0"/>
              <a:lstStyle/>
              <a:p>
                <a:endParaRPr lang="en-US"/>
              </a:p>
            </p:txBody>
          </p:sp>
          <p:sp>
            <p:nvSpPr>
              <p:cNvPr id="63524" name="AutoShape 36"/>
              <p:cNvSpPr>
                <a:spLocks/>
              </p:cNvSpPr>
              <p:nvPr/>
            </p:nvSpPr>
            <p:spPr bwMode="auto">
              <a:xfrm>
                <a:off x="0" y="0"/>
                <a:ext cx="329" cy="439"/>
              </a:xfrm>
              <a:custGeom>
                <a:avLst/>
                <a:gdLst/>
                <a:ahLst/>
                <a:cxnLst/>
                <a:rect l="0" t="0" r="r" b="b"/>
                <a:pathLst>
                  <a:path w="21600" h="21600">
                    <a:moveTo>
                      <a:pt x="0" y="0"/>
                    </a:moveTo>
                    <a:cubicBezTo>
                      <a:pt x="11929" y="0"/>
                      <a:pt x="21600" y="6154"/>
                      <a:pt x="21600" y="13745"/>
                    </a:cubicBezTo>
                    <a:lnTo>
                      <a:pt x="21600" y="21600"/>
                    </a:lnTo>
                    <a:cubicBezTo>
                      <a:pt x="21600" y="14009"/>
                      <a:pt x="11929" y="7855"/>
                      <a:pt x="0" y="7855"/>
                    </a:cubicBezTo>
                    <a:close/>
                    <a:moveTo>
                      <a:pt x="0" y="0"/>
                    </a:moveTo>
                  </a:path>
                </a:pathLst>
              </a:custGeom>
              <a:solidFill>
                <a:srgbClr val="96B2B5"/>
              </a:solidFill>
              <a:ln w="12700">
                <a:noFill/>
                <a:miter lim="800000"/>
                <a:headEnd/>
                <a:tailEnd/>
              </a:ln>
            </p:spPr>
            <p:txBody>
              <a:bodyPr lIns="0" tIns="0" rIns="0" bIns="0"/>
              <a:lstStyle/>
              <a:p>
                <a:endParaRPr lang="en-US"/>
              </a:p>
            </p:txBody>
          </p:sp>
          <p:sp>
            <p:nvSpPr>
              <p:cNvPr id="63525" name="AutoShape 37"/>
              <p:cNvSpPr>
                <a:spLocks/>
              </p:cNvSpPr>
              <p:nvPr/>
            </p:nvSpPr>
            <p:spPr bwMode="auto">
              <a:xfrm>
                <a:off x="315" y="358"/>
                <a:ext cx="14" cy="81"/>
              </a:xfrm>
              <a:custGeom>
                <a:avLst/>
                <a:gdLst/>
                <a:ahLst/>
                <a:cxnLst/>
                <a:rect l="0" t="0" r="r" b="b"/>
                <a:pathLst>
                  <a:path w="21600" h="21600">
                    <a:moveTo>
                      <a:pt x="21600" y="21600"/>
                    </a:moveTo>
                    <a:cubicBezTo>
                      <a:pt x="21600" y="14285"/>
                      <a:pt x="14324" y="7010"/>
                      <a:pt x="0" y="0"/>
                    </a:cubicBezTo>
                  </a:path>
                </a:pathLst>
              </a:custGeom>
              <a:noFill/>
              <a:ln w="12700">
                <a:solidFill>
                  <a:srgbClr val="000000"/>
                </a:solidFill>
                <a:miter lim="800000"/>
                <a:headEnd/>
                <a:tailEnd/>
              </a:ln>
            </p:spPr>
            <p:txBody>
              <a:bodyPr lIns="0" tIns="0" rIns="0" bIns="0"/>
              <a:lstStyle/>
              <a:p>
                <a:endParaRPr lang="en-US"/>
              </a:p>
            </p:txBody>
          </p:sp>
        </p:grpSp>
        <p:sp>
          <p:nvSpPr>
            <p:cNvPr id="63526" name="Rectangle 38"/>
            <p:cNvSpPr>
              <a:spLocks/>
            </p:cNvSpPr>
            <p:nvPr/>
          </p:nvSpPr>
          <p:spPr bwMode="auto">
            <a:xfrm>
              <a:off x="2785" y="303"/>
              <a:ext cx="1392" cy="399"/>
            </a:xfrm>
            <a:prstGeom prst="rect">
              <a:avLst/>
            </a:prstGeom>
            <a:noFill/>
            <a:ln w="12700">
              <a:noFill/>
              <a:miter lim="800000"/>
              <a:headEnd/>
              <a:tailEnd/>
            </a:ln>
          </p:spPr>
          <p:txBody>
            <a:bodyPr lIns="0" tIns="0" rIns="57797" bIns="0" anchor="ctr"/>
            <a:lstStyle/>
            <a:p>
              <a:pPr marL="39066"/>
              <a:r>
                <a:rPr lang="en-US" dirty="0">
                  <a:solidFill>
                    <a:schemeClr val="tx1"/>
                  </a:solidFill>
                </a:rPr>
                <a:t>Problem Analysis</a:t>
              </a:r>
            </a:p>
          </p:txBody>
        </p:sp>
        <p:sp>
          <p:nvSpPr>
            <p:cNvPr id="63527" name="Rectangle 39"/>
            <p:cNvSpPr>
              <a:spLocks/>
            </p:cNvSpPr>
            <p:nvPr/>
          </p:nvSpPr>
          <p:spPr bwMode="auto">
            <a:xfrm>
              <a:off x="1261" y="1409"/>
              <a:ext cx="1498" cy="647"/>
            </a:xfrm>
            <a:prstGeom prst="rect">
              <a:avLst/>
            </a:prstGeom>
            <a:noFill/>
            <a:ln w="12700">
              <a:noFill/>
              <a:miter lim="800000"/>
              <a:headEnd/>
              <a:tailEnd/>
            </a:ln>
          </p:spPr>
          <p:txBody>
            <a:bodyPr lIns="0" tIns="0" rIns="57797" bIns="0" anchor="ctr"/>
            <a:lstStyle/>
            <a:p>
              <a:pPr marL="39066"/>
              <a:r>
                <a:rPr lang="en-US" sz="1300" b="1" dirty="0">
                  <a:solidFill>
                    <a:srgbClr val="FF0000"/>
                  </a:solidFill>
                </a:rPr>
                <a:t>Individualized Intervention</a:t>
              </a:r>
            </a:p>
          </p:txBody>
        </p:sp>
        <p:sp>
          <p:nvSpPr>
            <p:cNvPr id="63528" name="Rectangle 40"/>
            <p:cNvSpPr>
              <a:spLocks/>
            </p:cNvSpPr>
            <p:nvPr/>
          </p:nvSpPr>
          <p:spPr bwMode="auto">
            <a:xfrm>
              <a:off x="0" y="234"/>
              <a:ext cx="1139" cy="456"/>
            </a:xfrm>
            <a:prstGeom prst="rect">
              <a:avLst/>
            </a:prstGeom>
            <a:noFill/>
            <a:ln w="12700">
              <a:noFill/>
              <a:miter lim="800000"/>
              <a:headEnd/>
              <a:tailEnd/>
            </a:ln>
          </p:spPr>
          <p:txBody>
            <a:bodyPr lIns="0" tIns="0" rIns="57797" bIns="0" anchor="ctr"/>
            <a:lstStyle/>
            <a:p>
              <a:pPr marL="39066"/>
              <a:r>
                <a:rPr lang="en-US" sz="1600" dirty="0"/>
                <a:t>Progress Monitoring</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 presetClass="exit" presetSubtype="32" fill="hold" nodeType="clickEffect">
                                  <p:stCondLst>
                                    <p:cond delay="0"/>
                                  </p:stCondLst>
                                  <p:childTnLst>
                                    <p:animEffect transition="out" filter="box(out)">
                                      <p:cBhvr>
                                        <p:cTn id="22" dur="500"/>
                                        <p:tgtEl>
                                          <p:spTgt spid="7"/>
                                        </p:tgtEl>
                                      </p:cBhvr>
                                    </p:animEffect>
                                    <p:set>
                                      <p:cBhvr>
                                        <p:cTn id="23" dur="1" fill="hold">
                                          <p:stCondLst>
                                            <p:cond delay="499"/>
                                          </p:stCondLst>
                                        </p:cTn>
                                        <p:tgtEl>
                                          <p:spTgt spid="7"/>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ooter Placeholder 2"/>
          <p:cNvSpPr>
            <a:spLocks noGrp="1"/>
          </p:cNvSpPr>
          <p:nvPr>
            <p:ph type="ftr" sz="quarter" idx="11"/>
          </p:nvPr>
        </p:nvSpPr>
        <p:spPr/>
        <p:txBody>
          <a:bodyPr/>
          <a:lstStyle/>
          <a:p>
            <a:r>
              <a:rPr lang="en-US"/>
              <a:t>Iowa Department of Education</a:t>
            </a:r>
          </a:p>
        </p:txBody>
      </p:sp>
      <p:sp>
        <p:nvSpPr>
          <p:cNvPr id="30" name="Slide Number Placeholder 3"/>
          <p:cNvSpPr>
            <a:spLocks noGrp="1"/>
          </p:cNvSpPr>
          <p:nvPr>
            <p:ph type="sldNum" sz="quarter" idx="12"/>
          </p:nvPr>
        </p:nvSpPr>
        <p:spPr/>
        <p:txBody>
          <a:bodyPr/>
          <a:lstStyle/>
          <a:p>
            <a:fld id="{9E88EF48-98CF-461E-98FF-FCE86AA30289}" type="slidenum">
              <a:rPr lang="en-US"/>
              <a:pPr/>
              <a:t>69</a:t>
            </a:fld>
            <a:endParaRPr lang="en-US"/>
          </a:p>
        </p:txBody>
      </p:sp>
      <p:sp>
        <p:nvSpPr>
          <p:cNvPr id="887810" name="Rectangle 2"/>
          <p:cNvSpPr>
            <a:spLocks noGrp="1" noChangeArrowheads="1"/>
          </p:cNvSpPr>
          <p:nvPr>
            <p:ph type="title" idx="4294967295"/>
          </p:nvPr>
        </p:nvSpPr>
        <p:spPr>
          <a:xfrm>
            <a:off x="195263" y="381000"/>
            <a:ext cx="8731250" cy="762000"/>
          </a:xfrm>
          <a:gradFill rotWithShape="1">
            <a:gsLst>
              <a:gs pos="0">
                <a:srgbClr val="FFCC00"/>
              </a:gs>
              <a:gs pos="50000">
                <a:srgbClr val="FFFF99"/>
              </a:gs>
              <a:gs pos="100000">
                <a:srgbClr val="FFCC00"/>
              </a:gs>
            </a:gsLst>
            <a:lin ang="5400000" scaled="1"/>
          </a:gradFill>
        </p:spPr>
        <p:txBody>
          <a:bodyPr/>
          <a:lstStyle/>
          <a:p>
            <a:pPr algn="ctr"/>
            <a:r>
              <a:rPr lang="en-US" sz="3200" b="1" dirty="0">
                <a:solidFill>
                  <a:schemeClr val="tx1"/>
                </a:solidFill>
              </a:rPr>
              <a:t>Supplemental </a:t>
            </a:r>
            <a:r>
              <a:rPr lang="en-US" sz="3200" b="1" dirty="0" smtClean="0">
                <a:solidFill>
                  <a:schemeClr val="tx1"/>
                </a:solidFill>
              </a:rPr>
              <a:t>RTI </a:t>
            </a:r>
            <a:r>
              <a:rPr lang="en-US" sz="3200" b="1" dirty="0">
                <a:solidFill>
                  <a:schemeClr val="tx1"/>
                </a:solidFill>
              </a:rPr>
              <a:t>Process: Goals Met</a:t>
            </a:r>
          </a:p>
        </p:txBody>
      </p:sp>
      <p:grpSp>
        <p:nvGrpSpPr>
          <p:cNvPr id="2" name="Group 29"/>
          <p:cNvGrpSpPr>
            <a:grpSpLocks/>
          </p:cNvGrpSpPr>
          <p:nvPr/>
        </p:nvGrpSpPr>
        <p:grpSpPr bwMode="auto">
          <a:xfrm>
            <a:off x="609600" y="2590800"/>
            <a:ext cx="2819400" cy="2743200"/>
            <a:chOff x="384" y="1632"/>
            <a:chExt cx="1776" cy="1728"/>
          </a:xfrm>
        </p:grpSpPr>
        <p:sp>
          <p:nvSpPr>
            <p:cNvPr id="887812" name="Oval 4"/>
            <p:cNvSpPr>
              <a:spLocks noChangeArrowheads="1"/>
            </p:cNvSpPr>
            <p:nvPr/>
          </p:nvSpPr>
          <p:spPr bwMode="auto">
            <a:xfrm>
              <a:off x="389" y="1632"/>
              <a:ext cx="1767" cy="1728"/>
            </a:xfrm>
            <a:prstGeom prst="ellipse">
              <a:avLst/>
            </a:prstGeom>
            <a:solidFill>
              <a:schemeClr val="bg1"/>
            </a:solidFill>
            <a:ln w="9525">
              <a:solidFill>
                <a:schemeClr val="tx1"/>
              </a:solidFill>
              <a:miter lim="800000"/>
              <a:headEnd/>
              <a:tailEnd/>
            </a:ln>
            <a:effectLst/>
          </p:spPr>
          <p:txBody>
            <a:bodyPr wrap="none" anchor="ctr"/>
            <a:lstStyle/>
            <a:p>
              <a:pPr>
                <a:spcBef>
                  <a:spcPct val="0"/>
                </a:spcBef>
              </a:pPr>
              <a:endParaRPr lang="en-US" sz="1800" b="0">
                <a:latin typeface="Tahoma" pitchFamily="48" charset="0"/>
              </a:endParaRPr>
            </a:p>
          </p:txBody>
        </p:sp>
        <p:sp>
          <p:nvSpPr>
            <p:cNvPr id="887813" name="Text Box 5"/>
            <p:cNvSpPr txBox="1">
              <a:spLocks noChangeArrowheads="1"/>
            </p:cNvSpPr>
            <p:nvPr/>
          </p:nvSpPr>
          <p:spPr bwMode="auto">
            <a:xfrm>
              <a:off x="384" y="2308"/>
              <a:ext cx="1776" cy="287"/>
            </a:xfrm>
            <a:prstGeom prst="rect">
              <a:avLst/>
            </a:prstGeom>
            <a:solidFill>
              <a:schemeClr val="bg1"/>
            </a:solidFill>
            <a:ln w="9525">
              <a:noFill/>
              <a:miter lim="800000"/>
              <a:headEnd/>
              <a:tailEnd/>
            </a:ln>
            <a:effectLst/>
          </p:spPr>
          <p:txBody>
            <a:bodyPr>
              <a:spAutoFit/>
            </a:bodyPr>
            <a:lstStyle/>
            <a:p>
              <a:endParaRPr kumimoji="0" lang="en-US" sz="2400"/>
            </a:p>
          </p:txBody>
        </p:sp>
      </p:grpSp>
      <p:sp>
        <p:nvSpPr>
          <p:cNvPr id="887814" name="Oval 6"/>
          <p:cNvSpPr>
            <a:spLocks noChangeArrowheads="1"/>
          </p:cNvSpPr>
          <p:nvPr/>
        </p:nvSpPr>
        <p:spPr bwMode="auto">
          <a:xfrm>
            <a:off x="1143000" y="3200400"/>
            <a:ext cx="1485900" cy="1485900"/>
          </a:xfrm>
          <a:prstGeom prst="ellipse">
            <a:avLst/>
          </a:prstGeom>
          <a:solidFill>
            <a:srgbClr val="FFCC00"/>
          </a:solidFill>
          <a:ln w="9525">
            <a:solidFill>
              <a:schemeClr val="tx1"/>
            </a:solidFill>
            <a:miter lim="800000"/>
            <a:headEnd/>
            <a:tailEnd/>
          </a:ln>
          <a:effectLst/>
        </p:spPr>
        <p:txBody>
          <a:bodyPr wrap="none" anchor="ctr"/>
          <a:lstStyle/>
          <a:p>
            <a:pPr>
              <a:spcBef>
                <a:spcPct val="0"/>
              </a:spcBef>
            </a:pPr>
            <a:endParaRPr lang="en-US" sz="1800" b="0">
              <a:latin typeface="Tahoma" pitchFamily="48" charset="0"/>
            </a:endParaRPr>
          </a:p>
        </p:txBody>
      </p:sp>
      <p:sp>
        <p:nvSpPr>
          <p:cNvPr id="887815" name="Text Box 7"/>
          <p:cNvSpPr txBox="1">
            <a:spLocks noChangeArrowheads="1"/>
          </p:cNvSpPr>
          <p:nvPr/>
        </p:nvSpPr>
        <p:spPr bwMode="auto">
          <a:xfrm>
            <a:off x="1524000" y="2743200"/>
            <a:ext cx="718466" cy="369332"/>
          </a:xfrm>
          <a:prstGeom prst="rect">
            <a:avLst/>
          </a:prstGeom>
          <a:noFill/>
          <a:ln w="9525">
            <a:noFill/>
            <a:miter lim="800000"/>
            <a:headEnd/>
            <a:tailEnd/>
          </a:ln>
          <a:effectLst/>
        </p:spPr>
        <p:txBody>
          <a:bodyPr wrap="none">
            <a:spAutoFit/>
          </a:bodyPr>
          <a:lstStyle/>
          <a:p>
            <a:pPr algn="l">
              <a:spcBef>
                <a:spcPct val="0"/>
              </a:spcBef>
            </a:pPr>
            <a:r>
              <a:rPr lang="en-US" sz="1800" b="1" dirty="0">
                <a:solidFill>
                  <a:srgbClr val="00B0F0"/>
                </a:solidFill>
                <a:effectLst>
                  <a:outerShdw blurRad="38100" dist="38100" dir="2700000" algn="tl">
                    <a:srgbClr val="000000">
                      <a:alpha val="43137"/>
                    </a:srgbClr>
                  </a:outerShdw>
                </a:effectLst>
                <a:latin typeface="Tahoma" pitchFamily="48" charset="0"/>
              </a:rPr>
              <a:t>Core</a:t>
            </a:r>
          </a:p>
        </p:txBody>
      </p:sp>
      <p:sp>
        <p:nvSpPr>
          <p:cNvPr id="887816" name="Text Box 8"/>
          <p:cNvSpPr txBox="1">
            <a:spLocks noChangeArrowheads="1"/>
          </p:cNvSpPr>
          <p:nvPr/>
        </p:nvSpPr>
        <p:spPr bwMode="auto">
          <a:xfrm>
            <a:off x="1219200" y="3352800"/>
            <a:ext cx="1752600" cy="336550"/>
          </a:xfrm>
          <a:prstGeom prst="rect">
            <a:avLst/>
          </a:prstGeom>
          <a:noFill/>
          <a:ln w="9525">
            <a:noFill/>
            <a:miter lim="800000"/>
            <a:headEnd/>
            <a:tailEnd/>
          </a:ln>
          <a:effectLst/>
        </p:spPr>
        <p:txBody>
          <a:bodyPr>
            <a:spAutoFit/>
          </a:bodyPr>
          <a:lstStyle/>
          <a:p>
            <a:pPr algn="l"/>
            <a:r>
              <a:rPr lang="en-US" b="0">
                <a:latin typeface="Tahoma" pitchFamily="48" charset="0"/>
              </a:rPr>
              <a:t> </a:t>
            </a:r>
            <a:r>
              <a:rPr lang="en-US" sz="1600">
                <a:latin typeface="Tahoma" pitchFamily="48" charset="0"/>
              </a:rPr>
              <a:t>Supplemental</a:t>
            </a:r>
          </a:p>
        </p:txBody>
      </p:sp>
      <p:sp>
        <p:nvSpPr>
          <p:cNvPr id="887817" name="Text Box 9"/>
          <p:cNvSpPr txBox="1">
            <a:spLocks noChangeArrowheads="1"/>
          </p:cNvSpPr>
          <p:nvPr/>
        </p:nvSpPr>
        <p:spPr bwMode="auto">
          <a:xfrm>
            <a:off x="1447800" y="3810000"/>
            <a:ext cx="804863" cy="274638"/>
          </a:xfrm>
          <a:prstGeom prst="rect">
            <a:avLst/>
          </a:prstGeom>
          <a:noFill/>
          <a:ln w="9525">
            <a:noFill/>
            <a:miter lim="800000"/>
            <a:headEnd/>
            <a:tailEnd/>
          </a:ln>
          <a:effectLst/>
        </p:spPr>
        <p:txBody>
          <a:bodyPr wrap="none">
            <a:spAutoFit/>
          </a:bodyPr>
          <a:lstStyle/>
          <a:p>
            <a:pPr algn="l">
              <a:spcBef>
                <a:spcPct val="0"/>
              </a:spcBef>
            </a:pPr>
            <a:r>
              <a:rPr lang="en-US" sz="1200" b="0">
                <a:latin typeface="Tahoma" pitchFamily="48" charset="0"/>
              </a:rPr>
              <a:t>Intensive</a:t>
            </a:r>
          </a:p>
        </p:txBody>
      </p:sp>
      <p:sp>
        <p:nvSpPr>
          <p:cNvPr id="887818" name="Oval 10"/>
          <p:cNvSpPr>
            <a:spLocks noChangeArrowheads="1"/>
          </p:cNvSpPr>
          <p:nvPr/>
        </p:nvSpPr>
        <p:spPr bwMode="auto">
          <a:xfrm>
            <a:off x="1447800" y="3657600"/>
            <a:ext cx="793750" cy="711200"/>
          </a:xfrm>
          <a:prstGeom prst="ellipse">
            <a:avLst/>
          </a:prstGeom>
          <a:solidFill>
            <a:srgbClr val="FF0000"/>
          </a:solidFill>
          <a:ln w="9525">
            <a:solidFill>
              <a:schemeClr val="tx1"/>
            </a:solidFill>
            <a:miter lim="800000"/>
            <a:headEnd/>
            <a:tailEnd/>
          </a:ln>
          <a:effectLst/>
        </p:spPr>
        <p:txBody>
          <a:bodyPr wrap="none" anchor="ctr"/>
          <a:lstStyle/>
          <a:p>
            <a:pPr>
              <a:spcBef>
                <a:spcPct val="0"/>
              </a:spcBef>
            </a:pPr>
            <a:endParaRPr kumimoji="0" lang="en-US" sz="2400" b="0"/>
          </a:p>
        </p:txBody>
      </p:sp>
      <p:sp>
        <p:nvSpPr>
          <p:cNvPr id="887819" name="Text Box 11"/>
          <p:cNvSpPr txBox="1">
            <a:spLocks noChangeArrowheads="1"/>
          </p:cNvSpPr>
          <p:nvPr/>
        </p:nvSpPr>
        <p:spPr bwMode="auto">
          <a:xfrm>
            <a:off x="1470025" y="3886200"/>
            <a:ext cx="1196975" cy="336550"/>
          </a:xfrm>
          <a:prstGeom prst="rect">
            <a:avLst/>
          </a:prstGeom>
          <a:noFill/>
          <a:ln w="9525">
            <a:noFill/>
            <a:miter lim="800000"/>
            <a:headEnd/>
            <a:tailEnd/>
          </a:ln>
          <a:effectLst/>
        </p:spPr>
        <p:txBody>
          <a:bodyPr>
            <a:spAutoFit/>
          </a:bodyPr>
          <a:lstStyle/>
          <a:p>
            <a:pPr algn="l"/>
            <a:r>
              <a:rPr lang="en-US" sz="1600">
                <a:latin typeface="Tahoma" pitchFamily="48" charset="0"/>
              </a:rPr>
              <a:t>Intensive</a:t>
            </a:r>
          </a:p>
        </p:txBody>
      </p:sp>
      <p:grpSp>
        <p:nvGrpSpPr>
          <p:cNvPr id="3" name="Group 12"/>
          <p:cNvGrpSpPr>
            <a:grpSpLocks/>
          </p:cNvGrpSpPr>
          <p:nvPr/>
        </p:nvGrpSpPr>
        <p:grpSpPr bwMode="auto">
          <a:xfrm>
            <a:off x="4114800" y="4419600"/>
            <a:ext cx="2590800" cy="1905000"/>
            <a:chOff x="3408" y="672"/>
            <a:chExt cx="1392" cy="1056"/>
          </a:xfrm>
        </p:grpSpPr>
        <p:sp>
          <p:nvSpPr>
            <p:cNvPr id="887821" name="AutoShape 13"/>
            <p:cNvSpPr>
              <a:spLocks noChangeArrowheads="1"/>
            </p:cNvSpPr>
            <p:nvPr/>
          </p:nvSpPr>
          <p:spPr bwMode="auto">
            <a:xfrm>
              <a:off x="3408" y="672"/>
              <a:ext cx="1392" cy="1056"/>
            </a:xfrm>
            <a:prstGeom prst="flowChartDecision">
              <a:avLst/>
            </a:prstGeom>
            <a:gradFill rotWithShape="0">
              <a:gsLst>
                <a:gs pos="0">
                  <a:srgbClr val="66CCFF"/>
                </a:gs>
                <a:gs pos="50000">
                  <a:srgbClr val="66CCFF">
                    <a:gamma/>
                    <a:tint val="38039"/>
                    <a:invGamma/>
                  </a:srgbClr>
                </a:gs>
                <a:gs pos="100000">
                  <a:srgbClr val="66CCFF"/>
                </a:gs>
              </a:gsLst>
              <a:lin ang="5400000" scaled="1"/>
            </a:gradFill>
            <a:ln w="57150">
              <a:solidFill>
                <a:schemeClr val="tx1"/>
              </a:solidFill>
              <a:miter lim="800000"/>
              <a:headEnd/>
              <a:tailEnd/>
            </a:ln>
            <a:effectLst>
              <a:outerShdw dist="45791" dir="2021404" algn="ctr" rotWithShape="0">
                <a:schemeClr val="tx1"/>
              </a:outerShdw>
            </a:effectLst>
          </p:spPr>
          <p:txBody>
            <a:bodyPr wrap="none" anchor="ctr"/>
            <a:lstStyle/>
            <a:p>
              <a:endParaRPr lang="en-US"/>
            </a:p>
          </p:txBody>
        </p:sp>
        <p:sp>
          <p:nvSpPr>
            <p:cNvPr id="887822" name="Text Box 14"/>
            <p:cNvSpPr txBox="1">
              <a:spLocks noChangeArrowheads="1"/>
            </p:cNvSpPr>
            <p:nvPr/>
          </p:nvSpPr>
          <p:spPr bwMode="auto">
            <a:xfrm>
              <a:off x="3704" y="848"/>
              <a:ext cx="840" cy="776"/>
            </a:xfrm>
            <a:prstGeom prst="rect">
              <a:avLst/>
            </a:prstGeom>
            <a:noFill/>
            <a:ln w="9525">
              <a:noFill/>
              <a:miter lim="800000"/>
              <a:headEnd/>
              <a:tailEnd/>
            </a:ln>
            <a:effectLst/>
          </p:spPr>
          <p:txBody>
            <a:bodyPr>
              <a:spAutoFit/>
            </a:bodyPr>
            <a:lstStyle/>
            <a:p>
              <a:r>
                <a:rPr kumimoji="0" lang="en-US">
                  <a:latin typeface="Tahoma" pitchFamily="48" charset="0"/>
                </a:rPr>
                <a:t>Is student’s performance and/or needs within range of </a:t>
              </a:r>
              <a:r>
                <a:rPr kumimoji="0" lang="en-US" sz="1600">
                  <a:latin typeface="Tahoma" pitchFamily="48" charset="0"/>
                </a:rPr>
                <a:t>core </a:t>
              </a:r>
              <a:r>
                <a:rPr kumimoji="0" lang="en-US">
                  <a:latin typeface="Tahoma" pitchFamily="48" charset="0"/>
                </a:rPr>
                <a:t>instruction?</a:t>
              </a:r>
            </a:p>
          </p:txBody>
        </p:sp>
      </p:grpSp>
      <p:grpSp>
        <p:nvGrpSpPr>
          <p:cNvPr id="4" name="Group 15"/>
          <p:cNvGrpSpPr>
            <a:grpSpLocks/>
          </p:cNvGrpSpPr>
          <p:nvPr/>
        </p:nvGrpSpPr>
        <p:grpSpPr bwMode="auto">
          <a:xfrm>
            <a:off x="6477000" y="2667000"/>
            <a:ext cx="2133600" cy="1752600"/>
            <a:chOff x="3504" y="912"/>
            <a:chExt cx="1296" cy="960"/>
          </a:xfrm>
        </p:grpSpPr>
        <p:sp>
          <p:nvSpPr>
            <p:cNvPr id="887824" name="AutoShape 16"/>
            <p:cNvSpPr>
              <a:spLocks noChangeArrowheads="1"/>
            </p:cNvSpPr>
            <p:nvPr/>
          </p:nvSpPr>
          <p:spPr bwMode="auto">
            <a:xfrm>
              <a:off x="3504" y="912"/>
              <a:ext cx="1296" cy="960"/>
            </a:xfrm>
            <a:prstGeom prst="flowChartDecision">
              <a:avLst/>
            </a:prstGeom>
            <a:gradFill rotWithShape="0">
              <a:gsLst>
                <a:gs pos="0">
                  <a:srgbClr val="66CCFF"/>
                </a:gs>
                <a:gs pos="50000">
                  <a:srgbClr val="66CCFF">
                    <a:gamma/>
                    <a:tint val="38039"/>
                    <a:invGamma/>
                  </a:srgbClr>
                </a:gs>
                <a:gs pos="100000">
                  <a:srgbClr val="66CCFF"/>
                </a:gs>
              </a:gsLst>
              <a:lin ang="5400000" scaled="1"/>
            </a:gradFill>
            <a:ln w="57150">
              <a:solidFill>
                <a:schemeClr val="tx1"/>
              </a:solidFill>
              <a:miter lim="800000"/>
              <a:headEnd/>
              <a:tailEnd/>
            </a:ln>
            <a:effectLst>
              <a:outerShdw dist="45791" dir="2021404" algn="ctr" rotWithShape="0">
                <a:schemeClr val="tx1"/>
              </a:outerShdw>
            </a:effectLst>
          </p:spPr>
          <p:txBody>
            <a:bodyPr wrap="none" anchor="ctr"/>
            <a:lstStyle/>
            <a:p>
              <a:endParaRPr lang="en-US"/>
            </a:p>
          </p:txBody>
        </p:sp>
        <p:sp>
          <p:nvSpPr>
            <p:cNvPr id="887825" name="Text Box 17"/>
            <p:cNvSpPr txBox="1">
              <a:spLocks noChangeArrowheads="1"/>
            </p:cNvSpPr>
            <p:nvPr/>
          </p:nvSpPr>
          <p:spPr bwMode="auto">
            <a:xfrm>
              <a:off x="3656" y="1153"/>
              <a:ext cx="1014" cy="506"/>
            </a:xfrm>
            <a:prstGeom prst="rect">
              <a:avLst/>
            </a:prstGeom>
            <a:noFill/>
            <a:ln w="9525">
              <a:noFill/>
              <a:miter lim="800000"/>
              <a:headEnd/>
              <a:tailEnd/>
            </a:ln>
            <a:effectLst/>
          </p:spPr>
          <p:txBody>
            <a:bodyPr>
              <a:spAutoFit/>
            </a:bodyPr>
            <a:lstStyle/>
            <a:p>
              <a:r>
                <a:rPr kumimoji="0" lang="en-US" sz="1200" dirty="0">
                  <a:latin typeface="Tahoma" pitchFamily="48" charset="0"/>
                </a:rPr>
                <a:t> </a:t>
              </a:r>
              <a:r>
                <a:rPr kumimoji="0" lang="en-US" sz="1200" b="1" dirty="0">
                  <a:latin typeface="Tahoma" pitchFamily="48" charset="0"/>
                </a:rPr>
                <a:t>Is student meeting goals of </a:t>
              </a:r>
              <a:r>
                <a:rPr kumimoji="0" lang="en-US" dirty="0">
                  <a:latin typeface="Tahoma" pitchFamily="48" charset="0"/>
                </a:rPr>
                <a:t>supplemental</a:t>
              </a:r>
              <a:r>
                <a:rPr kumimoji="0" lang="en-US" sz="1200" dirty="0">
                  <a:latin typeface="Tahoma" pitchFamily="48" charset="0"/>
                </a:rPr>
                <a:t> </a:t>
              </a:r>
              <a:r>
                <a:rPr kumimoji="0" lang="en-US" sz="1200" b="1" dirty="0">
                  <a:latin typeface="Tahoma" pitchFamily="48" charset="0"/>
                </a:rPr>
                <a:t>instruction?</a:t>
              </a:r>
            </a:p>
          </p:txBody>
        </p:sp>
      </p:grpSp>
      <p:grpSp>
        <p:nvGrpSpPr>
          <p:cNvPr id="5" name="Group 18"/>
          <p:cNvGrpSpPr>
            <a:grpSpLocks/>
          </p:cNvGrpSpPr>
          <p:nvPr/>
        </p:nvGrpSpPr>
        <p:grpSpPr bwMode="auto">
          <a:xfrm>
            <a:off x="2286000" y="1905000"/>
            <a:ext cx="3733800" cy="1828800"/>
            <a:chOff x="1488" y="1152"/>
            <a:chExt cx="2058" cy="1152"/>
          </a:xfrm>
        </p:grpSpPr>
        <p:sp>
          <p:nvSpPr>
            <p:cNvPr id="887827" name="Line 19"/>
            <p:cNvSpPr>
              <a:spLocks noChangeShapeType="1"/>
            </p:cNvSpPr>
            <p:nvPr/>
          </p:nvSpPr>
          <p:spPr bwMode="auto">
            <a:xfrm flipV="1">
              <a:off x="1488" y="1632"/>
              <a:ext cx="1296" cy="672"/>
            </a:xfrm>
            <a:prstGeom prst="line">
              <a:avLst/>
            </a:prstGeom>
            <a:noFill/>
            <a:ln w="38100">
              <a:solidFill>
                <a:schemeClr val="tx1"/>
              </a:solidFill>
              <a:miter lim="800000"/>
              <a:headEnd/>
              <a:tailEnd type="triangle" w="med" len="med"/>
            </a:ln>
            <a:effectLst/>
          </p:spPr>
          <p:txBody>
            <a:bodyPr wrap="none"/>
            <a:lstStyle/>
            <a:p>
              <a:endParaRPr lang="en-US"/>
            </a:p>
          </p:txBody>
        </p:sp>
        <p:sp>
          <p:nvSpPr>
            <p:cNvPr id="887828" name="Text Box 20"/>
            <p:cNvSpPr txBox="1">
              <a:spLocks noChangeArrowheads="1"/>
            </p:cNvSpPr>
            <p:nvPr/>
          </p:nvSpPr>
          <p:spPr bwMode="auto">
            <a:xfrm>
              <a:off x="2784" y="1152"/>
              <a:ext cx="762" cy="931"/>
            </a:xfrm>
            <a:prstGeom prst="rect">
              <a:avLst/>
            </a:prstGeom>
            <a:gradFill rotWithShape="0">
              <a:gsLst>
                <a:gs pos="0">
                  <a:srgbClr val="88CB73"/>
                </a:gs>
                <a:gs pos="50000">
                  <a:srgbClr val="CCFF99"/>
                </a:gs>
                <a:gs pos="100000">
                  <a:srgbClr val="88CB73"/>
                </a:gs>
              </a:gsLst>
              <a:lin ang="5400000" scaled="1"/>
            </a:gradFill>
            <a:ln w="38100">
              <a:solidFill>
                <a:schemeClr val="tx1"/>
              </a:solidFill>
              <a:miter lim="800000"/>
              <a:headEnd/>
              <a:tailEnd/>
            </a:ln>
            <a:effectLst>
              <a:outerShdw dist="107763" dir="2700000" algn="ctr" rotWithShape="0">
                <a:schemeClr val="tx1"/>
              </a:outerShdw>
            </a:effectLst>
          </p:spPr>
          <p:txBody>
            <a:bodyPr wrap="square">
              <a:spAutoFit/>
            </a:bodyPr>
            <a:lstStyle/>
            <a:p>
              <a:pPr algn="l"/>
              <a:endParaRPr lang="en-US" dirty="0"/>
            </a:p>
            <a:p>
              <a:r>
                <a:rPr lang="en-US" dirty="0">
                  <a:latin typeface="Tahoma" pitchFamily="48" charset="0"/>
                </a:rPr>
                <a:t>Formative Assessment Conducted</a:t>
              </a:r>
            </a:p>
            <a:p>
              <a:pPr algn="l"/>
              <a:endParaRPr lang="en-US" dirty="0"/>
            </a:p>
          </p:txBody>
        </p:sp>
      </p:grpSp>
      <p:sp>
        <p:nvSpPr>
          <p:cNvPr id="887829" name="Line 21"/>
          <p:cNvSpPr>
            <a:spLocks noChangeShapeType="1"/>
          </p:cNvSpPr>
          <p:nvPr/>
        </p:nvSpPr>
        <p:spPr bwMode="auto">
          <a:xfrm flipH="1" flipV="1">
            <a:off x="2438400" y="3962400"/>
            <a:ext cx="1905000" cy="1143000"/>
          </a:xfrm>
          <a:prstGeom prst="line">
            <a:avLst/>
          </a:prstGeom>
          <a:noFill/>
          <a:ln w="38100">
            <a:solidFill>
              <a:schemeClr val="tx1"/>
            </a:solidFill>
            <a:miter lim="800000"/>
            <a:headEnd/>
            <a:tailEnd type="triangle" w="med" len="med"/>
          </a:ln>
          <a:effectLst/>
        </p:spPr>
        <p:txBody>
          <a:bodyPr wrap="none"/>
          <a:lstStyle/>
          <a:p>
            <a:endParaRPr lang="en-US"/>
          </a:p>
        </p:txBody>
      </p:sp>
      <p:sp>
        <p:nvSpPr>
          <p:cNvPr id="887830" name="Line 22"/>
          <p:cNvSpPr>
            <a:spLocks noChangeShapeType="1"/>
          </p:cNvSpPr>
          <p:nvPr/>
        </p:nvSpPr>
        <p:spPr bwMode="auto">
          <a:xfrm>
            <a:off x="5943600" y="2667000"/>
            <a:ext cx="990600" cy="457200"/>
          </a:xfrm>
          <a:prstGeom prst="line">
            <a:avLst/>
          </a:prstGeom>
          <a:noFill/>
          <a:ln w="38100">
            <a:solidFill>
              <a:schemeClr val="tx1"/>
            </a:solidFill>
            <a:miter lim="800000"/>
            <a:headEnd/>
            <a:tailEnd type="triangle" w="med" len="med"/>
          </a:ln>
          <a:effectLst/>
        </p:spPr>
        <p:txBody>
          <a:bodyPr wrap="none"/>
          <a:lstStyle/>
          <a:p>
            <a:endParaRPr lang="en-US"/>
          </a:p>
        </p:txBody>
      </p:sp>
      <p:sp>
        <p:nvSpPr>
          <p:cNvPr id="887831" name="Rectangle 23"/>
          <p:cNvSpPr>
            <a:spLocks noChangeArrowheads="1"/>
          </p:cNvSpPr>
          <p:nvPr/>
        </p:nvSpPr>
        <p:spPr bwMode="auto">
          <a:xfrm>
            <a:off x="6477000" y="4343400"/>
            <a:ext cx="474663" cy="304800"/>
          </a:xfrm>
          <a:prstGeom prst="rect">
            <a:avLst/>
          </a:prstGeom>
          <a:noFill/>
          <a:ln w="9525">
            <a:noFill/>
            <a:miter lim="800000"/>
            <a:headEnd/>
            <a:tailEnd/>
          </a:ln>
          <a:effectLst/>
        </p:spPr>
        <p:txBody>
          <a:bodyPr wrap="none">
            <a:spAutoFit/>
          </a:bodyPr>
          <a:lstStyle/>
          <a:p>
            <a:pPr algn="l"/>
            <a:r>
              <a:rPr lang="en-US">
                <a:solidFill>
                  <a:schemeClr val="tx1"/>
                </a:solidFill>
              </a:rPr>
              <a:t>YES</a:t>
            </a:r>
          </a:p>
        </p:txBody>
      </p:sp>
      <p:sp>
        <p:nvSpPr>
          <p:cNvPr id="887832" name="Line 24"/>
          <p:cNvSpPr>
            <a:spLocks noChangeShapeType="1"/>
          </p:cNvSpPr>
          <p:nvPr/>
        </p:nvSpPr>
        <p:spPr bwMode="auto">
          <a:xfrm flipH="1">
            <a:off x="6096000" y="4038600"/>
            <a:ext cx="914400" cy="762000"/>
          </a:xfrm>
          <a:prstGeom prst="line">
            <a:avLst/>
          </a:prstGeom>
          <a:noFill/>
          <a:ln w="38100">
            <a:solidFill>
              <a:schemeClr val="tx1"/>
            </a:solidFill>
            <a:miter lim="800000"/>
            <a:headEnd/>
            <a:tailEnd type="triangle" w="med" len="med"/>
          </a:ln>
          <a:effectLst/>
        </p:spPr>
        <p:txBody>
          <a:bodyPr wrap="none"/>
          <a:lstStyle/>
          <a:p>
            <a:endParaRPr lang="en-US"/>
          </a:p>
        </p:txBody>
      </p:sp>
      <p:sp>
        <p:nvSpPr>
          <p:cNvPr id="887833" name="Text Box 25"/>
          <p:cNvSpPr txBox="1">
            <a:spLocks noChangeArrowheads="1"/>
          </p:cNvSpPr>
          <p:nvPr/>
        </p:nvSpPr>
        <p:spPr bwMode="auto">
          <a:xfrm>
            <a:off x="3352800" y="4343400"/>
            <a:ext cx="2068771" cy="369332"/>
          </a:xfrm>
          <a:prstGeom prst="rect">
            <a:avLst/>
          </a:prstGeom>
          <a:noFill/>
          <a:ln w="9525">
            <a:noFill/>
            <a:miter lim="800000"/>
            <a:headEnd/>
            <a:tailEnd/>
          </a:ln>
          <a:effectLst/>
        </p:spPr>
        <p:txBody>
          <a:bodyPr wrap="none">
            <a:spAutoFit/>
          </a:bodyPr>
          <a:lstStyle/>
          <a:p>
            <a:pPr algn="l">
              <a:spcBef>
                <a:spcPct val="0"/>
              </a:spcBef>
            </a:pPr>
            <a:r>
              <a:rPr lang="en-US" b="1" dirty="0" smtClean="0">
                <a:solidFill>
                  <a:schemeClr val="tx1"/>
                </a:solidFill>
                <a:effectLst>
                  <a:outerShdw blurRad="38100" dist="38100" dir="2700000" algn="tl">
                    <a:srgbClr val="000000">
                      <a:alpha val="43137"/>
                    </a:srgbClr>
                  </a:outerShdw>
                </a:effectLst>
              </a:rPr>
              <a:t>NO?CONTINUE</a:t>
            </a:r>
            <a:endParaRPr lang="en-US" b="1" dirty="0">
              <a:solidFill>
                <a:schemeClr val="tx1"/>
              </a:solidFill>
              <a:effectLst>
                <a:outerShdw blurRad="38100" dist="38100" dir="2700000" algn="tl">
                  <a:srgbClr val="000000">
                    <a:alpha val="43137"/>
                  </a:srgbClr>
                </a:outerShdw>
              </a:effectLst>
            </a:endParaRPr>
          </a:p>
        </p:txBody>
      </p:sp>
      <p:sp>
        <p:nvSpPr>
          <p:cNvPr id="887834" name="AutoShape 26"/>
          <p:cNvSpPr>
            <a:spLocks noChangeArrowheads="1"/>
          </p:cNvSpPr>
          <p:nvPr/>
        </p:nvSpPr>
        <p:spPr bwMode="auto">
          <a:xfrm rot="-8434880">
            <a:off x="-1219200" y="3733800"/>
            <a:ext cx="5854700" cy="2667000"/>
          </a:xfrm>
          <a:prstGeom prst="curvedDownArrow">
            <a:avLst>
              <a:gd name="adj1" fmla="val 24259"/>
              <a:gd name="adj2" fmla="val 92576"/>
              <a:gd name="adj3" fmla="val 50787"/>
            </a:avLst>
          </a:prstGeom>
          <a:gradFill rotWithShape="0">
            <a:gsLst>
              <a:gs pos="0">
                <a:schemeClr val="tx1"/>
              </a:gs>
              <a:gs pos="50000">
                <a:schemeClr val="tx1">
                  <a:gamma/>
                  <a:tint val="31765"/>
                  <a:invGamma/>
                </a:schemeClr>
              </a:gs>
              <a:gs pos="100000">
                <a:schemeClr val="tx1"/>
              </a:gs>
            </a:gsLst>
            <a:lin ang="5400000" scaled="1"/>
          </a:gradFill>
          <a:ln w="9525">
            <a:solidFill>
              <a:schemeClr val="tx1"/>
            </a:solidFill>
            <a:miter lim="800000"/>
            <a:headEnd/>
            <a:tailEnd/>
          </a:ln>
          <a:effectLst/>
        </p:spPr>
        <p:txBody>
          <a:bodyPr wrap="none" anchor="ctr"/>
          <a:lstStyle/>
          <a:p>
            <a:endParaRPr lang="en-US"/>
          </a:p>
        </p:txBody>
      </p:sp>
      <p:sp>
        <p:nvSpPr>
          <p:cNvPr id="887835" name="Text Box 27"/>
          <p:cNvSpPr txBox="1">
            <a:spLocks noChangeArrowheads="1"/>
          </p:cNvSpPr>
          <p:nvPr/>
        </p:nvSpPr>
        <p:spPr bwMode="auto">
          <a:xfrm>
            <a:off x="4037013" y="5716588"/>
            <a:ext cx="608012" cy="369332"/>
          </a:xfrm>
          <a:prstGeom prst="rect">
            <a:avLst/>
          </a:prstGeom>
          <a:noFill/>
          <a:ln w="9525">
            <a:noFill/>
            <a:miter lim="800000"/>
            <a:headEnd/>
            <a:tailEnd/>
          </a:ln>
          <a:effectLst/>
        </p:spPr>
        <p:txBody>
          <a:bodyPr>
            <a:spAutoFit/>
          </a:bodyPr>
          <a:lstStyle/>
          <a:p>
            <a:pPr algn="l"/>
            <a:r>
              <a:rPr lang="en-US" dirty="0">
                <a:solidFill>
                  <a:schemeClr val="bg1"/>
                </a:solidFill>
              </a:rPr>
              <a:t>YES</a:t>
            </a:r>
          </a:p>
        </p:txBody>
      </p:sp>
      <p:sp>
        <p:nvSpPr>
          <p:cNvPr id="887836" name="Text Box 28"/>
          <p:cNvSpPr txBox="1">
            <a:spLocks noChangeArrowheads="1"/>
          </p:cNvSpPr>
          <p:nvPr/>
        </p:nvSpPr>
        <p:spPr bwMode="auto">
          <a:xfrm>
            <a:off x="152400" y="3429000"/>
            <a:ext cx="1254125" cy="506413"/>
          </a:xfrm>
          <a:prstGeom prst="rect">
            <a:avLst/>
          </a:prstGeom>
          <a:noFill/>
          <a:ln w="9525">
            <a:noFill/>
            <a:miter lim="800000"/>
            <a:headEnd/>
            <a:tailEnd/>
          </a:ln>
          <a:effectLst/>
        </p:spPr>
        <p:txBody>
          <a:bodyPr>
            <a:spAutoFit/>
          </a:bodyPr>
          <a:lstStyle/>
          <a:p>
            <a:pPr>
              <a:lnSpc>
                <a:spcPct val="50000"/>
              </a:lnSpc>
            </a:pPr>
            <a:r>
              <a:rPr kumimoji="0" lang="en-US" sz="1800" dirty="0" smtClean="0">
                <a:solidFill>
                  <a:schemeClr val="bg1"/>
                </a:solidFill>
              </a:rPr>
              <a:t>Continue</a:t>
            </a:r>
          </a:p>
          <a:p>
            <a:pPr>
              <a:lnSpc>
                <a:spcPct val="50000"/>
              </a:lnSpc>
            </a:pPr>
            <a:endParaRPr kumimoji="0" lang="en-US" sz="1800" dirty="0">
              <a:solidFill>
                <a:schemeClr val="bg1"/>
              </a:solidFill>
            </a:endParaRPr>
          </a:p>
          <a:p>
            <a:pPr>
              <a:lnSpc>
                <a:spcPct val="50000"/>
              </a:lnSpc>
            </a:pPr>
            <a:r>
              <a:rPr kumimoji="0" lang="en-US" sz="1800" dirty="0">
                <a:solidFill>
                  <a:schemeClr val="bg1"/>
                </a:solidFill>
              </a:rPr>
              <a:t>Core Only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887830"/>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499"/>
                                          </p:stCondLst>
                                        </p:cTn>
                                        <p:tgtEl>
                                          <p:spTgt spid="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499"/>
                                          </p:stCondLst>
                                        </p:cTn>
                                        <p:tgtEl>
                                          <p:spTgt spid="887831"/>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499"/>
                                          </p:stCondLst>
                                        </p:cTn>
                                        <p:tgtEl>
                                          <p:spTgt spid="887832"/>
                                        </p:tgtEl>
                                        <p:attrNameLst>
                                          <p:attrName>style.visibility</p:attrName>
                                        </p:attrNameLst>
                                      </p:cBhvr>
                                      <p:to>
                                        <p:strVal val="visible"/>
                                      </p:to>
                                    </p:set>
                                  </p:childTnLst>
                                </p:cTn>
                              </p:par>
                            </p:childTnLst>
                          </p:cTn>
                        </p:par>
                        <p:par>
                          <p:cTn id="20" fill="hold">
                            <p:stCondLst>
                              <p:cond delay="500"/>
                            </p:stCondLst>
                            <p:childTnLst>
                              <p:par>
                                <p:cTn id="21" presetID="1" presetClass="entr" presetSubtype="0" fill="hold" nodeType="afterEffect">
                                  <p:stCondLst>
                                    <p:cond delay="0"/>
                                  </p:stCondLst>
                                  <p:childTnLst>
                                    <p:set>
                                      <p:cBhvr>
                                        <p:cTn id="22" dur="1" fill="hold">
                                          <p:stCondLst>
                                            <p:cond delay="499"/>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88783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88782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8783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887834"/>
                                        </p:tgtEl>
                                        <p:attrNameLst>
                                          <p:attrName>style.visibility</p:attrName>
                                        </p:attrNameLst>
                                      </p:cBhvr>
                                      <p:to>
                                        <p:strVal val="visible"/>
                                      </p:to>
                                    </p:set>
                                  </p:childTnLst>
                                </p:cTn>
                              </p:par>
                            </p:childTnLst>
                          </p:cTn>
                        </p:par>
                        <p:par>
                          <p:cTn id="37" fill="hold">
                            <p:stCondLst>
                              <p:cond delay="500"/>
                            </p:stCondLst>
                            <p:childTnLst>
                              <p:par>
                                <p:cTn id="38" presetID="1" presetClass="entr" presetSubtype="0" fill="hold" grpId="0" nodeType="afterEffect">
                                  <p:stCondLst>
                                    <p:cond delay="0"/>
                                  </p:stCondLst>
                                  <p:childTnLst>
                                    <p:set>
                                      <p:cBhvr>
                                        <p:cTn id="39" dur="1" fill="hold">
                                          <p:stCondLst>
                                            <p:cond delay="499"/>
                                          </p:stCondLst>
                                        </p:cTn>
                                        <p:tgtEl>
                                          <p:spTgt spid="8878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7829" grpId="0" animBg="1"/>
      <p:bldP spid="887830" grpId="0" animBg="1"/>
      <p:bldP spid="887831" grpId="0" autoUpdateAnimBg="0"/>
      <p:bldP spid="887832" grpId="0" animBg="1"/>
      <p:bldP spid="887833" grpId="0" autoUpdateAnimBg="0"/>
      <p:bldP spid="887834" grpId="0" animBg="1"/>
      <p:bldP spid="887835" grpId="0" autoUpdateAnimBg="0"/>
      <p:bldP spid="887836"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xfrm>
            <a:off x="914400" y="304800"/>
            <a:ext cx="7848600" cy="914400"/>
          </a:xfrm>
        </p:spPr>
        <p:txBody>
          <a:bodyPr anchor="ctr"/>
          <a:lstStyle/>
          <a:p>
            <a:pPr algn="ctr"/>
            <a:r>
              <a:rPr lang="en-US" sz="3600" dirty="0" smtClean="0">
                <a:solidFill>
                  <a:srgbClr val="C00000"/>
                </a:solidFill>
                <a:effectLst>
                  <a:outerShdw blurRad="38100" dist="38100" dir="2700000" algn="tl">
                    <a:srgbClr val="C0C0C0"/>
                  </a:outerShdw>
                </a:effectLst>
                <a:latin typeface="Comic Sans MS" pitchFamily="66" charset="0"/>
              </a:rPr>
              <a:t>New Expectations:</a:t>
            </a:r>
            <a:endParaRPr lang="en-US" sz="3600" dirty="0">
              <a:solidFill>
                <a:srgbClr val="C00000"/>
              </a:solidFill>
              <a:effectLst>
                <a:outerShdw blurRad="38100" dist="38100" dir="2700000" algn="tl">
                  <a:srgbClr val="C0C0C0"/>
                </a:outerShdw>
              </a:effectLst>
              <a:latin typeface="Comic Sans MS" pitchFamily="66" charset="0"/>
            </a:endParaRPr>
          </a:p>
        </p:txBody>
      </p:sp>
      <p:sp>
        <p:nvSpPr>
          <p:cNvPr id="23555" name="Rectangle 3"/>
          <p:cNvSpPr>
            <a:spLocks noGrp="1" noChangeArrowheads="1"/>
          </p:cNvSpPr>
          <p:nvPr>
            <p:ph type="body" idx="4294967295"/>
          </p:nvPr>
        </p:nvSpPr>
        <p:spPr>
          <a:xfrm>
            <a:off x="1143000" y="1828800"/>
            <a:ext cx="7543800" cy="4302124"/>
          </a:xfrm>
        </p:spPr>
        <p:txBody>
          <a:bodyPr>
            <a:normAutofit/>
          </a:bodyPr>
          <a:lstStyle/>
          <a:p>
            <a:pPr>
              <a:lnSpc>
                <a:spcPct val="90000"/>
              </a:lnSpc>
            </a:pPr>
            <a:r>
              <a:rPr lang="en-US" sz="2800" dirty="0" smtClean="0">
                <a:latin typeface="Comic Sans MS" pitchFamily="66" charset="0"/>
              </a:rPr>
              <a:t>We can effectively teach </a:t>
            </a:r>
            <a:r>
              <a:rPr lang="en-US" sz="2800" dirty="0" smtClean="0">
                <a:solidFill>
                  <a:srgbClr val="006600"/>
                </a:solidFill>
                <a:latin typeface="Comic Sans MS" pitchFamily="66" charset="0"/>
              </a:rPr>
              <a:t>ALL students to meet basic standards</a:t>
            </a:r>
            <a:r>
              <a:rPr lang="en-US" sz="2800" dirty="0" smtClean="0">
                <a:latin typeface="Comic Sans MS" pitchFamily="66" charset="0"/>
              </a:rPr>
              <a:t> in reading, writing and math though offering a multi-tiered continuum of differentiated instruction that varies in intensity</a:t>
            </a:r>
          </a:p>
          <a:p>
            <a:pPr>
              <a:lnSpc>
                <a:spcPct val="90000"/>
              </a:lnSpc>
              <a:buNone/>
            </a:pPr>
            <a:endParaRPr lang="en-US" sz="2800" dirty="0" smtClean="0">
              <a:solidFill>
                <a:srgbClr val="006600"/>
              </a:solidFill>
              <a:latin typeface="Comic Sans MS" pitchFamily="66" charset="0"/>
            </a:endParaRPr>
          </a:p>
          <a:p>
            <a:pPr>
              <a:lnSpc>
                <a:spcPct val="90000"/>
              </a:lnSpc>
            </a:pPr>
            <a:r>
              <a:rPr lang="en-US" sz="2800" dirty="0" smtClean="0">
                <a:latin typeface="Comic Sans MS" pitchFamily="66" charset="0"/>
              </a:rPr>
              <a:t>All students in the school should consistently receive academic instruction using </a:t>
            </a:r>
            <a:r>
              <a:rPr lang="en-US" sz="2800" dirty="0" smtClean="0">
                <a:solidFill>
                  <a:srgbClr val="006600"/>
                </a:solidFill>
                <a:latin typeface="Comic Sans MS" pitchFamily="66" charset="0"/>
              </a:rPr>
              <a:t>research based materials delivered with fidelity</a:t>
            </a:r>
          </a:p>
          <a:p>
            <a:pPr>
              <a:lnSpc>
                <a:spcPct val="90000"/>
              </a:lnSpc>
            </a:pPr>
            <a:endParaRPr lang="en-US" dirty="0">
              <a:solidFill>
                <a:srgbClr val="FF0066"/>
              </a:solidFill>
            </a:endParaRPr>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ooter Placeholder 2"/>
          <p:cNvSpPr>
            <a:spLocks noGrp="1"/>
          </p:cNvSpPr>
          <p:nvPr>
            <p:ph type="ftr" sz="quarter" idx="11"/>
          </p:nvPr>
        </p:nvSpPr>
        <p:spPr/>
        <p:txBody>
          <a:bodyPr/>
          <a:lstStyle/>
          <a:p>
            <a:r>
              <a:rPr lang="en-US"/>
              <a:t>Iowa Department of Education</a:t>
            </a:r>
          </a:p>
        </p:txBody>
      </p:sp>
      <p:sp>
        <p:nvSpPr>
          <p:cNvPr id="33" name="Slide Number Placeholder 3"/>
          <p:cNvSpPr>
            <a:spLocks noGrp="1"/>
          </p:cNvSpPr>
          <p:nvPr>
            <p:ph type="sldNum" sz="quarter" idx="12"/>
          </p:nvPr>
        </p:nvSpPr>
        <p:spPr/>
        <p:txBody>
          <a:bodyPr/>
          <a:lstStyle/>
          <a:p>
            <a:fld id="{4C9C0734-310A-41E1-A90E-FF5743BB8EA7}" type="slidenum">
              <a:rPr lang="en-US"/>
              <a:pPr/>
              <a:t>70</a:t>
            </a:fld>
            <a:endParaRPr lang="en-US"/>
          </a:p>
        </p:txBody>
      </p:sp>
      <p:sp>
        <p:nvSpPr>
          <p:cNvPr id="889858" name="Rectangle 2"/>
          <p:cNvSpPr>
            <a:spLocks noChangeArrowheads="1"/>
          </p:cNvSpPr>
          <p:nvPr/>
        </p:nvSpPr>
        <p:spPr bwMode="auto">
          <a:xfrm>
            <a:off x="838200" y="762000"/>
            <a:ext cx="8001000" cy="533400"/>
          </a:xfrm>
          <a:prstGeom prst="rect">
            <a:avLst/>
          </a:prstGeom>
          <a:gradFill rotWithShape="1">
            <a:gsLst>
              <a:gs pos="0">
                <a:srgbClr val="FFCC00"/>
              </a:gs>
              <a:gs pos="50000">
                <a:srgbClr val="FFFF99"/>
              </a:gs>
              <a:gs pos="100000">
                <a:srgbClr val="FFCC00"/>
              </a:gs>
            </a:gsLst>
            <a:lin ang="5400000" scaled="1"/>
          </a:gradFill>
          <a:ln w="9525">
            <a:noFill/>
            <a:miter lim="800000"/>
            <a:headEnd/>
            <a:tailEnd/>
          </a:ln>
          <a:effectLst/>
        </p:spPr>
        <p:txBody>
          <a:bodyPr anchor="b"/>
          <a:lstStyle/>
          <a:p>
            <a:pPr>
              <a:spcBef>
                <a:spcPct val="0"/>
              </a:spcBef>
            </a:pPr>
            <a:r>
              <a:rPr kumimoji="0" lang="en-US" sz="2700" b="1" dirty="0">
                <a:solidFill>
                  <a:srgbClr val="000000"/>
                </a:solidFill>
                <a:effectLst>
                  <a:outerShdw blurRad="38100" dist="38100" dir="2700000" algn="tl">
                    <a:srgbClr val="000000">
                      <a:alpha val="43137"/>
                    </a:srgbClr>
                  </a:outerShdw>
                </a:effectLst>
                <a:latin typeface="Arial" charset="0"/>
              </a:rPr>
              <a:t>Supplemental </a:t>
            </a:r>
            <a:r>
              <a:rPr lang="en-US" sz="2700" b="1" dirty="0" smtClean="0">
                <a:solidFill>
                  <a:srgbClr val="000000"/>
                </a:solidFill>
                <a:effectLst>
                  <a:outerShdw blurRad="38100" dist="38100" dir="2700000" algn="tl">
                    <a:srgbClr val="000000">
                      <a:alpha val="43137"/>
                    </a:srgbClr>
                  </a:outerShdw>
                </a:effectLst>
                <a:latin typeface="Arial" charset="0"/>
              </a:rPr>
              <a:t>RTI</a:t>
            </a:r>
            <a:r>
              <a:rPr kumimoji="0" lang="en-US" sz="2700" b="1" dirty="0" smtClean="0">
                <a:solidFill>
                  <a:srgbClr val="000000"/>
                </a:solidFill>
                <a:effectLst>
                  <a:outerShdw blurRad="38100" dist="38100" dir="2700000" algn="tl">
                    <a:srgbClr val="000000">
                      <a:alpha val="43137"/>
                    </a:srgbClr>
                  </a:outerShdw>
                </a:effectLst>
                <a:latin typeface="Arial" charset="0"/>
              </a:rPr>
              <a:t> </a:t>
            </a:r>
            <a:r>
              <a:rPr kumimoji="0" lang="en-US" sz="2700" b="1" dirty="0">
                <a:solidFill>
                  <a:srgbClr val="000000"/>
                </a:solidFill>
                <a:effectLst>
                  <a:outerShdw blurRad="38100" dist="38100" dir="2700000" algn="tl">
                    <a:srgbClr val="000000">
                      <a:alpha val="43137"/>
                    </a:srgbClr>
                  </a:outerShdw>
                </a:effectLst>
                <a:latin typeface="Arial" charset="0"/>
              </a:rPr>
              <a:t>Process: Goals </a:t>
            </a:r>
            <a:r>
              <a:rPr kumimoji="0" lang="en-US" sz="2700" b="1" dirty="0">
                <a:solidFill>
                  <a:srgbClr val="FF0000"/>
                </a:solidFill>
                <a:effectLst>
                  <a:outerShdw blurRad="38100" dist="38100" dir="2700000" algn="tl">
                    <a:srgbClr val="000000">
                      <a:alpha val="43137"/>
                    </a:srgbClr>
                  </a:outerShdw>
                </a:effectLst>
                <a:latin typeface="Arial" charset="0"/>
              </a:rPr>
              <a:t>Not </a:t>
            </a:r>
            <a:r>
              <a:rPr kumimoji="0" lang="en-US" sz="2700" b="1" dirty="0">
                <a:solidFill>
                  <a:srgbClr val="000000"/>
                </a:solidFill>
                <a:effectLst>
                  <a:outerShdw blurRad="38100" dist="38100" dir="2700000" algn="tl">
                    <a:srgbClr val="000000">
                      <a:alpha val="43137"/>
                    </a:srgbClr>
                  </a:outerShdw>
                </a:effectLst>
                <a:latin typeface="Arial" charset="0"/>
              </a:rPr>
              <a:t>Met</a:t>
            </a:r>
          </a:p>
        </p:txBody>
      </p:sp>
      <p:grpSp>
        <p:nvGrpSpPr>
          <p:cNvPr id="2" name="Group 3"/>
          <p:cNvGrpSpPr>
            <a:grpSpLocks/>
          </p:cNvGrpSpPr>
          <p:nvPr/>
        </p:nvGrpSpPr>
        <p:grpSpPr bwMode="auto">
          <a:xfrm>
            <a:off x="4800600" y="1752600"/>
            <a:ext cx="3200400" cy="1524000"/>
            <a:chOff x="2688" y="2112"/>
            <a:chExt cx="1992" cy="960"/>
          </a:xfrm>
        </p:grpSpPr>
        <p:sp>
          <p:nvSpPr>
            <p:cNvPr id="889860" name="Line 4"/>
            <p:cNvSpPr>
              <a:spLocks noChangeShapeType="1"/>
            </p:cNvSpPr>
            <p:nvPr/>
          </p:nvSpPr>
          <p:spPr bwMode="auto">
            <a:xfrm>
              <a:off x="2688" y="2592"/>
              <a:ext cx="688" cy="0"/>
            </a:xfrm>
            <a:prstGeom prst="line">
              <a:avLst/>
            </a:prstGeom>
            <a:noFill/>
            <a:ln w="38100">
              <a:solidFill>
                <a:schemeClr val="tx1"/>
              </a:solidFill>
              <a:miter lim="800000"/>
              <a:headEnd/>
              <a:tailEnd type="triangle" w="med" len="med"/>
            </a:ln>
            <a:effectLst/>
          </p:spPr>
          <p:txBody>
            <a:bodyPr wrap="none"/>
            <a:lstStyle/>
            <a:p>
              <a:endParaRPr lang="en-US"/>
            </a:p>
          </p:txBody>
        </p:sp>
        <p:grpSp>
          <p:nvGrpSpPr>
            <p:cNvPr id="3" name="Group 5"/>
            <p:cNvGrpSpPr>
              <a:grpSpLocks/>
            </p:cNvGrpSpPr>
            <p:nvPr/>
          </p:nvGrpSpPr>
          <p:grpSpPr bwMode="auto">
            <a:xfrm>
              <a:off x="3384" y="2112"/>
              <a:ext cx="1296" cy="960"/>
              <a:chOff x="3504" y="912"/>
              <a:chExt cx="1296" cy="960"/>
            </a:xfrm>
          </p:grpSpPr>
          <p:sp>
            <p:nvSpPr>
              <p:cNvPr id="889862" name="AutoShape 6"/>
              <p:cNvSpPr>
                <a:spLocks noChangeArrowheads="1"/>
              </p:cNvSpPr>
              <p:nvPr/>
            </p:nvSpPr>
            <p:spPr bwMode="auto">
              <a:xfrm>
                <a:off x="3504" y="912"/>
                <a:ext cx="1296" cy="960"/>
              </a:xfrm>
              <a:prstGeom prst="flowChartDecision">
                <a:avLst/>
              </a:prstGeom>
              <a:gradFill rotWithShape="0">
                <a:gsLst>
                  <a:gs pos="0">
                    <a:srgbClr val="66CCFF"/>
                  </a:gs>
                  <a:gs pos="50000">
                    <a:srgbClr val="66CCFF">
                      <a:gamma/>
                      <a:tint val="38039"/>
                      <a:invGamma/>
                    </a:srgbClr>
                  </a:gs>
                  <a:gs pos="100000">
                    <a:srgbClr val="66CCFF"/>
                  </a:gs>
                </a:gsLst>
                <a:lin ang="5400000" scaled="1"/>
              </a:gradFill>
              <a:ln w="57150">
                <a:solidFill>
                  <a:schemeClr val="tx1"/>
                </a:solidFill>
                <a:miter lim="800000"/>
                <a:headEnd/>
                <a:tailEnd/>
              </a:ln>
              <a:effectLst>
                <a:outerShdw dist="45791" dir="2021404" algn="ctr" rotWithShape="0">
                  <a:schemeClr val="tx1"/>
                </a:outerShdw>
              </a:effectLst>
            </p:spPr>
            <p:txBody>
              <a:bodyPr wrap="none" anchor="ctr"/>
              <a:lstStyle/>
              <a:p>
                <a:endParaRPr lang="en-US"/>
              </a:p>
            </p:txBody>
          </p:sp>
          <p:sp>
            <p:nvSpPr>
              <p:cNvPr id="889863" name="Text Box 7"/>
              <p:cNvSpPr txBox="1">
                <a:spLocks noChangeArrowheads="1"/>
              </p:cNvSpPr>
              <p:nvPr/>
            </p:nvSpPr>
            <p:spPr bwMode="auto">
              <a:xfrm>
                <a:off x="3757" y="1153"/>
                <a:ext cx="949" cy="523"/>
              </a:xfrm>
              <a:prstGeom prst="rect">
                <a:avLst/>
              </a:prstGeom>
              <a:noFill/>
              <a:ln w="9525">
                <a:noFill/>
                <a:miter lim="800000"/>
                <a:headEnd/>
                <a:tailEnd/>
              </a:ln>
              <a:effectLst/>
            </p:spPr>
            <p:txBody>
              <a:bodyPr wrap="square">
                <a:spAutoFit/>
              </a:bodyPr>
              <a:lstStyle/>
              <a:p>
                <a:r>
                  <a:rPr kumimoji="0" lang="en-US" sz="1200" b="1" dirty="0">
                    <a:latin typeface="Tahoma" pitchFamily="48" charset="0"/>
                  </a:rPr>
                  <a:t>Is student meeting goals of supplemental instruction?</a:t>
                </a:r>
              </a:p>
            </p:txBody>
          </p:sp>
        </p:grpSp>
      </p:grpSp>
      <p:grpSp>
        <p:nvGrpSpPr>
          <p:cNvPr id="4" name="Group 8"/>
          <p:cNvGrpSpPr>
            <a:grpSpLocks/>
          </p:cNvGrpSpPr>
          <p:nvPr/>
        </p:nvGrpSpPr>
        <p:grpSpPr bwMode="auto">
          <a:xfrm>
            <a:off x="5486400" y="4953000"/>
            <a:ext cx="1447800" cy="1219200"/>
            <a:chOff x="3024" y="3168"/>
            <a:chExt cx="912" cy="768"/>
          </a:xfrm>
        </p:grpSpPr>
        <p:sp>
          <p:nvSpPr>
            <p:cNvPr id="889865" name="AutoShape 9"/>
            <p:cNvSpPr>
              <a:spLocks noChangeArrowheads="1"/>
            </p:cNvSpPr>
            <p:nvPr/>
          </p:nvSpPr>
          <p:spPr bwMode="auto">
            <a:xfrm>
              <a:off x="3024" y="3168"/>
              <a:ext cx="872" cy="768"/>
            </a:xfrm>
            <a:prstGeom prst="flowChartAlternateProcess">
              <a:avLst/>
            </a:prstGeom>
            <a:gradFill rotWithShape="0">
              <a:gsLst>
                <a:gs pos="0">
                  <a:srgbClr val="99FF66"/>
                </a:gs>
                <a:gs pos="50000">
                  <a:srgbClr val="99FF66">
                    <a:gamma/>
                    <a:tint val="44314"/>
                    <a:invGamma/>
                  </a:srgbClr>
                </a:gs>
                <a:gs pos="100000">
                  <a:srgbClr val="99FF66"/>
                </a:gs>
              </a:gsLst>
              <a:lin ang="5400000" scaled="1"/>
            </a:gradFill>
            <a:ln w="57150">
              <a:solidFill>
                <a:schemeClr val="tx1"/>
              </a:solidFill>
              <a:miter lim="800000"/>
              <a:headEnd/>
              <a:tailEnd/>
            </a:ln>
            <a:effectLst>
              <a:outerShdw dist="45791" dir="2021404" algn="ctr" rotWithShape="0">
                <a:schemeClr val="tx1"/>
              </a:outerShdw>
            </a:effectLst>
          </p:spPr>
          <p:txBody>
            <a:bodyPr wrap="none" anchor="ctr"/>
            <a:lstStyle/>
            <a:p>
              <a:endParaRPr lang="en-US"/>
            </a:p>
          </p:txBody>
        </p:sp>
        <p:sp>
          <p:nvSpPr>
            <p:cNvPr id="889866" name="Text Box 10"/>
            <p:cNvSpPr txBox="1">
              <a:spLocks noChangeArrowheads="1"/>
            </p:cNvSpPr>
            <p:nvPr/>
          </p:nvSpPr>
          <p:spPr bwMode="auto">
            <a:xfrm>
              <a:off x="3024" y="3288"/>
              <a:ext cx="912" cy="523"/>
            </a:xfrm>
            <a:prstGeom prst="rect">
              <a:avLst/>
            </a:prstGeom>
            <a:noFill/>
            <a:ln w="38100">
              <a:noFill/>
              <a:miter lim="800000"/>
              <a:headEnd/>
              <a:tailEnd/>
            </a:ln>
            <a:effectLst/>
          </p:spPr>
          <p:txBody>
            <a:bodyPr>
              <a:spAutoFit/>
            </a:bodyPr>
            <a:lstStyle/>
            <a:p>
              <a:r>
                <a:rPr lang="en-US" sz="1200" b="1" dirty="0">
                  <a:latin typeface="Tahoma" pitchFamily="48" charset="0"/>
                </a:rPr>
                <a:t>Use diagnostic information to identify and select strategies</a:t>
              </a:r>
              <a:endParaRPr lang="en-US" b="1" dirty="0">
                <a:latin typeface="Tahoma" pitchFamily="48" charset="0"/>
              </a:endParaRPr>
            </a:p>
          </p:txBody>
        </p:sp>
      </p:grpSp>
      <p:sp>
        <p:nvSpPr>
          <p:cNvPr id="889867" name="Line 11"/>
          <p:cNvSpPr>
            <a:spLocks noChangeShapeType="1"/>
          </p:cNvSpPr>
          <p:nvPr/>
        </p:nvSpPr>
        <p:spPr bwMode="auto">
          <a:xfrm flipH="1">
            <a:off x="6934200" y="5029200"/>
            <a:ext cx="1066800" cy="889000"/>
          </a:xfrm>
          <a:prstGeom prst="line">
            <a:avLst/>
          </a:prstGeom>
          <a:noFill/>
          <a:ln w="38100">
            <a:solidFill>
              <a:schemeClr val="tx1"/>
            </a:solidFill>
            <a:miter lim="800000"/>
            <a:headEnd/>
            <a:tailEnd type="triangle" w="med" len="med"/>
          </a:ln>
          <a:effectLst/>
        </p:spPr>
        <p:txBody>
          <a:bodyPr wrap="none"/>
          <a:lstStyle/>
          <a:p>
            <a:endParaRPr lang="en-US"/>
          </a:p>
        </p:txBody>
      </p:sp>
      <p:sp>
        <p:nvSpPr>
          <p:cNvPr id="889868" name="Line 12"/>
          <p:cNvSpPr>
            <a:spLocks noChangeShapeType="1"/>
          </p:cNvSpPr>
          <p:nvPr/>
        </p:nvSpPr>
        <p:spPr bwMode="auto">
          <a:xfrm flipH="1" flipV="1">
            <a:off x="4600575" y="5942013"/>
            <a:ext cx="885825" cy="1587"/>
          </a:xfrm>
          <a:prstGeom prst="line">
            <a:avLst/>
          </a:prstGeom>
          <a:noFill/>
          <a:ln w="38100">
            <a:solidFill>
              <a:schemeClr val="tx1"/>
            </a:solidFill>
            <a:miter lim="800000"/>
            <a:headEnd/>
            <a:tailEnd type="triangle" w="med" len="med"/>
          </a:ln>
          <a:effectLst/>
        </p:spPr>
        <p:txBody>
          <a:bodyPr wrap="none"/>
          <a:lstStyle/>
          <a:p>
            <a:endParaRPr lang="en-US"/>
          </a:p>
        </p:txBody>
      </p:sp>
      <p:grpSp>
        <p:nvGrpSpPr>
          <p:cNvPr id="5" name="Group 13"/>
          <p:cNvGrpSpPr>
            <a:grpSpLocks/>
          </p:cNvGrpSpPr>
          <p:nvPr/>
        </p:nvGrpSpPr>
        <p:grpSpPr bwMode="auto">
          <a:xfrm>
            <a:off x="2895600" y="5029200"/>
            <a:ext cx="1676400" cy="1117600"/>
            <a:chOff x="1614" y="3255"/>
            <a:chExt cx="1056" cy="704"/>
          </a:xfrm>
        </p:grpSpPr>
        <p:sp>
          <p:nvSpPr>
            <p:cNvPr id="889870" name="AutoShape 14"/>
            <p:cNvSpPr>
              <a:spLocks noChangeArrowheads="1"/>
            </p:cNvSpPr>
            <p:nvPr/>
          </p:nvSpPr>
          <p:spPr bwMode="auto">
            <a:xfrm>
              <a:off x="1632" y="3255"/>
              <a:ext cx="1000" cy="704"/>
            </a:xfrm>
            <a:prstGeom prst="roundRect">
              <a:avLst>
                <a:gd name="adj" fmla="val 16667"/>
              </a:avLst>
            </a:prstGeom>
            <a:gradFill rotWithShape="0">
              <a:gsLst>
                <a:gs pos="0">
                  <a:srgbClr val="FFFF66"/>
                </a:gs>
                <a:gs pos="50000">
                  <a:srgbClr val="FFFF66">
                    <a:gamma/>
                    <a:tint val="25490"/>
                    <a:invGamma/>
                  </a:srgbClr>
                </a:gs>
                <a:gs pos="100000">
                  <a:srgbClr val="FFFF66"/>
                </a:gs>
              </a:gsLst>
              <a:lin ang="5400000" scaled="1"/>
            </a:gradFill>
            <a:ln w="38100">
              <a:solidFill>
                <a:schemeClr val="tx1"/>
              </a:solidFill>
              <a:miter lim="800000"/>
              <a:headEnd/>
              <a:tailEnd/>
            </a:ln>
            <a:effectLst>
              <a:outerShdw dist="107763" dir="2700000" algn="ctr" rotWithShape="0">
                <a:schemeClr val="tx1"/>
              </a:outerShdw>
            </a:effectLst>
          </p:spPr>
          <p:txBody>
            <a:bodyPr wrap="none" anchor="ctr"/>
            <a:lstStyle/>
            <a:p>
              <a:endParaRPr lang="en-US"/>
            </a:p>
          </p:txBody>
        </p:sp>
        <p:sp>
          <p:nvSpPr>
            <p:cNvPr id="889871" name="Text Box 15"/>
            <p:cNvSpPr txBox="1">
              <a:spLocks noChangeArrowheads="1"/>
            </p:cNvSpPr>
            <p:nvPr/>
          </p:nvSpPr>
          <p:spPr bwMode="auto">
            <a:xfrm>
              <a:off x="1614" y="3297"/>
              <a:ext cx="1056" cy="640"/>
            </a:xfrm>
            <a:prstGeom prst="rect">
              <a:avLst/>
            </a:prstGeom>
            <a:noFill/>
            <a:ln w="9525">
              <a:noFill/>
              <a:miter lim="800000"/>
              <a:headEnd/>
              <a:tailEnd/>
            </a:ln>
            <a:effectLst/>
          </p:spPr>
          <p:txBody>
            <a:bodyPr>
              <a:spAutoFit/>
            </a:bodyPr>
            <a:lstStyle/>
            <a:p>
              <a:r>
                <a:rPr kumimoji="0" lang="en-US" sz="1200" b="1" dirty="0">
                  <a:latin typeface="Tahoma" pitchFamily="48" charset="0"/>
                </a:rPr>
                <a:t>Identify students with needs beyond those provided in supplemental instruction</a:t>
              </a:r>
              <a:r>
                <a:rPr kumimoji="0" lang="en-US" sz="1100" b="1" dirty="0">
                  <a:latin typeface="Tahoma" pitchFamily="48" charset="0"/>
                </a:rPr>
                <a:t>.</a:t>
              </a:r>
            </a:p>
          </p:txBody>
        </p:sp>
      </p:grpSp>
      <p:grpSp>
        <p:nvGrpSpPr>
          <p:cNvPr id="6" name="Group 16"/>
          <p:cNvGrpSpPr>
            <a:grpSpLocks/>
          </p:cNvGrpSpPr>
          <p:nvPr/>
        </p:nvGrpSpPr>
        <p:grpSpPr bwMode="auto">
          <a:xfrm>
            <a:off x="533400" y="2362200"/>
            <a:ext cx="2819400" cy="2743200"/>
            <a:chOff x="312" y="1584"/>
            <a:chExt cx="1776" cy="1728"/>
          </a:xfrm>
        </p:grpSpPr>
        <p:sp>
          <p:nvSpPr>
            <p:cNvPr id="889873" name="Oval 17"/>
            <p:cNvSpPr>
              <a:spLocks noChangeArrowheads="1"/>
            </p:cNvSpPr>
            <p:nvPr/>
          </p:nvSpPr>
          <p:spPr bwMode="auto">
            <a:xfrm>
              <a:off x="317" y="1584"/>
              <a:ext cx="1767" cy="1728"/>
            </a:xfrm>
            <a:prstGeom prst="ellipse">
              <a:avLst/>
            </a:prstGeom>
            <a:solidFill>
              <a:schemeClr val="bg1"/>
            </a:solidFill>
            <a:ln w="9525">
              <a:solidFill>
                <a:schemeClr val="tx1"/>
              </a:solidFill>
              <a:miter lim="800000"/>
              <a:headEnd/>
              <a:tailEnd/>
            </a:ln>
            <a:effectLst/>
          </p:spPr>
          <p:txBody>
            <a:bodyPr wrap="none" anchor="ctr"/>
            <a:lstStyle/>
            <a:p>
              <a:pPr>
                <a:spcBef>
                  <a:spcPct val="0"/>
                </a:spcBef>
              </a:pPr>
              <a:endParaRPr lang="en-US" sz="1800" b="0">
                <a:latin typeface="Tahoma" pitchFamily="48" charset="0"/>
              </a:endParaRPr>
            </a:p>
          </p:txBody>
        </p:sp>
        <p:sp>
          <p:nvSpPr>
            <p:cNvPr id="889874" name="Text Box 18"/>
            <p:cNvSpPr txBox="1">
              <a:spLocks noChangeArrowheads="1"/>
            </p:cNvSpPr>
            <p:nvPr/>
          </p:nvSpPr>
          <p:spPr bwMode="auto">
            <a:xfrm>
              <a:off x="312" y="2260"/>
              <a:ext cx="1776" cy="287"/>
            </a:xfrm>
            <a:prstGeom prst="rect">
              <a:avLst/>
            </a:prstGeom>
            <a:solidFill>
              <a:schemeClr val="bg1"/>
            </a:solidFill>
            <a:ln w="9525">
              <a:noFill/>
              <a:miter lim="800000"/>
              <a:headEnd/>
              <a:tailEnd/>
            </a:ln>
            <a:effectLst/>
          </p:spPr>
          <p:txBody>
            <a:bodyPr>
              <a:spAutoFit/>
            </a:bodyPr>
            <a:lstStyle/>
            <a:p>
              <a:endParaRPr kumimoji="0" lang="en-US" sz="2400"/>
            </a:p>
          </p:txBody>
        </p:sp>
      </p:grpSp>
      <p:sp>
        <p:nvSpPr>
          <p:cNvPr id="889875" name="Oval 19"/>
          <p:cNvSpPr>
            <a:spLocks noChangeArrowheads="1"/>
          </p:cNvSpPr>
          <p:nvPr/>
        </p:nvSpPr>
        <p:spPr bwMode="auto">
          <a:xfrm>
            <a:off x="1143000" y="3200400"/>
            <a:ext cx="1485900" cy="1485900"/>
          </a:xfrm>
          <a:prstGeom prst="ellipse">
            <a:avLst/>
          </a:prstGeom>
          <a:solidFill>
            <a:srgbClr val="FFCC00"/>
          </a:solidFill>
          <a:ln w="9525">
            <a:solidFill>
              <a:schemeClr val="tx1"/>
            </a:solidFill>
            <a:miter lim="800000"/>
            <a:headEnd/>
            <a:tailEnd/>
          </a:ln>
          <a:effectLst/>
        </p:spPr>
        <p:txBody>
          <a:bodyPr wrap="none" anchor="ctr"/>
          <a:lstStyle/>
          <a:p>
            <a:pPr>
              <a:spcBef>
                <a:spcPct val="0"/>
              </a:spcBef>
            </a:pPr>
            <a:endParaRPr lang="en-US" sz="1800" b="0">
              <a:latin typeface="Tahoma" pitchFamily="48" charset="0"/>
            </a:endParaRPr>
          </a:p>
        </p:txBody>
      </p:sp>
      <p:sp>
        <p:nvSpPr>
          <p:cNvPr id="889876" name="Oval 20"/>
          <p:cNvSpPr>
            <a:spLocks noChangeArrowheads="1"/>
          </p:cNvSpPr>
          <p:nvPr/>
        </p:nvSpPr>
        <p:spPr bwMode="auto">
          <a:xfrm>
            <a:off x="1447800" y="3657600"/>
            <a:ext cx="793750" cy="711200"/>
          </a:xfrm>
          <a:prstGeom prst="ellipse">
            <a:avLst/>
          </a:prstGeom>
          <a:solidFill>
            <a:srgbClr val="FF0000"/>
          </a:solidFill>
          <a:ln w="9525">
            <a:solidFill>
              <a:schemeClr val="tx1"/>
            </a:solidFill>
            <a:miter lim="800000"/>
            <a:headEnd/>
            <a:tailEnd/>
          </a:ln>
          <a:effectLst/>
        </p:spPr>
        <p:txBody>
          <a:bodyPr wrap="none" anchor="ctr"/>
          <a:lstStyle/>
          <a:p>
            <a:pPr>
              <a:spcBef>
                <a:spcPct val="0"/>
              </a:spcBef>
            </a:pPr>
            <a:endParaRPr kumimoji="0" lang="en-US" sz="2400" b="0"/>
          </a:p>
        </p:txBody>
      </p:sp>
      <p:sp>
        <p:nvSpPr>
          <p:cNvPr id="889877" name="Text Box 21"/>
          <p:cNvSpPr txBox="1">
            <a:spLocks noChangeArrowheads="1"/>
          </p:cNvSpPr>
          <p:nvPr/>
        </p:nvSpPr>
        <p:spPr bwMode="auto">
          <a:xfrm>
            <a:off x="1600200" y="2667000"/>
            <a:ext cx="726674" cy="369332"/>
          </a:xfrm>
          <a:prstGeom prst="rect">
            <a:avLst/>
          </a:prstGeom>
          <a:noFill/>
          <a:ln w="9525">
            <a:noFill/>
            <a:miter lim="800000"/>
            <a:headEnd/>
            <a:tailEnd/>
          </a:ln>
          <a:effectLst/>
        </p:spPr>
        <p:txBody>
          <a:bodyPr wrap="none">
            <a:spAutoFit/>
          </a:bodyPr>
          <a:lstStyle/>
          <a:p>
            <a:pPr algn="l">
              <a:spcBef>
                <a:spcPct val="0"/>
              </a:spcBef>
            </a:pPr>
            <a:r>
              <a:rPr lang="en-US" sz="1800" b="1" dirty="0">
                <a:solidFill>
                  <a:srgbClr val="0070C0"/>
                </a:solidFill>
                <a:effectLst>
                  <a:outerShdw blurRad="38100" dist="38100" dir="2700000" algn="tl">
                    <a:srgbClr val="000000">
                      <a:alpha val="43137"/>
                    </a:srgbClr>
                  </a:outerShdw>
                </a:effectLst>
              </a:rPr>
              <a:t>Core</a:t>
            </a:r>
          </a:p>
        </p:txBody>
      </p:sp>
      <p:sp>
        <p:nvSpPr>
          <p:cNvPr id="889878" name="Text Box 22"/>
          <p:cNvSpPr txBox="1">
            <a:spLocks noChangeArrowheads="1"/>
          </p:cNvSpPr>
          <p:nvPr/>
        </p:nvSpPr>
        <p:spPr bwMode="auto">
          <a:xfrm>
            <a:off x="1219200" y="3352800"/>
            <a:ext cx="1295400" cy="336550"/>
          </a:xfrm>
          <a:prstGeom prst="rect">
            <a:avLst/>
          </a:prstGeom>
          <a:noFill/>
          <a:ln w="9525">
            <a:noFill/>
            <a:miter lim="800000"/>
            <a:headEnd/>
            <a:tailEnd/>
          </a:ln>
          <a:effectLst/>
        </p:spPr>
        <p:txBody>
          <a:bodyPr>
            <a:spAutoFit/>
          </a:bodyPr>
          <a:lstStyle/>
          <a:p>
            <a:pPr algn="l"/>
            <a:r>
              <a:rPr lang="en-US" sz="1600"/>
              <a:t>Supplemental</a:t>
            </a:r>
          </a:p>
        </p:txBody>
      </p:sp>
      <p:sp>
        <p:nvSpPr>
          <p:cNvPr id="889879" name="Text Box 23"/>
          <p:cNvSpPr txBox="1">
            <a:spLocks noChangeArrowheads="1"/>
          </p:cNvSpPr>
          <p:nvPr/>
        </p:nvSpPr>
        <p:spPr bwMode="auto">
          <a:xfrm>
            <a:off x="1447800" y="3810000"/>
            <a:ext cx="685800" cy="366713"/>
          </a:xfrm>
          <a:prstGeom prst="rect">
            <a:avLst/>
          </a:prstGeom>
          <a:noFill/>
          <a:ln w="9525">
            <a:noFill/>
            <a:miter lim="800000"/>
            <a:headEnd/>
            <a:tailEnd/>
          </a:ln>
          <a:effectLst/>
        </p:spPr>
        <p:txBody>
          <a:bodyPr>
            <a:spAutoFit/>
          </a:bodyPr>
          <a:lstStyle/>
          <a:p>
            <a:pPr algn="l">
              <a:spcBef>
                <a:spcPct val="0"/>
              </a:spcBef>
            </a:pPr>
            <a:endParaRPr lang="en-US" sz="1800" b="0">
              <a:latin typeface="Tahoma" pitchFamily="48" charset="0"/>
            </a:endParaRPr>
          </a:p>
        </p:txBody>
      </p:sp>
      <p:sp>
        <p:nvSpPr>
          <p:cNvPr id="889880" name="Text Box 24"/>
          <p:cNvSpPr txBox="1">
            <a:spLocks noChangeArrowheads="1"/>
          </p:cNvSpPr>
          <p:nvPr/>
        </p:nvSpPr>
        <p:spPr bwMode="auto">
          <a:xfrm>
            <a:off x="1295400" y="3886200"/>
            <a:ext cx="1143000" cy="304800"/>
          </a:xfrm>
          <a:prstGeom prst="rect">
            <a:avLst/>
          </a:prstGeom>
          <a:noFill/>
          <a:ln w="9525">
            <a:noFill/>
            <a:miter lim="800000"/>
            <a:headEnd/>
            <a:tailEnd/>
          </a:ln>
          <a:effectLst/>
        </p:spPr>
        <p:txBody>
          <a:bodyPr>
            <a:spAutoFit/>
          </a:bodyPr>
          <a:lstStyle/>
          <a:p>
            <a:pPr algn="l">
              <a:spcBef>
                <a:spcPct val="0"/>
              </a:spcBef>
            </a:pPr>
            <a:r>
              <a:rPr lang="en-US">
                <a:latin typeface="Tahoma" pitchFamily="48" charset="0"/>
              </a:rPr>
              <a:t>Intensive</a:t>
            </a:r>
          </a:p>
        </p:txBody>
      </p:sp>
      <p:sp>
        <p:nvSpPr>
          <p:cNvPr id="889881" name="Line 25"/>
          <p:cNvSpPr>
            <a:spLocks noChangeShapeType="1"/>
          </p:cNvSpPr>
          <p:nvPr/>
        </p:nvSpPr>
        <p:spPr bwMode="auto">
          <a:xfrm flipV="1">
            <a:off x="1905000" y="2514600"/>
            <a:ext cx="1828800" cy="914400"/>
          </a:xfrm>
          <a:prstGeom prst="line">
            <a:avLst/>
          </a:prstGeom>
          <a:noFill/>
          <a:ln w="38100">
            <a:solidFill>
              <a:schemeClr val="tx1"/>
            </a:solidFill>
            <a:miter lim="800000"/>
            <a:headEnd/>
            <a:tailEnd type="triangle" w="med" len="med"/>
          </a:ln>
          <a:effectLst/>
        </p:spPr>
        <p:txBody>
          <a:bodyPr wrap="none"/>
          <a:lstStyle/>
          <a:p>
            <a:endParaRPr lang="en-US"/>
          </a:p>
        </p:txBody>
      </p:sp>
      <p:sp>
        <p:nvSpPr>
          <p:cNvPr id="889882" name="Text Box 26"/>
          <p:cNvSpPr txBox="1">
            <a:spLocks noChangeArrowheads="1"/>
          </p:cNvSpPr>
          <p:nvPr/>
        </p:nvSpPr>
        <p:spPr bwMode="auto">
          <a:xfrm>
            <a:off x="3733800" y="1828800"/>
            <a:ext cx="1295400" cy="1477328"/>
          </a:xfrm>
          <a:prstGeom prst="rect">
            <a:avLst/>
          </a:prstGeom>
          <a:gradFill rotWithShape="0">
            <a:gsLst>
              <a:gs pos="0">
                <a:srgbClr val="88CB73"/>
              </a:gs>
              <a:gs pos="50000">
                <a:srgbClr val="CCFF99"/>
              </a:gs>
              <a:gs pos="100000">
                <a:srgbClr val="88CB73"/>
              </a:gs>
            </a:gsLst>
            <a:lin ang="5400000" scaled="1"/>
          </a:gradFill>
          <a:ln w="38100">
            <a:solidFill>
              <a:schemeClr val="tx1"/>
            </a:solidFill>
            <a:miter lim="800000"/>
            <a:headEnd/>
            <a:tailEnd/>
          </a:ln>
          <a:effectLst>
            <a:outerShdw dist="107763" dir="2700000" algn="ctr" rotWithShape="0">
              <a:schemeClr val="tx1"/>
            </a:outerShdw>
          </a:effectLst>
        </p:spPr>
        <p:txBody>
          <a:bodyPr wrap="square">
            <a:spAutoFit/>
          </a:bodyPr>
          <a:lstStyle/>
          <a:p>
            <a:pPr algn="l"/>
            <a:endParaRPr lang="en-US"/>
          </a:p>
          <a:p>
            <a:r>
              <a:rPr lang="en-US"/>
              <a:t>Formative Assessment Conducted</a:t>
            </a:r>
          </a:p>
          <a:p>
            <a:pPr algn="l"/>
            <a:endParaRPr lang="en-US"/>
          </a:p>
        </p:txBody>
      </p:sp>
      <p:sp>
        <p:nvSpPr>
          <p:cNvPr id="889883" name="Text Box 27"/>
          <p:cNvSpPr txBox="1">
            <a:spLocks noChangeArrowheads="1"/>
          </p:cNvSpPr>
          <p:nvPr/>
        </p:nvSpPr>
        <p:spPr bwMode="auto">
          <a:xfrm>
            <a:off x="7620000" y="3657600"/>
            <a:ext cx="1371600" cy="1477328"/>
          </a:xfrm>
          <a:prstGeom prst="rect">
            <a:avLst/>
          </a:prstGeom>
          <a:gradFill rotWithShape="0">
            <a:gsLst>
              <a:gs pos="0">
                <a:srgbClr val="88CB73"/>
              </a:gs>
              <a:gs pos="50000">
                <a:srgbClr val="CCFF99"/>
              </a:gs>
              <a:gs pos="100000">
                <a:srgbClr val="88CB73"/>
              </a:gs>
            </a:gsLst>
            <a:lin ang="5400000" scaled="1"/>
          </a:gradFill>
          <a:ln w="38100">
            <a:solidFill>
              <a:schemeClr val="tx1"/>
            </a:solidFill>
            <a:miter lim="800000"/>
            <a:headEnd/>
            <a:tailEnd/>
          </a:ln>
          <a:effectLst>
            <a:outerShdw dist="117088" dir="2436078" algn="ctr" rotWithShape="0">
              <a:schemeClr val="tx1"/>
            </a:outerShdw>
          </a:effectLst>
        </p:spPr>
        <p:txBody>
          <a:bodyPr wrap="square">
            <a:spAutoFit/>
          </a:bodyPr>
          <a:lstStyle/>
          <a:p>
            <a:pPr algn="l"/>
            <a:endParaRPr lang="en-US" dirty="0"/>
          </a:p>
          <a:p>
            <a:r>
              <a:rPr lang="en-US" dirty="0"/>
              <a:t>Individual Diagnostic Assessment</a:t>
            </a:r>
          </a:p>
          <a:p>
            <a:pPr algn="l"/>
            <a:endParaRPr lang="en-US" dirty="0"/>
          </a:p>
        </p:txBody>
      </p:sp>
      <p:sp>
        <p:nvSpPr>
          <p:cNvPr id="889884" name="Line 28"/>
          <p:cNvSpPr>
            <a:spLocks noChangeShapeType="1"/>
          </p:cNvSpPr>
          <p:nvPr/>
        </p:nvSpPr>
        <p:spPr bwMode="auto">
          <a:xfrm>
            <a:off x="7620000" y="2895600"/>
            <a:ext cx="304800" cy="762000"/>
          </a:xfrm>
          <a:prstGeom prst="line">
            <a:avLst/>
          </a:prstGeom>
          <a:noFill/>
          <a:ln w="38100">
            <a:solidFill>
              <a:schemeClr val="tx1"/>
            </a:solidFill>
            <a:miter lim="800000"/>
            <a:headEnd/>
            <a:tailEnd type="triangle" w="med" len="med"/>
          </a:ln>
          <a:effectLst/>
        </p:spPr>
        <p:txBody>
          <a:bodyPr wrap="none"/>
          <a:lstStyle/>
          <a:p>
            <a:endParaRPr lang="en-US"/>
          </a:p>
        </p:txBody>
      </p:sp>
      <p:sp>
        <p:nvSpPr>
          <p:cNvPr id="889885" name="Text Box 29"/>
          <p:cNvSpPr txBox="1">
            <a:spLocks noChangeArrowheads="1"/>
          </p:cNvSpPr>
          <p:nvPr/>
        </p:nvSpPr>
        <p:spPr bwMode="auto">
          <a:xfrm>
            <a:off x="7772400" y="3124200"/>
            <a:ext cx="685800" cy="369332"/>
          </a:xfrm>
          <a:prstGeom prst="rect">
            <a:avLst/>
          </a:prstGeom>
          <a:noFill/>
          <a:ln w="9525">
            <a:noFill/>
            <a:miter lim="800000"/>
            <a:headEnd/>
            <a:tailEnd/>
          </a:ln>
          <a:effectLst/>
        </p:spPr>
        <p:txBody>
          <a:bodyPr wrap="square">
            <a:spAutoFit/>
          </a:bodyPr>
          <a:lstStyle/>
          <a:p>
            <a:pPr algn="l"/>
            <a:r>
              <a:rPr lang="en-US" b="1" dirty="0" smtClean="0">
                <a:solidFill>
                  <a:schemeClr val="tx1"/>
                </a:solidFill>
                <a:effectLst>
                  <a:outerShdw blurRad="38100" dist="38100" dir="2700000" algn="tl">
                    <a:srgbClr val="000000">
                      <a:alpha val="43137"/>
                    </a:srgbClr>
                  </a:outerShdw>
                </a:effectLst>
              </a:rPr>
              <a:t>NO</a:t>
            </a:r>
            <a:endParaRPr lang="en-US" b="1" dirty="0">
              <a:solidFill>
                <a:schemeClr val="tx1"/>
              </a:solidFill>
              <a:effectLst>
                <a:outerShdw blurRad="38100" dist="38100" dir="2700000" algn="tl">
                  <a:srgbClr val="000000">
                    <a:alpha val="43137"/>
                  </a:srgbClr>
                </a:outerShdw>
              </a:effectLst>
            </a:endParaRPr>
          </a:p>
        </p:txBody>
      </p:sp>
      <p:sp>
        <p:nvSpPr>
          <p:cNvPr id="889886" name="Line 30"/>
          <p:cNvSpPr>
            <a:spLocks noChangeShapeType="1"/>
          </p:cNvSpPr>
          <p:nvPr/>
        </p:nvSpPr>
        <p:spPr bwMode="auto">
          <a:xfrm flipH="1" flipV="1">
            <a:off x="1828800" y="4191000"/>
            <a:ext cx="1066800" cy="1600200"/>
          </a:xfrm>
          <a:prstGeom prst="line">
            <a:avLst/>
          </a:prstGeom>
          <a:noFill/>
          <a:ln w="38100">
            <a:solidFill>
              <a:schemeClr val="tx1"/>
            </a:solidFill>
            <a:miter lim="800000"/>
            <a:headEnd/>
            <a:tailEnd type="triangle" w="med" len="med"/>
          </a:ln>
          <a:effectLst/>
        </p:spPr>
        <p:txBody>
          <a:bodyPr wrap="none"/>
          <a:lstStyle/>
          <a:p>
            <a:endParaRPr lang="en-US"/>
          </a:p>
        </p:txBody>
      </p:sp>
      <p:sp>
        <p:nvSpPr>
          <p:cNvPr id="889887" name="Line 31"/>
          <p:cNvSpPr>
            <a:spLocks noChangeShapeType="1"/>
          </p:cNvSpPr>
          <p:nvPr/>
        </p:nvSpPr>
        <p:spPr bwMode="auto">
          <a:xfrm flipH="1" flipV="1">
            <a:off x="2362200" y="3886200"/>
            <a:ext cx="3124200" cy="1447800"/>
          </a:xfrm>
          <a:prstGeom prst="line">
            <a:avLst/>
          </a:prstGeom>
          <a:noFill/>
          <a:ln w="38100">
            <a:solidFill>
              <a:schemeClr val="tx1"/>
            </a:solidFill>
            <a:miter lim="800000"/>
            <a:headEnd/>
            <a:tailEnd type="triangle" w="med" len="med"/>
          </a:ln>
          <a:effectLst/>
        </p:spPr>
        <p:txBody>
          <a:bodyPr wrap="none"/>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89881"/>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88988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499"/>
                                          </p:stCondLst>
                                        </p:cTn>
                                        <p:tgtEl>
                                          <p:spTgt spid="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499"/>
                                          </p:stCondLst>
                                        </p:cTn>
                                        <p:tgtEl>
                                          <p:spTgt spid="889884"/>
                                        </p:tgtEl>
                                        <p:attrNameLst>
                                          <p:attrName>style.visibility</p:attrName>
                                        </p:attrNameLst>
                                      </p:cBhvr>
                                      <p:to>
                                        <p:strVal val="visible"/>
                                      </p:to>
                                    </p:set>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499"/>
                                          </p:stCondLst>
                                        </p:cTn>
                                        <p:tgtEl>
                                          <p:spTgt spid="889885"/>
                                        </p:tgtEl>
                                        <p:attrNameLst>
                                          <p:attrName>style.visibility</p:attrName>
                                        </p:attrNameLst>
                                      </p:cBhvr>
                                      <p:to>
                                        <p:strVal val="visible"/>
                                      </p:to>
                                    </p:set>
                                  </p:childTnLst>
                                </p:cTn>
                              </p:par>
                            </p:childTnLst>
                          </p:cTn>
                        </p:par>
                        <p:par>
                          <p:cTn id="21" fill="hold">
                            <p:stCondLst>
                              <p:cond delay="1000"/>
                            </p:stCondLst>
                            <p:childTnLst>
                              <p:par>
                                <p:cTn id="22" presetID="1" presetClass="entr" presetSubtype="0" fill="hold" grpId="0" nodeType="afterEffect">
                                  <p:stCondLst>
                                    <p:cond delay="0"/>
                                  </p:stCondLst>
                                  <p:childTnLst>
                                    <p:set>
                                      <p:cBhvr>
                                        <p:cTn id="23" dur="1" fill="hold">
                                          <p:stCondLst>
                                            <p:cond delay="499"/>
                                          </p:stCondLst>
                                        </p:cTn>
                                        <p:tgtEl>
                                          <p:spTgt spid="889883"/>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499"/>
                                          </p:stCondLst>
                                        </p:cTn>
                                        <p:tgtEl>
                                          <p:spTgt spid="889867"/>
                                        </p:tgtEl>
                                        <p:attrNameLst>
                                          <p:attrName>style.visibility</p:attrName>
                                        </p:attrNameLst>
                                      </p:cBhvr>
                                      <p:to>
                                        <p:strVal val="visible"/>
                                      </p:to>
                                    </p:set>
                                  </p:childTnLst>
                                </p:cTn>
                              </p:par>
                            </p:childTnLst>
                          </p:cTn>
                        </p:par>
                        <p:par>
                          <p:cTn id="28" fill="hold">
                            <p:stCondLst>
                              <p:cond delay="500"/>
                            </p:stCondLst>
                            <p:childTnLst>
                              <p:par>
                                <p:cTn id="29" presetID="1" presetClass="entr" presetSubtype="0" fill="hold" nodeType="afterEffect">
                                  <p:stCondLst>
                                    <p:cond delay="0"/>
                                  </p:stCondLst>
                                  <p:childTnLst>
                                    <p:set>
                                      <p:cBhvr>
                                        <p:cTn id="30" dur="1" fill="hold">
                                          <p:stCondLst>
                                            <p:cond delay="499"/>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88988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889868"/>
                                        </p:tgtEl>
                                        <p:attrNameLst>
                                          <p:attrName>style.visibility</p:attrName>
                                        </p:attrNameLst>
                                      </p:cBhvr>
                                      <p:to>
                                        <p:strVal val="visible"/>
                                      </p:to>
                                    </p:set>
                                  </p:childTnLst>
                                </p:cTn>
                              </p:par>
                            </p:childTnLst>
                          </p:cTn>
                        </p:par>
                        <p:par>
                          <p:cTn id="39" fill="hold">
                            <p:stCondLst>
                              <p:cond delay="500"/>
                            </p:stCondLst>
                            <p:childTnLst>
                              <p:par>
                                <p:cTn id="40" presetID="1" presetClass="entr" presetSubtype="0" fill="hold" nodeType="afterEffect">
                                  <p:stCondLst>
                                    <p:cond delay="0"/>
                                  </p:stCondLst>
                                  <p:childTnLst>
                                    <p:set>
                                      <p:cBhvr>
                                        <p:cTn id="41" dur="1" fill="hold">
                                          <p:stCondLst>
                                            <p:cond delay="499"/>
                                          </p:stCondLst>
                                        </p:cTn>
                                        <p:tgtEl>
                                          <p:spTgt spid="5"/>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499"/>
                                          </p:stCondLst>
                                        </p:cTn>
                                        <p:tgtEl>
                                          <p:spTgt spid="8898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9867" grpId="0" animBg="1"/>
      <p:bldP spid="889868" grpId="0" animBg="1"/>
      <p:bldP spid="889881" grpId="0" animBg="1"/>
      <p:bldP spid="889882" grpId="0" animBg="1" autoUpdateAnimBg="0"/>
      <p:bldP spid="889883" grpId="0" animBg="1" autoUpdateAnimBg="0"/>
      <p:bldP spid="889884" grpId="0" animBg="1"/>
      <p:bldP spid="889885" grpId="0" autoUpdateAnimBg="0"/>
      <p:bldP spid="889886" grpId="0" animBg="1"/>
      <p:bldP spid="889887"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lowchart: Connector 57"/>
          <p:cNvSpPr/>
          <p:nvPr/>
        </p:nvSpPr>
        <p:spPr>
          <a:xfrm>
            <a:off x="6629400" y="914400"/>
            <a:ext cx="685800" cy="609600"/>
          </a:xfrm>
          <a:prstGeom prst="flowChartConnector">
            <a:avLst/>
          </a:prstGeom>
          <a:solidFill>
            <a:srgbClr val="E82ED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274" name="Rectangle 2"/>
          <p:cNvSpPr>
            <a:spLocks noGrp="1" noChangeArrowheads="1"/>
          </p:cNvSpPr>
          <p:nvPr>
            <p:ph type="title"/>
          </p:nvPr>
        </p:nvSpPr>
        <p:spPr>
          <a:xfrm>
            <a:off x="685800" y="152400"/>
            <a:ext cx="4343400" cy="1600200"/>
          </a:xfrm>
        </p:spPr>
        <p:txBody>
          <a:bodyPr>
            <a:normAutofit fontScale="90000"/>
          </a:bodyPr>
          <a:lstStyle/>
          <a:p>
            <a:r>
              <a:rPr lang="en-US" dirty="0" smtClean="0">
                <a:solidFill>
                  <a:srgbClr val="C00000"/>
                </a:solidFill>
              </a:rPr>
              <a:t>Blending Standard Protocol and Problem Solving Approaches</a:t>
            </a:r>
            <a:endParaRPr lang="en-US" dirty="0">
              <a:solidFill>
                <a:srgbClr val="C00000"/>
              </a:solidFill>
            </a:endParaRPr>
          </a:p>
        </p:txBody>
      </p:sp>
      <p:sp>
        <p:nvSpPr>
          <p:cNvPr id="182275" name="Line 3"/>
          <p:cNvSpPr>
            <a:spLocks noChangeShapeType="1"/>
          </p:cNvSpPr>
          <p:nvPr/>
        </p:nvSpPr>
        <p:spPr bwMode="auto">
          <a:xfrm flipV="1">
            <a:off x="914400" y="2590800"/>
            <a:ext cx="0" cy="1752600"/>
          </a:xfrm>
          <a:prstGeom prst="line">
            <a:avLst/>
          </a:prstGeom>
          <a:noFill/>
          <a:ln w="25400">
            <a:solidFill>
              <a:schemeClr val="tx1"/>
            </a:solidFill>
            <a:round/>
            <a:headEnd/>
            <a:tailEnd type="triangle" w="med" len="med"/>
          </a:ln>
          <a:effectLst/>
        </p:spPr>
        <p:txBody>
          <a:bodyPr wrap="none" anchor="ctr"/>
          <a:lstStyle/>
          <a:p>
            <a:endParaRPr lang="en-US"/>
          </a:p>
        </p:txBody>
      </p:sp>
      <p:sp>
        <p:nvSpPr>
          <p:cNvPr id="182276" name="Line 4"/>
          <p:cNvSpPr>
            <a:spLocks noChangeShapeType="1"/>
          </p:cNvSpPr>
          <p:nvPr/>
        </p:nvSpPr>
        <p:spPr bwMode="auto">
          <a:xfrm>
            <a:off x="1066800" y="1676400"/>
            <a:ext cx="0" cy="4381500"/>
          </a:xfrm>
          <a:prstGeom prst="line">
            <a:avLst/>
          </a:prstGeom>
          <a:noFill/>
          <a:ln w="12700">
            <a:solidFill>
              <a:schemeClr val="tx1"/>
            </a:solidFill>
            <a:round/>
            <a:headEnd/>
            <a:tailEnd/>
          </a:ln>
          <a:effectLst/>
        </p:spPr>
        <p:txBody>
          <a:bodyPr wrap="none" anchor="ctr"/>
          <a:lstStyle/>
          <a:p>
            <a:endParaRPr lang="en-US"/>
          </a:p>
        </p:txBody>
      </p:sp>
      <p:sp>
        <p:nvSpPr>
          <p:cNvPr id="182277" name="Line 5"/>
          <p:cNvSpPr>
            <a:spLocks noChangeShapeType="1"/>
          </p:cNvSpPr>
          <p:nvPr/>
        </p:nvSpPr>
        <p:spPr bwMode="auto">
          <a:xfrm>
            <a:off x="1066800" y="6096000"/>
            <a:ext cx="6591300" cy="0"/>
          </a:xfrm>
          <a:prstGeom prst="line">
            <a:avLst/>
          </a:prstGeom>
          <a:noFill/>
          <a:ln w="12700">
            <a:solidFill>
              <a:schemeClr val="tx1"/>
            </a:solidFill>
            <a:round/>
            <a:headEnd/>
            <a:tailEnd/>
          </a:ln>
          <a:effectLst/>
        </p:spPr>
        <p:txBody>
          <a:bodyPr wrap="none" anchor="ctr"/>
          <a:lstStyle/>
          <a:p>
            <a:endParaRPr lang="en-US"/>
          </a:p>
        </p:txBody>
      </p:sp>
      <p:sp>
        <p:nvSpPr>
          <p:cNvPr id="182278" name="Line 6"/>
          <p:cNvSpPr>
            <a:spLocks noChangeShapeType="1"/>
          </p:cNvSpPr>
          <p:nvPr/>
        </p:nvSpPr>
        <p:spPr bwMode="auto">
          <a:xfrm>
            <a:off x="2057400" y="6477000"/>
            <a:ext cx="5486400" cy="0"/>
          </a:xfrm>
          <a:prstGeom prst="line">
            <a:avLst/>
          </a:prstGeom>
          <a:noFill/>
          <a:ln w="25400">
            <a:solidFill>
              <a:schemeClr val="tx1"/>
            </a:solidFill>
            <a:round/>
            <a:headEnd/>
            <a:tailEnd type="triangle" w="med" len="med"/>
          </a:ln>
          <a:effectLst/>
        </p:spPr>
        <p:txBody>
          <a:bodyPr wrap="none" anchor="ctr"/>
          <a:lstStyle/>
          <a:p>
            <a:endParaRPr lang="en-US"/>
          </a:p>
        </p:txBody>
      </p:sp>
      <p:sp>
        <p:nvSpPr>
          <p:cNvPr id="182279" name="Rectangle 7"/>
          <p:cNvSpPr>
            <a:spLocks noChangeArrowheads="1"/>
          </p:cNvSpPr>
          <p:nvPr/>
        </p:nvSpPr>
        <p:spPr bwMode="auto">
          <a:xfrm>
            <a:off x="304800" y="6324600"/>
            <a:ext cx="2789238" cy="307777"/>
          </a:xfrm>
          <a:prstGeom prst="rect">
            <a:avLst/>
          </a:prstGeom>
          <a:noFill/>
          <a:ln w="12700" cap="sq">
            <a:noFill/>
            <a:miter lim="800000"/>
            <a:headEnd type="none" w="sm" len="sm"/>
            <a:tailEnd type="none" w="sm" len="sm"/>
          </a:ln>
          <a:effectLst/>
        </p:spPr>
        <p:txBody>
          <a:bodyPr wrap="square">
            <a:spAutoFit/>
          </a:bodyPr>
          <a:lstStyle/>
          <a:p>
            <a:pPr eaLnBrk="1" hangingPunct="1"/>
            <a:r>
              <a:rPr lang="en-US" sz="1400" dirty="0">
                <a:latin typeface="Rockwell" pitchFamily="18" charset="0"/>
              </a:rPr>
              <a:t>Intensity of Problem</a:t>
            </a:r>
          </a:p>
        </p:txBody>
      </p:sp>
      <p:sp>
        <p:nvSpPr>
          <p:cNvPr id="182280" name="Rectangle 8"/>
          <p:cNvSpPr>
            <a:spLocks noChangeArrowheads="1"/>
          </p:cNvSpPr>
          <p:nvPr/>
        </p:nvSpPr>
        <p:spPr bwMode="auto">
          <a:xfrm>
            <a:off x="1066800" y="1676401"/>
            <a:ext cx="1066800" cy="1169551"/>
          </a:xfrm>
          <a:prstGeom prst="rect">
            <a:avLst/>
          </a:prstGeom>
          <a:noFill/>
          <a:ln w="12700" cap="sq">
            <a:noFill/>
            <a:miter lim="800000"/>
            <a:headEnd type="none" w="sm" len="sm"/>
            <a:tailEnd type="none" w="sm" len="sm"/>
          </a:ln>
          <a:effectLst/>
        </p:spPr>
        <p:txBody>
          <a:bodyPr wrap="square">
            <a:spAutoFit/>
          </a:bodyPr>
          <a:lstStyle/>
          <a:p>
            <a:r>
              <a:rPr lang="en-US" sz="1400" dirty="0">
                <a:solidFill>
                  <a:srgbClr val="000000"/>
                </a:solidFill>
                <a:latin typeface="Rockwell" pitchFamily="18" charset="0"/>
              </a:rPr>
              <a:t>Amount of</a:t>
            </a:r>
          </a:p>
          <a:p>
            <a:r>
              <a:rPr lang="en-US" sz="1400" dirty="0">
                <a:solidFill>
                  <a:srgbClr val="000000"/>
                </a:solidFill>
                <a:latin typeface="Rockwell" pitchFamily="18" charset="0"/>
              </a:rPr>
              <a:t>Resources</a:t>
            </a:r>
          </a:p>
          <a:p>
            <a:r>
              <a:rPr lang="en-US" sz="1400" dirty="0">
                <a:solidFill>
                  <a:srgbClr val="000000"/>
                </a:solidFill>
                <a:latin typeface="Rockwell" pitchFamily="18" charset="0"/>
              </a:rPr>
              <a:t>Needed</a:t>
            </a:r>
          </a:p>
          <a:p>
            <a:r>
              <a:rPr lang="en-US" sz="1400" dirty="0">
                <a:solidFill>
                  <a:srgbClr val="000000"/>
                </a:solidFill>
                <a:latin typeface="Rockwell" pitchFamily="18" charset="0"/>
              </a:rPr>
              <a:t>To Solve</a:t>
            </a:r>
          </a:p>
          <a:p>
            <a:r>
              <a:rPr lang="en-US" sz="1400" dirty="0">
                <a:solidFill>
                  <a:srgbClr val="000000"/>
                </a:solidFill>
                <a:latin typeface="Rockwell" pitchFamily="18" charset="0"/>
              </a:rPr>
              <a:t>Problem</a:t>
            </a:r>
          </a:p>
        </p:txBody>
      </p:sp>
      <p:sp>
        <p:nvSpPr>
          <p:cNvPr id="182281" name="Oval 9"/>
          <p:cNvSpPr>
            <a:spLocks noChangeArrowheads="1"/>
          </p:cNvSpPr>
          <p:nvPr/>
        </p:nvSpPr>
        <p:spPr bwMode="auto">
          <a:xfrm>
            <a:off x="1066800" y="3048000"/>
            <a:ext cx="2660650" cy="2590800"/>
          </a:xfrm>
          <a:prstGeom prst="ellipse">
            <a:avLst/>
          </a:prstGeom>
          <a:solidFill>
            <a:srgbClr val="00FF00"/>
          </a:solidFill>
          <a:ln w="12700">
            <a:solidFill>
              <a:schemeClr val="tx1"/>
            </a:solidFill>
            <a:round/>
            <a:headEnd/>
            <a:tailEnd/>
          </a:ln>
          <a:effectLst/>
        </p:spPr>
        <p:txBody>
          <a:bodyPr wrap="none" anchor="ctr"/>
          <a:lstStyle/>
          <a:p>
            <a:r>
              <a:rPr lang="en-US" sz="1200" b="1" dirty="0" smtClean="0"/>
              <a:t>Problem</a:t>
            </a:r>
          </a:p>
          <a:p>
            <a:r>
              <a:rPr lang="en-US" sz="1200" b="1" dirty="0" smtClean="0"/>
              <a:t>Solving</a:t>
            </a:r>
          </a:p>
          <a:p>
            <a:r>
              <a:rPr lang="en-US" sz="1200" b="1" dirty="0" smtClean="0"/>
              <a:t>Classroom</a:t>
            </a:r>
          </a:p>
          <a:p>
            <a:r>
              <a:rPr lang="en-US" sz="1200" b="1" dirty="0" smtClean="0"/>
              <a:t>Instruction</a:t>
            </a:r>
            <a:endParaRPr lang="en-US" sz="1200" b="1" dirty="0"/>
          </a:p>
        </p:txBody>
      </p:sp>
      <p:sp>
        <p:nvSpPr>
          <p:cNvPr id="182282" name="Rectangle 10"/>
          <p:cNvSpPr>
            <a:spLocks noChangeArrowheads="1"/>
          </p:cNvSpPr>
          <p:nvPr/>
        </p:nvSpPr>
        <p:spPr bwMode="auto">
          <a:xfrm>
            <a:off x="1600200" y="3124200"/>
            <a:ext cx="1851025" cy="707886"/>
          </a:xfrm>
          <a:prstGeom prst="rect">
            <a:avLst/>
          </a:prstGeom>
          <a:noFill/>
          <a:ln w="12700" cap="sq">
            <a:noFill/>
            <a:miter lim="800000"/>
            <a:headEnd type="none" w="sm" len="sm"/>
            <a:tailEnd type="none" w="sm" len="sm"/>
          </a:ln>
          <a:effectLst/>
        </p:spPr>
        <p:txBody>
          <a:bodyPr wrap="square">
            <a:spAutoFit/>
          </a:bodyPr>
          <a:lstStyle/>
          <a:p>
            <a:pPr algn="ctr"/>
            <a:r>
              <a:rPr lang="en-US" sz="2000" dirty="0">
                <a:solidFill>
                  <a:srgbClr val="000000"/>
                </a:solidFill>
                <a:latin typeface="+mj-lt"/>
              </a:rPr>
              <a:t>General </a:t>
            </a:r>
          </a:p>
          <a:p>
            <a:pPr algn="ctr"/>
            <a:r>
              <a:rPr lang="en-US" sz="2000" dirty="0">
                <a:solidFill>
                  <a:srgbClr val="000000"/>
                </a:solidFill>
                <a:latin typeface="+mj-lt"/>
              </a:rPr>
              <a:t>Education</a:t>
            </a:r>
          </a:p>
        </p:txBody>
      </p:sp>
      <p:sp>
        <p:nvSpPr>
          <p:cNvPr id="182283" name="Oval 11"/>
          <p:cNvSpPr>
            <a:spLocks noChangeArrowheads="1"/>
          </p:cNvSpPr>
          <p:nvPr/>
        </p:nvSpPr>
        <p:spPr bwMode="auto">
          <a:xfrm>
            <a:off x="5257801" y="1219200"/>
            <a:ext cx="1295400" cy="1219200"/>
          </a:xfrm>
          <a:prstGeom prst="ellipse">
            <a:avLst/>
          </a:prstGeom>
          <a:solidFill>
            <a:srgbClr val="FF0000"/>
          </a:solidFill>
          <a:ln w="12700">
            <a:solidFill>
              <a:schemeClr val="tx1"/>
            </a:solidFill>
            <a:round/>
            <a:headEnd/>
            <a:tailEnd/>
          </a:ln>
          <a:effectLst/>
        </p:spPr>
        <p:txBody>
          <a:bodyPr wrap="none" anchor="ctr"/>
          <a:lstStyle/>
          <a:p>
            <a:endParaRPr lang="en-US"/>
          </a:p>
        </p:txBody>
      </p:sp>
      <p:sp>
        <p:nvSpPr>
          <p:cNvPr id="182284" name="Rectangle 12"/>
          <p:cNvSpPr>
            <a:spLocks noChangeArrowheads="1"/>
          </p:cNvSpPr>
          <p:nvPr/>
        </p:nvSpPr>
        <p:spPr bwMode="auto">
          <a:xfrm>
            <a:off x="4876800" y="1295400"/>
            <a:ext cx="1656224" cy="707886"/>
          </a:xfrm>
          <a:prstGeom prst="rect">
            <a:avLst/>
          </a:prstGeom>
          <a:noFill/>
          <a:ln w="12700" cap="sq">
            <a:noFill/>
            <a:miter lim="800000"/>
            <a:headEnd type="none" w="sm" len="sm"/>
            <a:tailEnd type="none" w="sm" len="sm"/>
          </a:ln>
          <a:effectLst/>
        </p:spPr>
        <p:txBody>
          <a:bodyPr wrap="square">
            <a:spAutoFit/>
          </a:bodyPr>
          <a:lstStyle/>
          <a:p>
            <a:pPr algn="ctr" eaLnBrk="1" hangingPunct="1"/>
            <a:r>
              <a:rPr lang="en-US" sz="2000" dirty="0" smtClean="0">
                <a:solidFill>
                  <a:srgbClr val="000000"/>
                </a:solidFill>
                <a:latin typeface="+mj-lt"/>
              </a:rPr>
              <a:t>Intensive </a:t>
            </a:r>
            <a:endParaRPr lang="en-US" sz="2000" dirty="0">
              <a:solidFill>
                <a:srgbClr val="000000"/>
              </a:solidFill>
              <a:latin typeface="+mj-lt"/>
            </a:endParaRPr>
          </a:p>
          <a:p>
            <a:pPr algn="ctr" eaLnBrk="1" hangingPunct="1"/>
            <a:r>
              <a:rPr lang="en-US" sz="2000" dirty="0" smtClean="0">
                <a:solidFill>
                  <a:srgbClr val="000000"/>
                </a:solidFill>
                <a:latin typeface="+mj-lt"/>
              </a:rPr>
              <a:t>Instruction</a:t>
            </a:r>
            <a:endParaRPr lang="en-US" sz="2000" dirty="0">
              <a:solidFill>
                <a:srgbClr val="000000"/>
              </a:solidFill>
              <a:latin typeface="+mj-lt"/>
            </a:endParaRPr>
          </a:p>
        </p:txBody>
      </p:sp>
      <p:sp>
        <p:nvSpPr>
          <p:cNvPr id="182285" name="Oval 13"/>
          <p:cNvSpPr>
            <a:spLocks noChangeArrowheads="1"/>
          </p:cNvSpPr>
          <p:nvPr/>
        </p:nvSpPr>
        <p:spPr bwMode="auto">
          <a:xfrm>
            <a:off x="3429000" y="2209800"/>
            <a:ext cx="1828800" cy="1752600"/>
          </a:xfrm>
          <a:prstGeom prst="ellipse">
            <a:avLst/>
          </a:prstGeom>
          <a:solidFill>
            <a:srgbClr val="FFFF00"/>
          </a:solidFill>
          <a:ln w="12700">
            <a:solidFill>
              <a:schemeClr val="tx1"/>
            </a:solidFill>
            <a:round/>
            <a:headEnd/>
            <a:tailEnd/>
          </a:ln>
          <a:effectLst/>
        </p:spPr>
        <p:txBody>
          <a:bodyPr wrap="none" anchor="ctr"/>
          <a:lstStyle/>
          <a:p>
            <a:endParaRPr lang="en-US" sz="1100" dirty="0" smtClean="0"/>
          </a:p>
          <a:p>
            <a:r>
              <a:rPr lang="en-US" sz="1100" b="1" dirty="0" smtClean="0"/>
              <a:t>Problem</a:t>
            </a:r>
          </a:p>
          <a:p>
            <a:r>
              <a:rPr lang="en-US" sz="1100" b="1" dirty="0" smtClean="0"/>
              <a:t>Solving</a:t>
            </a:r>
          </a:p>
          <a:p>
            <a:r>
              <a:rPr lang="en-US" sz="1100" b="1" dirty="0" smtClean="0"/>
              <a:t>Small Group</a:t>
            </a:r>
          </a:p>
          <a:p>
            <a:r>
              <a:rPr lang="en-US" sz="1100" b="1" dirty="0" smtClean="0"/>
              <a:t>Intervent</a:t>
            </a:r>
            <a:r>
              <a:rPr lang="en-US" sz="1100" dirty="0" smtClean="0"/>
              <a:t>ions</a:t>
            </a:r>
          </a:p>
          <a:p>
            <a:endParaRPr lang="en-US" sz="1100" dirty="0"/>
          </a:p>
        </p:txBody>
      </p:sp>
      <p:sp>
        <p:nvSpPr>
          <p:cNvPr id="182286" name="Rectangle 14"/>
          <p:cNvSpPr>
            <a:spLocks noChangeArrowheads="1"/>
          </p:cNvSpPr>
          <p:nvPr/>
        </p:nvSpPr>
        <p:spPr bwMode="auto">
          <a:xfrm>
            <a:off x="2894013" y="2057401"/>
            <a:ext cx="2724150" cy="769441"/>
          </a:xfrm>
          <a:prstGeom prst="rect">
            <a:avLst/>
          </a:prstGeom>
          <a:noFill/>
          <a:ln w="12700" cap="sq">
            <a:noFill/>
            <a:miter lim="800000"/>
            <a:headEnd type="none" w="sm" len="sm"/>
            <a:tailEnd type="none" w="sm" len="sm"/>
          </a:ln>
          <a:effectLst/>
        </p:spPr>
        <p:txBody>
          <a:bodyPr wrap="square">
            <a:spAutoFit/>
          </a:bodyPr>
          <a:lstStyle/>
          <a:p>
            <a:pPr algn="ctr"/>
            <a:r>
              <a:rPr lang="en-US" sz="2400" dirty="0">
                <a:solidFill>
                  <a:srgbClr val="000000"/>
                </a:solidFill>
                <a:latin typeface="Times New Roman" pitchFamily="18" charset="0"/>
              </a:rPr>
              <a:t> </a:t>
            </a:r>
            <a:r>
              <a:rPr lang="en-US" sz="2000" dirty="0">
                <a:solidFill>
                  <a:srgbClr val="000000"/>
                </a:solidFill>
                <a:latin typeface="+mj-lt"/>
              </a:rPr>
              <a:t>General Education</a:t>
            </a:r>
          </a:p>
          <a:p>
            <a:pPr algn="ctr"/>
            <a:r>
              <a:rPr lang="en-US" sz="2000" dirty="0">
                <a:solidFill>
                  <a:srgbClr val="000000"/>
                </a:solidFill>
                <a:latin typeface="+mj-lt"/>
              </a:rPr>
              <a:t>With Support</a:t>
            </a:r>
          </a:p>
        </p:txBody>
      </p:sp>
      <p:sp>
        <p:nvSpPr>
          <p:cNvPr id="182287" name="Freeform 15"/>
          <p:cNvSpPr>
            <a:spLocks/>
          </p:cNvSpPr>
          <p:nvPr/>
        </p:nvSpPr>
        <p:spPr bwMode="auto">
          <a:xfrm>
            <a:off x="381000" y="762000"/>
            <a:ext cx="7239000" cy="5803900"/>
          </a:xfrm>
          <a:custGeom>
            <a:avLst/>
            <a:gdLst/>
            <a:ahLst/>
            <a:cxnLst>
              <a:cxn ang="0">
                <a:pos x="0" y="1448"/>
              </a:cxn>
              <a:cxn ang="0">
                <a:pos x="560" y="2208"/>
              </a:cxn>
              <a:cxn ang="0">
                <a:pos x="1104" y="2984"/>
              </a:cxn>
              <a:cxn ang="0">
                <a:pos x="3688" y="0"/>
              </a:cxn>
              <a:cxn ang="0">
                <a:pos x="2368" y="536"/>
              </a:cxn>
              <a:cxn ang="0">
                <a:pos x="2736" y="1096"/>
              </a:cxn>
              <a:cxn ang="0">
                <a:pos x="2368" y="536"/>
              </a:cxn>
              <a:cxn ang="0">
                <a:pos x="1264" y="968"/>
              </a:cxn>
              <a:cxn ang="0">
                <a:pos x="1968" y="1968"/>
              </a:cxn>
              <a:cxn ang="0">
                <a:pos x="1256" y="968"/>
              </a:cxn>
              <a:cxn ang="0">
                <a:pos x="0" y="1448"/>
              </a:cxn>
            </a:cxnLst>
            <a:rect l="0" t="0" r="r" b="b"/>
            <a:pathLst>
              <a:path w="3688" h="2984">
                <a:moveTo>
                  <a:pt x="0" y="1448"/>
                </a:moveTo>
                <a:lnTo>
                  <a:pt x="560" y="2208"/>
                </a:lnTo>
                <a:lnTo>
                  <a:pt x="1104" y="2984"/>
                </a:lnTo>
                <a:lnTo>
                  <a:pt x="3688" y="0"/>
                </a:lnTo>
                <a:lnTo>
                  <a:pt x="2368" y="536"/>
                </a:lnTo>
                <a:lnTo>
                  <a:pt x="2736" y="1096"/>
                </a:lnTo>
                <a:lnTo>
                  <a:pt x="2368" y="536"/>
                </a:lnTo>
                <a:lnTo>
                  <a:pt x="1264" y="968"/>
                </a:lnTo>
                <a:lnTo>
                  <a:pt x="1968" y="1968"/>
                </a:lnTo>
                <a:lnTo>
                  <a:pt x="1256" y="968"/>
                </a:lnTo>
                <a:lnTo>
                  <a:pt x="0" y="1448"/>
                </a:lnTo>
                <a:close/>
              </a:path>
            </a:pathLst>
          </a:custGeom>
          <a:noFill/>
          <a:ln w="38100" cmpd="sng">
            <a:solidFill>
              <a:srgbClr val="333333"/>
            </a:solidFill>
            <a:round/>
            <a:headEnd/>
            <a:tailEnd/>
          </a:ln>
          <a:effectLst/>
        </p:spPr>
        <p:txBody>
          <a:bodyPr wrap="none" anchor="ctr"/>
          <a:lstStyle/>
          <a:p>
            <a:endParaRPr lang="en-US"/>
          </a:p>
        </p:txBody>
      </p:sp>
      <p:sp>
        <p:nvSpPr>
          <p:cNvPr id="182288" name="Line 16"/>
          <p:cNvSpPr>
            <a:spLocks noChangeShapeType="1"/>
          </p:cNvSpPr>
          <p:nvPr/>
        </p:nvSpPr>
        <p:spPr bwMode="auto">
          <a:xfrm>
            <a:off x="3276600" y="5334000"/>
            <a:ext cx="1981200"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182289" name="Line 17"/>
          <p:cNvSpPr>
            <a:spLocks noChangeShapeType="1"/>
          </p:cNvSpPr>
          <p:nvPr/>
        </p:nvSpPr>
        <p:spPr bwMode="auto">
          <a:xfrm>
            <a:off x="4419600" y="4114800"/>
            <a:ext cx="1295400"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182290" name="Line 18"/>
          <p:cNvSpPr>
            <a:spLocks noChangeShapeType="1"/>
          </p:cNvSpPr>
          <p:nvPr/>
        </p:nvSpPr>
        <p:spPr bwMode="auto">
          <a:xfrm>
            <a:off x="5791200" y="2743200"/>
            <a:ext cx="914400"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182291" name="Text Box 19"/>
          <p:cNvSpPr txBox="1">
            <a:spLocks noChangeArrowheads="1"/>
          </p:cNvSpPr>
          <p:nvPr/>
        </p:nvSpPr>
        <p:spPr bwMode="auto">
          <a:xfrm>
            <a:off x="5392738" y="5165725"/>
            <a:ext cx="3146425" cy="822325"/>
          </a:xfrm>
          <a:prstGeom prst="rect">
            <a:avLst/>
          </a:prstGeom>
          <a:noFill/>
          <a:ln w="9525">
            <a:noFill/>
            <a:miter lim="800000"/>
            <a:headEnd/>
            <a:tailEnd/>
          </a:ln>
          <a:effectLst/>
        </p:spPr>
        <p:txBody>
          <a:bodyPr wrap="none">
            <a:spAutoFit/>
          </a:bodyPr>
          <a:lstStyle/>
          <a:p>
            <a:pPr algn="ctr"/>
            <a:r>
              <a:rPr lang="en-US" sz="2400" dirty="0"/>
              <a:t>Benchmark Instruction: </a:t>
            </a:r>
          </a:p>
          <a:p>
            <a:pPr algn="ctr"/>
            <a:r>
              <a:rPr lang="en-US" sz="2400" dirty="0"/>
              <a:t>Core Program</a:t>
            </a:r>
          </a:p>
        </p:txBody>
      </p:sp>
      <p:sp>
        <p:nvSpPr>
          <p:cNvPr id="182292" name="Text Box 20"/>
          <p:cNvSpPr txBox="1">
            <a:spLocks noChangeArrowheads="1"/>
          </p:cNvSpPr>
          <p:nvPr/>
        </p:nvSpPr>
        <p:spPr bwMode="auto">
          <a:xfrm>
            <a:off x="5409060" y="3886200"/>
            <a:ext cx="3466205" cy="707886"/>
          </a:xfrm>
          <a:prstGeom prst="rect">
            <a:avLst/>
          </a:prstGeom>
          <a:noFill/>
          <a:ln w="9525">
            <a:noFill/>
            <a:miter lim="800000"/>
            <a:headEnd/>
            <a:tailEnd/>
          </a:ln>
          <a:effectLst/>
        </p:spPr>
        <p:txBody>
          <a:bodyPr wrap="none">
            <a:spAutoFit/>
          </a:bodyPr>
          <a:lstStyle/>
          <a:p>
            <a:pPr algn="ctr"/>
            <a:r>
              <a:rPr lang="en-US" sz="2000" dirty="0">
                <a:latin typeface="+mj-lt"/>
              </a:rPr>
              <a:t>Targeted Instruction: </a:t>
            </a:r>
          </a:p>
          <a:p>
            <a:pPr algn="ctr"/>
            <a:r>
              <a:rPr lang="en-US" sz="2000" dirty="0">
                <a:latin typeface="+mj-lt"/>
              </a:rPr>
              <a:t>Core &amp; Supplemental Program</a:t>
            </a:r>
          </a:p>
        </p:txBody>
      </p:sp>
      <p:sp>
        <p:nvSpPr>
          <p:cNvPr id="182293" name="Text Box 21"/>
          <p:cNvSpPr txBox="1">
            <a:spLocks noChangeArrowheads="1"/>
          </p:cNvSpPr>
          <p:nvPr/>
        </p:nvSpPr>
        <p:spPr bwMode="auto">
          <a:xfrm>
            <a:off x="5562600" y="1981200"/>
            <a:ext cx="3733799" cy="1384995"/>
          </a:xfrm>
          <a:prstGeom prst="rect">
            <a:avLst/>
          </a:prstGeom>
          <a:noFill/>
          <a:ln w="9525">
            <a:noFill/>
            <a:miter lim="800000"/>
            <a:headEnd/>
            <a:tailEnd/>
          </a:ln>
          <a:effectLst/>
        </p:spPr>
        <p:txBody>
          <a:bodyPr wrap="square">
            <a:spAutoFit/>
          </a:bodyPr>
          <a:lstStyle/>
          <a:p>
            <a:pPr algn="ctr"/>
            <a:r>
              <a:rPr lang="en-US" sz="2400" dirty="0"/>
              <a:t>        </a:t>
            </a:r>
            <a:r>
              <a:rPr lang="en-US" sz="2000" dirty="0">
                <a:latin typeface="+mj-lt"/>
              </a:rPr>
              <a:t>Intensive Instruction: </a:t>
            </a:r>
          </a:p>
          <a:p>
            <a:pPr algn="ctr"/>
            <a:r>
              <a:rPr lang="en-US" sz="2000" dirty="0">
                <a:latin typeface="+mj-lt"/>
              </a:rPr>
              <a:t>        Core &amp; Intensive </a:t>
            </a:r>
          </a:p>
          <a:p>
            <a:pPr algn="ctr"/>
            <a:r>
              <a:rPr lang="en-US" sz="2000" dirty="0">
                <a:latin typeface="+mj-lt"/>
              </a:rPr>
              <a:t>    </a:t>
            </a:r>
            <a:r>
              <a:rPr lang="en-US" sz="2000" dirty="0" smtClean="0">
                <a:latin typeface="+mj-lt"/>
              </a:rPr>
              <a:t>Program and individual </a:t>
            </a:r>
          </a:p>
          <a:p>
            <a:pPr algn="ctr"/>
            <a:r>
              <a:rPr lang="en-US" sz="2000" dirty="0" smtClean="0">
                <a:latin typeface="+mj-lt"/>
              </a:rPr>
              <a:t>student progress</a:t>
            </a:r>
            <a:endParaRPr lang="en-US" sz="2000" dirty="0">
              <a:latin typeface="+mj-lt"/>
            </a:endParaRPr>
          </a:p>
        </p:txBody>
      </p:sp>
      <p:grpSp>
        <p:nvGrpSpPr>
          <p:cNvPr id="2" name="Group 22"/>
          <p:cNvGrpSpPr>
            <a:grpSpLocks/>
          </p:cNvGrpSpPr>
          <p:nvPr/>
        </p:nvGrpSpPr>
        <p:grpSpPr bwMode="auto">
          <a:xfrm>
            <a:off x="2362200" y="4267200"/>
            <a:ext cx="914400" cy="968375"/>
            <a:chOff x="4032" y="1440"/>
            <a:chExt cx="676" cy="658"/>
          </a:xfrm>
        </p:grpSpPr>
        <p:grpSp>
          <p:nvGrpSpPr>
            <p:cNvPr id="3" name="Group 23"/>
            <p:cNvGrpSpPr>
              <a:grpSpLocks/>
            </p:cNvGrpSpPr>
            <p:nvPr/>
          </p:nvGrpSpPr>
          <p:grpSpPr bwMode="auto">
            <a:xfrm>
              <a:off x="4032" y="1440"/>
              <a:ext cx="659" cy="632"/>
              <a:chOff x="1584" y="1152"/>
              <a:chExt cx="2692" cy="2479"/>
            </a:xfrm>
          </p:grpSpPr>
          <p:sp>
            <p:nvSpPr>
              <p:cNvPr id="182296" name="Freeform 24"/>
              <p:cNvSpPr>
                <a:spLocks/>
              </p:cNvSpPr>
              <p:nvPr/>
            </p:nvSpPr>
            <p:spPr bwMode="auto">
              <a:xfrm>
                <a:off x="2016" y="1152"/>
                <a:ext cx="777" cy="807"/>
              </a:xfrm>
              <a:custGeom>
                <a:avLst/>
                <a:gdLst/>
                <a:ahLst/>
                <a:cxnLst>
                  <a:cxn ang="0">
                    <a:pos x="0" y="614"/>
                  </a:cxn>
                  <a:cxn ang="0">
                    <a:pos x="8" y="598"/>
                  </a:cxn>
                  <a:cxn ang="0">
                    <a:pos x="15" y="585"/>
                  </a:cxn>
                  <a:cxn ang="0">
                    <a:pos x="22" y="571"/>
                  </a:cxn>
                  <a:cxn ang="0">
                    <a:pos x="29" y="558"/>
                  </a:cxn>
                  <a:cxn ang="0">
                    <a:pos x="37" y="544"/>
                  </a:cxn>
                  <a:cxn ang="0">
                    <a:pos x="46" y="530"/>
                  </a:cxn>
                  <a:cxn ang="0">
                    <a:pos x="54" y="517"/>
                  </a:cxn>
                  <a:cxn ang="0">
                    <a:pos x="62" y="503"/>
                  </a:cxn>
                  <a:cxn ang="0">
                    <a:pos x="73" y="487"/>
                  </a:cxn>
                  <a:cxn ang="0">
                    <a:pos x="85" y="471"/>
                  </a:cxn>
                  <a:cxn ang="0">
                    <a:pos x="94" y="458"/>
                  </a:cxn>
                  <a:cxn ang="0">
                    <a:pos x="105" y="445"/>
                  </a:cxn>
                  <a:cxn ang="0">
                    <a:pos x="116" y="430"/>
                  </a:cxn>
                  <a:cxn ang="0">
                    <a:pos x="128" y="414"/>
                  </a:cxn>
                  <a:cxn ang="0">
                    <a:pos x="140" y="400"/>
                  </a:cxn>
                  <a:cxn ang="0">
                    <a:pos x="153" y="385"/>
                  </a:cxn>
                  <a:cxn ang="0">
                    <a:pos x="165" y="373"/>
                  </a:cxn>
                  <a:cxn ang="0">
                    <a:pos x="180" y="356"/>
                  </a:cxn>
                  <a:cxn ang="0">
                    <a:pos x="193" y="342"/>
                  </a:cxn>
                  <a:cxn ang="0">
                    <a:pos x="206" y="330"/>
                  </a:cxn>
                  <a:cxn ang="0">
                    <a:pos x="221" y="316"/>
                  </a:cxn>
                  <a:cxn ang="0">
                    <a:pos x="232" y="306"/>
                  </a:cxn>
                  <a:cxn ang="0">
                    <a:pos x="246" y="294"/>
                  </a:cxn>
                  <a:cxn ang="0">
                    <a:pos x="260" y="282"/>
                  </a:cxn>
                  <a:cxn ang="0">
                    <a:pos x="277" y="269"/>
                  </a:cxn>
                  <a:cxn ang="0">
                    <a:pos x="291" y="258"/>
                  </a:cxn>
                  <a:cxn ang="0">
                    <a:pos x="307" y="245"/>
                  </a:cxn>
                  <a:cxn ang="0">
                    <a:pos x="326" y="232"/>
                  </a:cxn>
                  <a:cxn ang="0">
                    <a:pos x="343" y="219"/>
                  </a:cxn>
                  <a:cxn ang="0">
                    <a:pos x="362" y="206"/>
                  </a:cxn>
                  <a:cxn ang="0">
                    <a:pos x="381" y="194"/>
                  </a:cxn>
                  <a:cxn ang="0">
                    <a:pos x="401" y="183"/>
                  </a:cxn>
                  <a:cxn ang="0">
                    <a:pos x="422" y="171"/>
                  </a:cxn>
                  <a:cxn ang="0">
                    <a:pos x="440" y="163"/>
                  </a:cxn>
                  <a:cxn ang="0">
                    <a:pos x="457" y="153"/>
                  </a:cxn>
                  <a:cxn ang="0">
                    <a:pos x="477" y="145"/>
                  </a:cxn>
                  <a:cxn ang="0">
                    <a:pos x="491" y="139"/>
                  </a:cxn>
                  <a:cxn ang="0">
                    <a:pos x="431" y="0"/>
                  </a:cxn>
                  <a:cxn ang="0">
                    <a:pos x="777" y="198"/>
                  </a:cxn>
                  <a:cxn ang="0">
                    <a:pos x="687" y="609"/>
                  </a:cxn>
                  <a:cxn ang="0">
                    <a:pos x="631" y="487"/>
                  </a:cxn>
                  <a:cxn ang="0">
                    <a:pos x="608" y="498"/>
                  </a:cxn>
                  <a:cxn ang="0">
                    <a:pos x="586" y="510"/>
                  </a:cxn>
                  <a:cxn ang="0">
                    <a:pos x="562" y="525"/>
                  </a:cxn>
                  <a:cxn ang="0">
                    <a:pos x="536" y="542"/>
                  </a:cxn>
                  <a:cxn ang="0">
                    <a:pos x="516" y="557"/>
                  </a:cxn>
                  <a:cxn ang="0">
                    <a:pos x="496" y="574"/>
                  </a:cxn>
                  <a:cxn ang="0">
                    <a:pos x="476" y="590"/>
                  </a:cxn>
                  <a:cxn ang="0">
                    <a:pos x="459" y="607"/>
                  </a:cxn>
                  <a:cxn ang="0">
                    <a:pos x="443" y="625"/>
                  </a:cxn>
                  <a:cxn ang="0">
                    <a:pos x="425" y="644"/>
                  </a:cxn>
                  <a:cxn ang="0">
                    <a:pos x="410" y="663"/>
                  </a:cxn>
                  <a:cxn ang="0">
                    <a:pos x="395" y="682"/>
                  </a:cxn>
                  <a:cxn ang="0">
                    <a:pos x="382" y="699"/>
                  </a:cxn>
                  <a:cxn ang="0">
                    <a:pos x="368" y="722"/>
                  </a:cxn>
                  <a:cxn ang="0">
                    <a:pos x="355" y="743"/>
                  </a:cxn>
                  <a:cxn ang="0">
                    <a:pos x="348" y="759"/>
                  </a:cxn>
                  <a:cxn ang="0">
                    <a:pos x="339" y="775"/>
                  </a:cxn>
                  <a:cxn ang="0">
                    <a:pos x="0" y="614"/>
                  </a:cxn>
                </a:cxnLst>
                <a:rect l="0" t="0" r="r" b="b"/>
                <a:pathLst>
                  <a:path w="777" h="775">
                    <a:moveTo>
                      <a:pt x="0" y="614"/>
                    </a:moveTo>
                    <a:lnTo>
                      <a:pt x="8" y="598"/>
                    </a:lnTo>
                    <a:lnTo>
                      <a:pt x="15" y="585"/>
                    </a:lnTo>
                    <a:lnTo>
                      <a:pt x="22" y="571"/>
                    </a:lnTo>
                    <a:lnTo>
                      <a:pt x="29" y="558"/>
                    </a:lnTo>
                    <a:lnTo>
                      <a:pt x="37" y="544"/>
                    </a:lnTo>
                    <a:lnTo>
                      <a:pt x="46" y="530"/>
                    </a:lnTo>
                    <a:lnTo>
                      <a:pt x="54" y="517"/>
                    </a:lnTo>
                    <a:lnTo>
                      <a:pt x="62" y="503"/>
                    </a:lnTo>
                    <a:lnTo>
                      <a:pt x="73" y="487"/>
                    </a:lnTo>
                    <a:lnTo>
                      <a:pt x="85" y="471"/>
                    </a:lnTo>
                    <a:lnTo>
                      <a:pt x="94" y="458"/>
                    </a:lnTo>
                    <a:lnTo>
                      <a:pt x="105" y="445"/>
                    </a:lnTo>
                    <a:lnTo>
                      <a:pt x="116" y="430"/>
                    </a:lnTo>
                    <a:lnTo>
                      <a:pt x="128" y="414"/>
                    </a:lnTo>
                    <a:lnTo>
                      <a:pt x="140" y="400"/>
                    </a:lnTo>
                    <a:lnTo>
                      <a:pt x="153" y="385"/>
                    </a:lnTo>
                    <a:lnTo>
                      <a:pt x="165" y="373"/>
                    </a:lnTo>
                    <a:lnTo>
                      <a:pt x="180" y="356"/>
                    </a:lnTo>
                    <a:lnTo>
                      <a:pt x="193" y="342"/>
                    </a:lnTo>
                    <a:lnTo>
                      <a:pt x="206" y="330"/>
                    </a:lnTo>
                    <a:lnTo>
                      <a:pt x="221" y="316"/>
                    </a:lnTo>
                    <a:lnTo>
                      <a:pt x="232" y="306"/>
                    </a:lnTo>
                    <a:lnTo>
                      <a:pt x="246" y="294"/>
                    </a:lnTo>
                    <a:lnTo>
                      <a:pt x="260" y="282"/>
                    </a:lnTo>
                    <a:lnTo>
                      <a:pt x="277" y="269"/>
                    </a:lnTo>
                    <a:lnTo>
                      <a:pt x="291" y="258"/>
                    </a:lnTo>
                    <a:lnTo>
                      <a:pt x="307" y="245"/>
                    </a:lnTo>
                    <a:lnTo>
                      <a:pt x="326" y="232"/>
                    </a:lnTo>
                    <a:lnTo>
                      <a:pt x="343" y="219"/>
                    </a:lnTo>
                    <a:lnTo>
                      <a:pt x="362" y="206"/>
                    </a:lnTo>
                    <a:lnTo>
                      <a:pt x="381" y="194"/>
                    </a:lnTo>
                    <a:lnTo>
                      <a:pt x="401" y="183"/>
                    </a:lnTo>
                    <a:lnTo>
                      <a:pt x="422" y="171"/>
                    </a:lnTo>
                    <a:lnTo>
                      <a:pt x="440" y="163"/>
                    </a:lnTo>
                    <a:lnTo>
                      <a:pt x="457" y="153"/>
                    </a:lnTo>
                    <a:lnTo>
                      <a:pt x="477" y="145"/>
                    </a:lnTo>
                    <a:lnTo>
                      <a:pt x="491" y="139"/>
                    </a:lnTo>
                    <a:lnTo>
                      <a:pt x="431" y="0"/>
                    </a:lnTo>
                    <a:lnTo>
                      <a:pt x="777" y="198"/>
                    </a:lnTo>
                    <a:lnTo>
                      <a:pt x="687" y="609"/>
                    </a:lnTo>
                    <a:lnTo>
                      <a:pt x="631" y="487"/>
                    </a:lnTo>
                    <a:lnTo>
                      <a:pt x="608" y="498"/>
                    </a:lnTo>
                    <a:lnTo>
                      <a:pt x="586" y="510"/>
                    </a:lnTo>
                    <a:lnTo>
                      <a:pt x="562" y="525"/>
                    </a:lnTo>
                    <a:lnTo>
                      <a:pt x="536" y="542"/>
                    </a:lnTo>
                    <a:lnTo>
                      <a:pt x="516" y="557"/>
                    </a:lnTo>
                    <a:lnTo>
                      <a:pt x="496" y="574"/>
                    </a:lnTo>
                    <a:lnTo>
                      <a:pt x="476" y="590"/>
                    </a:lnTo>
                    <a:lnTo>
                      <a:pt x="459" y="607"/>
                    </a:lnTo>
                    <a:lnTo>
                      <a:pt x="443" y="625"/>
                    </a:lnTo>
                    <a:lnTo>
                      <a:pt x="425" y="644"/>
                    </a:lnTo>
                    <a:lnTo>
                      <a:pt x="410" y="663"/>
                    </a:lnTo>
                    <a:lnTo>
                      <a:pt x="395" y="682"/>
                    </a:lnTo>
                    <a:lnTo>
                      <a:pt x="382" y="699"/>
                    </a:lnTo>
                    <a:lnTo>
                      <a:pt x="368" y="722"/>
                    </a:lnTo>
                    <a:lnTo>
                      <a:pt x="355" y="743"/>
                    </a:lnTo>
                    <a:lnTo>
                      <a:pt x="348" y="759"/>
                    </a:lnTo>
                    <a:lnTo>
                      <a:pt x="339" y="775"/>
                    </a:lnTo>
                    <a:lnTo>
                      <a:pt x="0" y="614"/>
                    </a:lnTo>
                    <a:close/>
                  </a:path>
                </a:pathLst>
              </a:custGeom>
              <a:solidFill>
                <a:srgbClr val="00FFFF"/>
              </a:solidFill>
              <a:ln w="12700">
                <a:solidFill>
                  <a:srgbClr val="000000"/>
                </a:solidFill>
                <a:prstDash val="solid"/>
                <a:round/>
                <a:headEnd/>
                <a:tailEnd/>
              </a:ln>
            </p:spPr>
            <p:txBody>
              <a:bodyPr/>
              <a:lstStyle/>
              <a:p>
                <a:endParaRPr lang="en-US"/>
              </a:p>
            </p:txBody>
          </p:sp>
          <p:sp>
            <p:nvSpPr>
              <p:cNvPr id="182297" name="Freeform 25"/>
              <p:cNvSpPr>
                <a:spLocks/>
              </p:cNvSpPr>
              <p:nvPr/>
            </p:nvSpPr>
            <p:spPr bwMode="auto">
              <a:xfrm>
                <a:off x="1584" y="2352"/>
                <a:ext cx="777" cy="769"/>
              </a:xfrm>
              <a:custGeom>
                <a:avLst/>
                <a:gdLst/>
                <a:ahLst/>
                <a:cxnLst>
                  <a:cxn ang="0">
                    <a:pos x="617" y="739"/>
                  </a:cxn>
                  <a:cxn ang="0">
                    <a:pos x="601" y="731"/>
                  </a:cxn>
                  <a:cxn ang="0">
                    <a:pos x="588" y="724"/>
                  </a:cxn>
                  <a:cxn ang="0">
                    <a:pos x="574" y="717"/>
                  </a:cxn>
                  <a:cxn ang="0">
                    <a:pos x="561" y="710"/>
                  </a:cxn>
                  <a:cxn ang="0">
                    <a:pos x="547" y="702"/>
                  </a:cxn>
                  <a:cxn ang="0">
                    <a:pos x="533" y="694"/>
                  </a:cxn>
                  <a:cxn ang="0">
                    <a:pos x="520" y="685"/>
                  </a:cxn>
                  <a:cxn ang="0">
                    <a:pos x="506" y="677"/>
                  </a:cxn>
                  <a:cxn ang="0">
                    <a:pos x="491" y="666"/>
                  </a:cxn>
                  <a:cxn ang="0">
                    <a:pos x="474" y="655"/>
                  </a:cxn>
                  <a:cxn ang="0">
                    <a:pos x="461" y="645"/>
                  </a:cxn>
                  <a:cxn ang="0">
                    <a:pos x="448" y="634"/>
                  </a:cxn>
                  <a:cxn ang="0">
                    <a:pos x="433" y="623"/>
                  </a:cxn>
                  <a:cxn ang="0">
                    <a:pos x="417" y="611"/>
                  </a:cxn>
                  <a:cxn ang="0">
                    <a:pos x="403" y="599"/>
                  </a:cxn>
                  <a:cxn ang="0">
                    <a:pos x="388" y="586"/>
                  </a:cxn>
                  <a:cxn ang="0">
                    <a:pos x="376" y="575"/>
                  </a:cxn>
                  <a:cxn ang="0">
                    <a:pos x="359" y="559"/>
                  </a:cxn>
                  <a:cxn ang="0">
                    <a:pos x="345" y="546"/>
                  </a:cxn>
                  <a:cxn ang="0">
                    <a:pos x="333" y="533"/>
                  </a:cxn>
                  <a:cxn ang="0">
                    <a:pos x="319" y="518"/>
                  </a:cxn>
                  <a:cxn ang="0">
                    <a:pos x="309" y="507"/>
                  </a:cxn>
                  <a:cxn ang="0">
                    <a:pos x="297" y="493"/>
                  </a:cxn>
                  <a:cxn ang="0">
                    <a:pos x="285" y="479"/>
                  </a:cxn>
                  <a:cxn ang="0">
                    <a:pos x="272" y="462"/>
                  </a:cxn>
                  <a:cxn ang="0">
                    <a:pos x="260" y="448"/>
                  </a:cxn>
                  <a:cxn ang="0">
                    <a:pos x="248" y="432"/>
                  </a:cxn>
                  <a:cxn ang="0">
                    <a:pos x="234" y="413"/>
                  </a:cxn>
                  <a:cxn ang="0">
                    <a:pos x="222" y="396"/>
                  </a:cxn>
                  <a:cxn ang="0">
                    <a:pos x="209" y="377"/>
                  </a:cxn>
                  <a:cxn ang="0">
                    <a:pos x="197" y="358"/>
                  </a:cxn>
                  <a:cxn ang="0">
                    <a:pos x="186" y="338"/>
                  </a:cxn>
                  <a:cxn ang="0">
                    <a:pos x="174" y="317"/>
                  </a:cxn>
                  <a:cxn ang="0">
                    <a:pos x="166" y="299"/>
                  </a:cxn>
                  <a:cxn ang="0">
                    <a:pos x="156" y="282"/>
                  </a:cxn>
                  <a:cxn ang="0">
                    <a:pos x="148" y="263"/>
                  </a:cxn>
                  <a:cxn ang="0">
                    <a:pos x="0" y="333"/>
                  </a:cxn>
                  <a:cxn ang="0">
                    <a:pos x="244" y="0"/>
                  </a:cxn>
                  <a:cxn ang="0">
                    <a:pos x="657" y="36"/>
                  </a:cxn>
                  <a:cxn ang="0">
                    <a:pos x="491" y="110"/>
                  </a:cxn>
                  <a:cxn ang="0">
                    <a:pos x="501" y="131"/>
                  </a:cxn>
                  <a:cxn ang="0">
                    <a:pos x="513" y="153"/>
                  </a:cxn>
                  <a:cxn ang="0">
                    <a:pos x="528" y="177"/>
                  </a:cxn>
                  <a:cxn ang="0">
                    <a:pos x="545" y="203"/>
                  </a:cxn>
                  <a:cxn ang="0">
                    <a:pos x="560" y="223"/>
                  </a:cxn>
                  <a:cxn ang="0">
                    <a:pos x="577" y="243"/>
                  </a:cxn>
                  <a:cxn ang="0">
                    <a:pos x="593" y="263"/>
                  </a:cxn>
                  <a:cxn ang="0">
                    <a:pos x="610" y="280"/>
                  </a:cxn>
                  <a:cxn ang="0">
                    <a:pos x="628" y="296"/>
                  </a:cxn>
                  <a:cxn ang="0">
                    <a:pos x="647" y="314"/>
                  </a:cxn>
                  <a:cxn ang="0">
                    <a:pos x="666" y="329"/>
                  </a:cxn>
                  <a:cxn ang="0">
                    <a:pos x="684" y="344"/>
                  </a:cxn>
                  <a:cxn ang="0">
                    <a:pos x="702" y="357"/>
                  </a:cxn>
                  <a:cxn ang="0">
                    <a:pos x="724" y="371"/>
                  </a:cxn>
                  <a:cxn ang="0">
                    <a:pos x="746" y="384"/>
                  </a:cxn>
                  <a:cxn ang="0">
                    <a:pos x="762" y="391"/>
                  </a:cxn>
                  <a:cxn ang="0">
                    <a:pos x="777" y="399"/>
                  </a:cxn>
                  <a:cxn ang="0">
                    <a:pos x="617" y="739"/>
                  </a:cxn>
                </a:cxnLst>
                <a:rect l="0" t="0" r="r" b="b"/>
                <a:pathLst>
                  <a:path w="777" h="739">
                    <a:moveTo>
                      <a:pt x="617" y="739"/>
                    </a:moveTo>
                    <a:lnTo>
                      <a:pt x="601" y="731"/>
                    </a:lnTo>
                    <a:lnTo>
                      <a:pt x="588" y="724"/>
                    </a:lnTo>
                    <a:lnTo>
                      <a:pt x="574" y="717"/>
                    </a:lnTo>
                    <a:lnTo>
                      <a:pt x="561" y="710"/>
                    </a:lnTo>
                    <a:lnTo>
                      <a:pt x="547" y="702"/>
                    </a:lnTo>
                    <a:lnTo>
                      <a:pt x="533" y="694"/>
                    </a:lnTo>
                    <a:lnTo>
                      <a:pt x="520" y="685"/>
                    </a:lnTo>
                    <a:lnTo>
                      <a:pt x="506" y="677"/>
                    </a:lnTo>
                    <a:lnTo>
                      <a:pt x="491" y="666"/>
                    </a:lnTo>
                    <a:lnTo>
                      <a:pt x="474" y="655"/>
                    </a:lnTo>
                    <a:lnTo>
                      <a:pt x="461" y="645"/>
                    </a:lnTo>
                    <a:lnTo>
                      <a:pt x="448" y="634"/>
                    </a:lnTo>
                    <a:lnTo>
                      <a:pt x="433" y="623"/>
                    </a:lnTo>
                    <a:lnTo>
                      <a:pt x="417" y="611"/>
                    </a:lnTo>
                    <a:lnTo>
                      <a:pt x="403" y="599"/>
                    </a:lnTo>
                    <a:lnTo>
                      <a:pt x="388" y="586"/>
                    </a:lnTo>
                    <a:lnTo>
                      <a:pt x="376" y="575"/>
                    </a:lnTo>
                    <a:lnTo>
                      <a:pt x="359" y="559"/>
                    </a:lnTo>
                    <a:lnTo>
                      <a:pt x="345" y="546"/>
                    </a:lnTo>
                    <a:lnTo>
                      <a:pt x="333" y="533"/>
                    </a:lnTo>
                    <a:lnTo>
                      <a:pt x="319" y="518"/>
                    </a:lnTo>
                    <a:lnTo>
                      <a:pt x="309" y="507"/>
                    </a:lnTo>
                    <a:lnTo>
                      <a:pt x="297" y="493"/>
                    </a:lnTo>
                    <a:lnTo>
                      <a:pt x="285" y="479"/>
                    </a:lnTo>
                    <a:lnTo>
                      <a:pt x="272" y="462"/>
                    </a:lnTo>
                    <a:lnTo>
                      <a:pt x="260" y="448"/>
                    </a:lnTo>
                    <a:lnTo>
                      <a:pt x="248" y="432"/>
                    </a:lnTo>
                    <a:lnTo>
                      <a:pt x="234" y="413"/>
                    </a:lnTo>
                    <a:lnTo>
                      <a:pt x="222" y="396"/>
                    </a:lnTo>
                    <a:lnTo>
                      <a:pt x="209" y="377"/>
                    </a:lnTo>
                    <a:lnTo>
                      <a:pt x="197" y="358"/>
                    </a:lnTo>
                    <a:lnTo>
                      <a:pt x="186" y="338"/>
                    </a:lnTo>
                    <a:lnTo>
                      <a:pt x="174" y="317"/>
                    </a:lnTo>
                    <a:lnTo>
                      <a:pt x="166" y="299"/>
                    </a:lnTo>
                    <a:lnTo>
                      <a:pt x="156" y="282"/>
                    </a:lnTo>
                    <a:lnTo>
                      <a:pt x="148" y="263"/>
                    </a:lnTo>
                    <a:lnTo>
                      <a:pt x="0" y="333"/>
                    </a:lnTo>
                    <a:lnTo>
                      <a:pt x="244" y="0"/>
                    </a:lnTo>
                    <a:lnTo>
                      <a:pt x="657" y="36"/>
                    </a:lnTo>
                    <a:lnTo>
                      <a:pt x="491" y="110"/>
                    </a:lnTo>
                    <a:lnTo>
                      <a:pt x="501" y="131"/>
                    </a:lnTo>
                    <a:lnTo>
                      <a:pt x="513" y="153"/>
                    </a:lnTo>
                    <a:lnTo>
                      <a:pt x="528" y="177"/>
                    </a:lnTo>
                    <a:lnTo>
                      <a:pt x="545" y="203"/>
                    </a:lnTo>
                    <a:lnTo>
                      <a:pt x="560" y="223"/>
                    </a:lnTo>
                    <a:lnTo>
                      <a:pt x="577" y="243"/>
                    </a:lnTo>
                    <a:lnTo>
                      <a:pt x="593" y="263"/>
                    </a:lnTo>
                    <a:lnTo>
                      <a:pt x="610" y="280"/>
                    </a:lnTo>
                    <a:lnTo>
                      <a:pt x="628" y="296"/>
                    </a:lnTo>
                    <a:lnTo>
                      <a:pt x="647" y="314"/>
                    </a:lnTo>
                    <a:lnTo>
                      <a:pt x="666" y="329"/>
                    </a:lnTo>
                    <a:lnTo>
                      <a:pt x="684" y="344"/>
                    </a:lnTo>
                    <a:lnTo>
                      <a:pt x="702" y="357"/>
                    </a:lnTo>
                    <a:lnTo>
                      <a:pt x="724" y="371"/>
                    </a:lnTo>
                    <a:lnTo>
                      <a:pt x="746" y="384"/>
                    </a:lnTo>
                    <a:lnTo>
                      <a:pt x="762" y="391"/>
                    </a:lnTo>
                    <a:lnTo>
                      <a:pt x="777" y="399"/>
                    </a:lnTo>
                    <a:lnTo>
                      <a:pt x="617" y="739"/>
                    </a:lnTo>
                    <a:close/>
                  </a:path>
                </a:pathLst>
              </a:custGeom>
              <a:solidFill>
                <a:srgbClr val="FF00FF"/>
              </a:solidFill>
              <a:ln w="12700">
                <a:solidFill>
                  <a:srgbClr val="000000"/>
                </a:solidFill>
                <a:prstDash val="solid"/>
                <a:round/>
                <a:headEnd/>
                <a:tailEnd/>
              </a:ln>
            </p:spPr>
            <p:txBody>
              <a:bodyPr/>
              <a:lstStyle/>
              <a:p>
                <a:endParaRPr lang="en-US"/>
              </a:p>
            </p:txBody>
          </p:sp>
          <p:sp>
            <p:nvSpPr>
              <p:cNvPr id="182298" name="Freeform 26"/>
              <p:cNvSpPr>
                <a:spLocks/>
              </p:cNvSpPr>
              <p:nvPr/>
            </p:nvSpPr>
            <p:spPr bwMode="auto">
              <a:xfrm>
                <a:off x="2592" y="2928"/>
                <a:ext cx="844" cy="703"/>
              </a:xfrm>
              <a:custGeom>
                <a:avLst/>
                <a:gdLst/>
                <a:ahLst/>
                <a:cxnLst>
                  <a:cxn ang="0">
                    <a:pos x="338" y="0"/>
                  </a:cxn>
                  <a:cxn ang="0">
                    <a:pos x="268" y="174"/>
                  </a:cxn>
                  <a:cxn ang="0">
                    <a:pos x="284" y="181"/>
                  </a:cxn>
                  <a:cxn ang="0">
                    <a:pos x="299" y="185"/>
                  </a:cxn>
                  <a:cxn ang="0">
                    <a:pos x="316" y="190"/>
                  </a:cxn>
                  <a:cxn ang="0">
                    <a:pos x="335" y="195"/>
                  </a:cxn>
                  <a:cxn ang="0">
                    <a:pos x="357" y="199"/>
                  </a:cxn>
                  <a:cxn ang="0">
                    <a:pos x="377" y="202"/>
                  </a:cxn>
                  <a:cxn ang="0">
                    <a:pos x="397" y="205"/>
                  </a:cxn>
                  <a:cxn ang="0">
                    <a:pos x="420" y="208"/>
                  </a:cxn>
                  <a:cxn ang="0">
                    <a:pos x="444" y="210"/>
                  </a:cxn>
                  <a:cxn ang="0">
                    <a:pos x="487" y="210"/>
                  </a:cxn>
                  <a:cxn ang="0">
                    <a:pos x="510" y="209"/>
                  </a:cxn>
                  <a:cxn ang="0">
                    <a:pos x="530" y="207"/>
                  </a:cxn>
                  <a:cxn ang="0">
                    <a:pos x="551" y="204"/>
                  </a:cxn>
                  <a:cxn ang="0">
                    <a:pos x="573" y="200"/>
                  </a:cxn>
                  <a:cxn ang="0">
                    <a:pos x="592" y="197"/>
                  </a:cxn>
                  <a:cxn ang="0">
                    <a:pos x="616" y="191"/>
                  </a:cxn>
                  <a:cxn ang="0">
                    <a:pos x="638" y="184"/>
                  </a:cxn>
                  <a:cxn ang="0">
                    <a:pos x="844" y="510"/>
                  </a:cxn>
                  <a:cxn ang="0">
                    <a:pos x="824" y="518"/>
                  </a:cxn>
                  <a:cxn ang="0">
                    <a:pos x="805" y="525"/>
                  </a:cxn>
                  <a:cxn ang="0">
                    <a:pos x="788" y="531"/>
                  </a:cxn>
                  <a:cxn ang="0">
                    <a:pos x="770" y="537"/>
                  </a:cxn>
                  <a:cxn ang="0">
                    <a:pos x="753" y="542"/>
                  </a:cxn>
                  <a:cxn ang="0">
                    <a:pos x="735" y="548"/>
                  </a:cxn>
                  <a:cxn ang="0">
                    <a:pos x="719" y="552"/>
                  </a:cxn>
                  <a:cxn ang="0">
                    <a:pos x="702" y="556"/>
                  </a:cxn>
                  <a:cxn ang="0">
                    <a:pos x="685" y="560"/>
                  </a:cxn>
                  <a:cxn ang="0">
                    <a:pos x="666" y="565"/>
                  </a:cxn>
                  <a:cxn ang="0">
                    <a:pos x="644" y="568"/>
                  </a:cxn>
                  <a:cxn ang="0">
                    <a:pos x="626" y="572"/>
                  </a:cxn>
                  <a:cxn ang="0">
                    <a:pos x="606" y="576"/>
                  </a:cxn>
                  <a:cxn ang="0">
                    <a:pos x="585" y="579"/>
                  </a:cxn>
                  <a:cxn ang="0">
                    <a:pos x="563" y="581"/>
                  </a:cxn>
                  <a:cxn ang="0">
                    <a:pos x="539" y="582"/>
                  </a:cxn>
                  <a:cxn ang="0">
                    <a:pos x="516" y="584"/>
                  </a:cxn>
                  <a:cxn ang="0">
                    <a:pos x="494" y="584"/>
                  </a:cxn>
                  <a:cxn ang="0">
                    <a:pos x="470" y="584"/>
                  </a:cxn>
                  <a:cxn ang="0">
                    <a:pos x="440" y="584"/>
                  </a:cxn>
                  <a:cxn ang="0">
                    <a:pos x="413" y="583"/>
                  </a:cxn>
                  <a:cxn ang="0">
                    <a:pos x="394" y="582"/>
                  </a:cxn>
                  <a:cxn ang="0">
                    <a:pos x="373" y="581"/>
                  </a:cxn>
                  <a:cxn ang="0">
                    <a:pos x="351" y="579"/>
                  </a:cxn>
                  <a:cxn ang="0">
                    <a:pos x="326" y="575"/>
                  </a:cxn>
                  <a:cxn ang="0">
                    <a:pos x="305" y="571"/>
                  </a:cxn>
                  <a:cxn ang="0">
                    <a:pos x="284" y="568"/>
                  </a:cxn>
                  <a:cxn ang="0">
                    <a:pos x="259" y="562"/>
                  </a:cxn>
                  <a:cxn ang="0">
                    <a:pos x="240" y="557"/>
                  </a:cxn>
                  <a:cxn ang="0">
                    <a:pos x="216" y="552"/>
                  </a:cxn>
                  <a:cxn ang="0">
                    <a:pos x="195" y="546"/>
                  </a:cxn>
                  <a:cxn ang="0">
                    <a:pos x="174" y="540"/>
                  </a:cxn>
                  <a:cxn ang="0">
                    <a:pos x="152" y="532"/>
                  </a:cxn>
                  <a:cxn ang="0">
                    <a:pos x="125" y="522"/>
                  </a:cxn>
                  <a:cxn ang="0">
                    <a:pos x="61" y="675"/>
                  </a:cxn>
                  <a:cxn ang="0">
                    <a:pos x="0" y="242"/>
                  </a:cxn>
                  <a:cxn ang="0">
                    <a:pos x="338" y="0"/>
                  </a:cxn>
                </a:cxnLst>
                <a:rect l="0" t="0" r="r" b="b"/>
                <a:pathLst>
                  <a:path w="844" h="675">
                    <a:moveTo>
                      <a:pt x="338" y="0"/>
                    </a:moveTo>
                    <a:lnTo>
                      <a:pt x="268" y="174"/>
                    </a:lnTo>
                    <a:lnTo>
                      <a:pt x="284" y="181"/>
                    </a:lnTo>
                    <a:lnTo>
                      <a:pt x="299" y="185"/>
                    </a:lnTo>
                    <a:lnTo>
                      <a:pt x="316" y="190"/>
                    </a:lnTo>
                    <a:lnTo>
                      <a:pt x="335" y="195"/>
                    </a:lnTo>
                    <a:lnTo>
                      <a:pt x="357" y="199"/>
                    </a:lnTo>
                    <a:lnTo>
                      <a:pt x="377" y="202"/>
                    </a:lnTo>
                    <a:lnTo>
                      <a:pt x="397" y="205"/>
                    </a:lnTo>
                    <a:lnTo>
                      <a:pt x="420" y="208"/>
                    </a:lnTo>
                    <a:lnTo>
                      <a:pt x="444" y="210"/>
                    </a:lnTo>
                    <a:lnTo>
                      <a:pt x="487" y="210"/>
                    </a:lnTo>
                    <a:lnTo>
                      <a:pt x="510" y="209"/>
                    </a:lnTo>
                    <a:lnTo>
                      <a:pt x="530" y="207"/>
                    </a:lnTo>
                    <a:lnTo>
                      <a:pt x="551" y="204"/>
                    </a:lnTo>
                    <a:lnTo>
                      <a:pt x="573" y="200"/>
                    </a:lnTo>
                    <a:lnTo>
                      <a:pt x="592" y="197"/>
                    </a:lnTo>
                    <a:lnTo>
                      <a:pt x="616" y="191"/>
                    </a:lnTo>
                    <a:lnTo>
                      <a:pt x="638" y="184"/>
                    </a:lnTo>
                    <a:lnTo>
                      <a:pt x="844" y="510"/>
                    </a:lnTo>
                    <a:lnTo>
                      <a:pt x="824" y="518"/>
                    </a:lnTo>
                    <a:lnTo>
                      <a:pt x="805" y="525"/>
                    </a:lnTo>
                    <a:lnTo>
                      <a:pt x="788" y="531"/>
                    </a:lnTo>
                    <a:lnTo>
                      <a:pt x="770" y="537"/>
                    </a:lnTo>
                    <a:lnTo>
                      <a:pt x="753" y="542"/>
                    </a:lnTo>
                    <a:lnTo>
                      <a:pt x="735" y="548"/>
                    </a:lnTo>
                    <a:lnTo>
                      <a:pt x="719" y="552"/>
                    </a:lnTo>
                    <a:lnTo>
                      <a:pt x="702" y="556"/>
                    </a:lnTo>
                    <a:lnTo>
                      <a:pt x="685" y="560"/>
                    </a:lnTo>
                    <a:lnTo>
                      <a:pt x="666" y="565"/>
                    </a:lnTo>
                    <a:lnTo>
                      <a:pt x="644" y="568"/>
                    </a:lnTo>
                    <a:lnTo>
                      <a:pt x="626" y="572"/>
                    </a:lnTo>
                    <a:lnTo>
                      <a:pt x="606" y="576"/>
                    </a:lnTo>
                    <a:lnTo>
                      <a:pt x="585" y="579"/>
                    </a:lnTo>
                    <a:lnTo>
                      <a:pt x="563" y="581"/>
                    </a:lnTo>
                    <a:lnTo>
                      <a:pt x="539" y="582"/>
                    </a:lnTo>
                    <a:lnTo>
                      <a:pt x="516" y="584"/>
                    </a:lnTo>
                    <a:lnTo>
                      <a:pt x="494" y="584"/>
                    </a:lnTo>
                    <a:lnTo>
                      <a:pt x="470" y="584"/>
                    </a:lnTo>
                    <a:lnTo>
                      <a:pt x="440" y="584"/>
                    </a:lnTo>
                    <a:lnTo>
                      <a:pt x="413" y="583"/>
                    </a:lnTo>
                    <a:lnTo>
                      <a:pt x="394" y="582"/>
                    </a:lnTo>
                    <a:lnTo>
                      <a:pt x="373" y="581"/>
                    </a:lnTo>
                    <a:lnTo>
                      <a:pt x="351" y="579"/>
                    </a:lnTo>
                    <a:lnTo>
                      <a:pt x="326" y="575"/>
                    </a:lnTo>
                    <a:lnTo>
                      <a:pt x="305" y="571"/>
                    </a:lnTo>
                    <a:lnTo>
                      <a:pt x="284" y="568"/>
                    </a:lnTo>
                    <a:lnTo>
                      <a:pt x="259" y="562"/>
                    </a:lnTo>
                    <a:lnTo>
                      <a:pt x="240" y="557"/>
                    </a:lnTo>
                    <a:lnTo>
                      <a:pt x="216" y="552"/>
                    </a:lnTo>
                    <a:lnTo>
                      <a:pt x="195" y="546"/>
                    </a:lnTo>
                    <a:lnTo>
                      <a:pt x="174" y="540"/>
                    </a:lnTo>
                    <a:lnTo>
                      <a:pt x="152" y="532"/>
                    </a:lnTo>
                    <a:lnTo>
                      <a:pt x="125" y="522"/>
                    </a:lnTo>
                    <a:lnTo>
                      <a:pt x="61" y="675"/>
                    </a:lnTo>
                    <a:lnTo>
                      <a:pt x="0" y="242"/>
                    </a:lnTo>
                    <a:lnTo>
                      <a:pt x="338" y="0"/>
                    </a:lnTo>
                    <a:close/>
                  </a:path>
                </a:pathLst>
              </a:custGeom>
              <a:solidFill>
                <a:srgbClr val="FFFF00"/>
              </a:solidFill>
              <a:ln w="12700">
                <a:solidFill>
                  <a:srgbClr val="000000"/>
                </a:solidFill>
                <a:prstDash val="solid"/>
                <a:round/>
                <a:headEnd/>
                <a:tailEnd/>
              </a:ln>
            </p:spPr>
            <p:txBody>
              <a:bodyPr/>
              <a:lstStyle/>
              <a:p>
                <a:endParaRPr lang="en-US"/>
              </a:p>
            </p:txBody>
          </p:sp>
          <p:sp>
            <p:nvSpPr>
              <p:cNvPr id="182299" name="Freeform 27"/>
              <p:cNvSpPr>
                <a:spLocks/>
              </p:cNvSpPr>
              <p:nvPr/>
            </p:nvSpPr>
            <p:spPr bwMode="auto">
              <a:xfrm>
                <a:off x="3600" y="2256"/>
                <a:ext cx="676" cy="888"/>
              </a:xfrm>
              <a:custGeom>
                <a:avLst/>
                <a:gdLst/>
                <a:ahLst/>
                <a:cxnLst>
                  <a:cxn ang="0">
                    <a:pos x="0" y="542"/>
                  </a:cxn>
                  <a:cxn ang="0">
                    <a:pos x="168" y="605"/>
                  </a:cxn>
                  <a:cxn ang="0">
                    <a:pos x="177" y="584"/>
                  </a:cxn>
                  <a:cxn ang="0">
                    <a:pos x="184" y="564"/>
                  </a:cxn>
                  <a:cxn ang="0">
                    <a:pos x="189" y="545"/>
                  </a:cxn>
                  <a:cxn ang="0">
                    <a:pos x="194" y="528"/>
                  </a:cxn>
                  <a:cxn ang="0">
                    <a:pos x="199" y="509"/>
                  </a:cxn>
                  <a:cxn ang="0">
                    <a:pos x="203" y="487"/>
                  </a:cxn>
                  <a:cxn ang="0">
                    <a:pos x="206" y="467"/>
                  </a:cxn>
                  <a:cxn ang="0">
                    <a:pos x="209" y="447"/>
                  </a:cxn>
                  <a:cxn ang="0">
                    <a:pos x="212" y="424"/>
                  </a:cxn>
                  <a:cxn ang="0">
                    <a:pos x="213" y="400"/>
                  </a:cxn>
                  <a:cxn ang="0">
                    <a:pos x="213" y="357"/>
                  </a:cxn>
                  <a:cxn ang="0">
                    <a:pos x="212" y="334"/>
                  </a:cxn>
                  <a:cxn ang="0">
                    <a:pos x="211" y="314"/>
                  </a:cxn>
                  <a:cxn ang="0">
                    <a:pos x="208" y="293"/>
                  </a:cxn>
                  <a:cxn ang="0">
                    <a:pos x="204" y="271"/>
                  </a:cxn>
                  <a:cxn ang="0">
                    <a:pos x="200" y="252"/>
                  </a:cxn>
                  <a:cxn ang="0">
                    <a:pos x="195" y="228"/>
                  </a:cxn>
                  <a:cxn ang="0">
                    <a:pos x="188" y="205"/>
                  </a:cxn>
                  <a:cxn ang="0">
                    <a:pos x="514" y="0"/>
                  </a:cxn>
                  <a:cxn ang="0">
                    <a:pos x="522" y="20"/>
                  </a:cxn>
                  <a:cxn ang="0">
                    <a:pos x="529" y="39"/>
                  </a:cxn>
                  <a:cxn ang="0">
                    <a:pos x="535" y="56"/>
                  </a:cxn>
                  <a:cxn ang="0">
                    <a:pos x="541" y="74"/>
                  </a:cxn>
                  <a:cxn ang="0">
                    <a:pos x="546" y="91"/>
                  </a:cxn>
                  <a:cxn ang="0">
                    <a:pos x="552" y="109"/>
                  </a:cxn>
                  <a:cxn ang="0">
                    <a:pos x="556" y="125"/>
                  </a:cxn>
                  <a:cxn ang="0">
                    <a:pos x="560" y="142"/>
                  </a:cxn>
                  <a:cxn ang="0">
                    <a:pos x="564" y="159"/>
                  </a:cxn>
                  <a:cxn ang="0">
                    <a:pos x="569" y="178"/>
                  </a:cxn>
                  <a:cxn ang="0">
                    <a:pos x="572" y="200"/>
                  </a:cxn>
                  <a:cxn ang="0">
                    <a:pos x="576" y="218"/>
                  </a:cxn>
                  <a:cxn ang="0">
                    <a:pos x="580" y="238"/>
                  </a:cxn>
                  <a:cxn ang="0">
                    <a:pos x="583" y="259"/>
                  </a:cxn>
                  <a:cxn ang="0">
                    <a:pos x="584" y="281"/>
                  </a:cxn>
                  <a:cxn ang="0">
                    <a:pos x="586" y="305"/>
                  </a:cxn>
                  <a:cxn ang="0">
                    <a:pos x="588" y="328"/>
                  </a:cxn>
                  <a:cxn ang="0">
                    <a:pos x="588" y="350"/>
                  </a:cxn>
                  <a:cxn ang="0">
                    <a:pos x="588" y="374"/>
                  </a:cxn>
                  <a:cxn ang="0">
                    <a:pos x="588" y="404"/>
                  </a:cxn>
                  <a:cxn ang="0">
                    <a:pos x="587" y="431"/>
                  </a:cxn>
                  <a:cxn ang="0">
                    <a:pos x="586" y="450"/>
                  </a:cxn>
                  <a:cxn ang="0">
                    <a:pos x="584" y="471"/>
                  </a:cxn>
                  <a:cxn ang="0">
                    <a:pos x="583" y="493"/>
                  </a:cxn>
                  <a:cxn ang="0">
                    <a:pos x="579" y="518"/>
                  </a:cxn>
                  <a:cxn ang="0">
                    <a:pos x="575" y="539"/>
                  </a:cxn>
                  <a:cxn ang="0">
                    <a:pos x="571" y="560"/>
                  </a:cxn>
                  <a:cxn ang="0">
                    <a:pos x="566" y="585"/>
                  </a:cxn>
                  <a:cxn ang="0">
                    <a:pos x="561" y="604"/>
                  </a:cxn>
                  <a:cxn ang="0">
                    <a:pos x="556" y="628"/>
                  </a:cxn>
                  <a:cxn ang="0">
                    <a:pos x="550" y="649"/>
                  </a:cxn>
                  <a:cxn ang="0">
                    <a:pos x="543" y="670"/>
                  </a:cxn>
                  <a:cxn ang="0">
                    <a:pos x="536" y="692"/>
                  </a:cxn>
                  <a:cxn ang="0">
                    <a:pos x="527" y="719"/>
                  </a:cxn>
                  <a:cxn ang="0">
                    <a:pos x="517" y="746"/>
                  </a:cxn>
                  <a:cxn ang="0">
                    <a:pos x="676" y="811"/>
                  </a:cxn>
                  <a:cxn ang="0">
                    <a:pos x="277" y="853"/>
                  </a:cxn>
                  <a:cxn ang="0">
                    <a:pos x="0" y="542"/>
                  </a:cxn>
                </a:cxnLst>
                <a:rect l="0" t="0" r="r" b="b"/>
                <a:pathLst>
                  <a:path w="676" h="853">
                    <a:moveTo>
                      <a:pt x="0" y="542"/>
                    </a:moveTo>
                    <a:lnTo>
                      <a:pt x="168" y="605"/>
                    </a:lnTo>
                    <a:lnTo>
                      <a:pt x="177" y="584"/>
                    </a:lnTo>
                    <a:lnTo>
                      <a:pt x="184" y="564"/>
                    </a:lnTo>
                    <a:lnTo>
                      <a:pt x="189" y="545"/>
                    </a:lnTo>
                    <a:lnTo>
                      <a:pt x="194" y="528"/>
                    </a:lnTo>
                    <a:lnTo>
                      <a:pt x="199" y="509"/>
                    </a:lnTo>
                    <a:lnTo>
                      <a:pt x="203" y="487"/>
                    </a:lnTo>
                    <a:lnTo>
                      <a:pt x="206" y="467"/>
                    </a:lnTo>
                    <a:lnTo>
                      <a:pt x="209" y="447"/>
                    </a:lnTo>
                    <a:lnTo>
                      <a:pt x="212" y="424"/>
                    </a:lnTo>
                    <a:lnTo>
                      <a:pt x="213" y="400"/>
                    </a:lnTo>
                    <a:lnTo>
                      <a:pt x="213" y="357"/>
                    </a:lnTo>
                    <a:lnTo>
                      <a:pt x="212" y="334"/>
                    </a:lnTo>
                    <a:lnTo>
                      <a:pt x="211" y="314"/>
                    </a:lnTo>
                    <a:lnTo>
                      <a:pt x="208" y="293"/>
                    </a:lnTo>
                    <a:lnTo>
                      <a:pt x="204" y="271"/>
                    </a:lnTo>
                    <a:lnTo>
                      <a:pt x="200" y="252"/>
                    </a:lnTo>
                    <a:lnTo>
                      <a:pt x="195" y="228"/>
                    </a:lnTo>
                    <a:lnTo>
                      <a:pt x="188" y="205"/>
                    </a:lnTo>
                    <a:lnTo>
                      <a:pt x="514" y="0"/>
                    </a:lnTo>
                    <a:lnTo>
                      <a:pt x="522" y="20"/>
                    </a:lnTo>
                    <a:lnTo>
                      <a:pt x="529" y="39"/>
                    </a:lnTo>
                    <a:lnTo>
                      <a:pt x="535" y="56"/>
                    </a:lnTo>
                    <a:lnTo>
                      <a:pt x="541" y="74"/>
                    </a:lnTo>
                    <a:lnTo>
                      <a:pt x="546" y="91"/>
                    </a:lnTo>
                    <a:lnTo>
                      <a:pt x="552" y="109"/>
                    </a:lnTo>
                    <a:lnTo>
                      <a:pt x="556" y="125"/>
                    </a:lnTo>
                    <a:lnTo>
                      <a:pt x="560" y="142"/>
                    </a:lnTo>
                    <a:lnTo>
                      <a:pt x="564" y="159"/>
                    </a:lnTo>
                    <a:lnTo>
                      <a:pt x="569" y="178"/>
                    </a:lnTo>
                    <a:lnTo>
                      <a:pt x="572" y="200"/>
                    </a:lnTo>
                    <a:lnTo>
                      <a:pt x="576" y="218"/>
                    </a:lnTo>
                    <a:lnTo>
                      <a:pt x="580" y="238"/>
                    </a:lnTo>
                    <a:lnTo>
                      <a:pt x="583" y="259"/>
                    </a:lnTo>
                    <a:lnTo>
                      <a:pt x="584" y="281"/>
                    </a:lnTo>
                    <a:lnTo>
                      <a:pt x="586" y="305"/>
                    </a:lnTo>
                    <a:lnTo>
                      <a:pt x="588" y="328"/>
                    </a:lnTo>
                    <a:lnTo>
                      <a:pt x="588" y="350"/>
                    </a:lnTo>
                    <a:lnTo>
                      <a:pt x="588" y="374"/>
                    </a:lnTo>
                    <a:lnTo>
                      <a:pt x="588" y="404"/>
                    </a:lnTo>
                    <a:lnTo>
                      <a:pt x="587" y="431"/>
                    </a:lnTo>
                    <a:lnTo>
                      <a:pt x="586" y="450"/>
                    </a:lnTo>
                    <a:lnTo>
                      <a:pt x="584" y="471"/>
                    </a:lnTo>
                    <a:lnTo>
                      <a:pt x="583" y="493"/>
                    </a:lnTo>
                    <a:lnTo>
                      <a:pt x="579" y="518"/>
                    </a:lnTo>
                    <a:lnTo>
                      <a:pt x="575" y="539"/>
                    </a:lnTo>
                    <a:lnTo>
                      <a:pt x="571" y="560"/>
                    </a:lnTo>
                    <a:lnTo>
                      <a:pt x="566" y="585"/>
                    </a:lnTo>
                    <a:lnTo>
                      <a:pt x="561" y="604"/>
                    </a:lnTo>
                    <a:lnTo>
                      <a:pt x="556" y="628"/>
                    </a:lnTo>
                    <a:lnTo>
                      <a:pt x="550" y="649"/>
                    </a:lnTo>
                    <a:lnTo>
                      <a:pt x="543" y="670"/>
                    </a:lnTo>
                    <a:lnTo>
                      <a:pt x="536" y="692"/>
                    </a:lnTo>
                    <a:lnTo>
                      <a:pt x="527" y="719"/>
                    </a:lnTo>
                    <a:lnTo>
                      <a:pt x="517" y="746"/>
                    </a:lnTo>
                    <a:lnTo>
                      <a:pt x="676" y="811"/>
                    </a:lnTo>
                    <a:lnTo>
                      <a:pt x="277" y="853"/>
                    </a:lnTo>
                    <a:lnTo>
                      <a:pt x="0" y="542"/>
                    </a:lnTo>
                    <a:close/>
                  </a:path>
                </a:pathLst>
              </a:custGeom>
              <a:solidFill>
                <a:srgbClr val="CC99FF"/>
              </a:solidFill>
              <a:ln w="12700">
                <a:solidFill>
                  <a:srgbClr val="000000"/>
                </a:solidFill>
                <a:prstDash val="solid"/>
                <a:round/>
                <a:headEnd/>
                <a:tailEnd/>
              </a:ln>
            </p:spPr>
            <p:txBody>
              <a:bodyPr/>
              <a:lstStyle/>
              <a:p>
                <a:endParaRPr lang="en-US"/>
              </a:p>
            </p:txBody>
          </p:sp>
          <p:sp>
            <p:nvSpPr>
              <p:cNvPr id="182300" name="Freeform 28"/>
              <p:cNvSpPr>
                <a:spLocks/>
              </p:cNvSpPr>
              <p:nvPr/>
            </p:nvSpPr>
            <p:spPr bwMode="auto">
              <a:xfrm>
                <a:off x="3312" y="1248"/>
                <a:ext cx="791" cy="784"/>
              </a:xfrm>
              <a:custGeom>
                <a:avLst/>
                <a:gdLst/>
                <a:ahLst/>
                <a:cxnLst>
                  <a:cxn ang="0">
                    <a:pos x="161" y="0"/>
                  </a:cxn>
                  <a:cxn ang="0">
                    <a:pos x="177" y="8"/>
                  </a:cxn>
                  <a:cxn ang="0">
                    <a:pos x="190" y="15"/>
                  </a:cxn>
                  <a:cxn ang="0">
                    <a:pos x="204" y="22"/>
                  </a:cxn>
                  <a:cxn ang="0">
                    <a:pos x="217" y="29"/>
                  </a:cxn>
                  <a:cxn ang="0">
                    <a:pos x="231" y="37"/>
                  </a:cxn>
                  <a:cxn ang="0">
                    <a:pos x="244" y="46"/>
                  </a:cxn>
                  <a:cxn ang="0">
                    <a:pos x="257" y="54"/>
                  </a:cxn>
                  <a:cxn ang="0">
                    <a:pos x="270" y="62"/>
                  </a:cxn>
                  <a:cxn ang="0">
                    <a:pos x="286" y="73"/>
                  </a:cxn>
                  <a:cxn ang="0">
                    <a:pos x="303" y="85"/>
                  </a:cxn>
                  <a:cxn ang="0">
                    <a:pos x="316" y="94"/>
                  </a:cxn>
                  <a:cxn ang="0">
                    <a:pos x="329" y="105"/>
                  </a:cxn>
                  <a:cxn ang="0">
                    <a:pos x="345" y="116"/>
                  </a:cxn>
                  <a:cxn ang="0">
                    <a:pos x="361" y="128"/>
                  </a:cxn>
                  <a:cxn ang="0">
                    <a:pos x="375" y="140"/>
                  </a:cxn>
                  <a:cxn ang="0">
                    <a:pos x="389" y="153"/>
                  </a:cxn>
                  <a:cxn ang="0">
                    <a:pos x="402" y="165"/>
                  </a:cxn>
                  <a:cxn ang="0">
                    <a:pos x="418" y="180"/>
                  </a:cxn>
                  <a:cxn ang="0">
                    <a:pos x="432" y="193"/>
                  </a:cxn>
                  <a:cxn ang="0">
                    <a:pos x="444" y="206"/>
                  </a:cxn>
                  <a:cxn ang="0">
                    <a:pos x="458" y="221"/>
                  </a:cxn>
                  <a:cxn ang="0">
                    <a:pos x="469" y="232"/>
                  </a:cxn>
                  <a:cxn ang="0">
                    <a:pos x="481" y="246"/>
                  </a:cxn>
                  <a:cxn ang="0">
                    <a:pos x="493" y="260"/>
                  </a:cxn>
                  <a:cxn ang="0">
                    <a:pos x="506" y="277"/>
                  </a:cxn>
                  <a:cxn ang="0">
                    <a:pos x="517" y="291"/>
                  </a:cxn>
                  <a:cxn ang="0">
                    <a:pos x="529" y="307"/>
                  </a:cxn>
                  <a:cxn ang="0">
                    <a:pos x="543" y="326"/>
                  </a:cxn>
                  <a:cxn ang="0">
                    <a:pos x="555" y="343"/>
                  </a:cxn>
                  <a:cxn ang="0">
                    <a:pos x="568" y="362"/>
                  </a:cxn>
                  <a:cxn ang="0">
                    <a:pos x="580" y="381"/>
                  </a:cxn>
                  <a:cxn ang="0">
                    <a:pos x="591" y="401"/>
                  </a:cxn>
                  <a:cxn ang="0">
                    <a:pos x="603" y="422"/>
                  </a:cxn>
                  <a:cxn ang="0">
                    <a:pos x="612" y="440"/>
                  </a:cxn>
                  <a:cxn ang="0">
                    <a:pos x="621" y="457"/>
                  </a:cxn>
                  <a:cxn ang="0">
                    <a:pos x="629" y="477"/>
                  </a:cxn>
                  <a:cxn ang="0">
                    <a:pos x="634" y="491"/>
                  </a:cxn>
                  <a:cxn ang="0">
                    <a:pos x="791" y="429"/>
                  </a:cxn>
                  <a:cxn ang="0">
                    <a:pos x="547" y="753"/>
                  </a:cxn>
                  <a:cxn ang="0">
                    <a:pos x="115" y="700"/>
                  </a:cxn>
                  <a:cxn ang="0">
                    <a:pos x="286" y="631"/>
                  </a:cxn>
                  <a:cxn ang="0">
                    <a:pos x="275" y="608"/>
                  </a:cxn>
                  <a:cxn ang="0">
                    <a:pos x="264" y="586"/>
                  </a:cxn>
                  <a:cxn ang="0">
                    <a:pos x="249" y="562"/>
                  </a:cxn>
                  <a:cxn ang="0">
                    <a:pos x="232" y="537"/>
                  </a:cxn>
                  <a:cxn ang="0">
                    <a:pos x="217" y="516"/>
                  </a:cxn>
                  <a:cxn ang="0">
                    <a:pos x="201" y="496"/>
                  </a:cxn>
                  <a:cxn ang="0">
                    <a:pos x="184" y="476"/>
                  </a:cxn>
                  <a:cxn ang="0">
                    <a:pos x="167" y="459"/>
                  </a:cxn>
                  <a:cxn ang="0">
                    <a:pos x="150" y="443"/>
                  </a:cxn>
                  <a:cxn ang="0">
                    <a:pos x="130" y="425"/>
                  </a:cxn>
                  <a:cxn ang="0">
                    <a:pos x="111" y="410"/>
                  </a:cxn>
                  <a:cxn ang="0">
                    <a:pos x="93" y="395"/>
                  </a:cxn>
                  <a:cxn ang="0">
                    <a:pos x="75" y="382"/>
                  </a:cxn>
                  <a:cxn ang="0">
                    <a:pos x="53" y="368"/>
                  </a:cxn>
                  <a:cxn ang="0">
                    <a:pos x="31" y="355"/>
                  </a:cxn>
                  <a:cxn ang="0">
                    <a:pos x="16" y="348"/>
                  </a:cxn>
                  <a:cxn ang="0">
                    <a:pos x="0" y="339"/>
                  </a:cxn>
                  <a:cxn ang="0">
                    <a:pos x="161" y="0"/>
                  </a:cxn>
                </a:cxnLst>
                <a:rect l="0" t="0" r="r" b="b"/>
                <a:pathLst>
                  <a:path w="791" h="753">
                    <a:moveTo>
                      <a:pt x="161" y="0"/>
                    </a:moveTo>
                    <a:lnTo>
                      <a:pt x="177" y="8"/>
                    </a:lnTo>
                    <a:lnTo>
                      <a:pt x="190" y="15"/>
                    </a:lnTo>
                    <a:lnTo>
                      <a:pt x="204" y="22"/>
                    </a:lnTo>
                    <a:lnTo>
                      <a:pt x="217" y="29"/>
                    </a:lnTo>
                    <a:lnTo>
                      <a:pt x="231" y="37"/>
                    </a:lnTo>
                    <a:lnTo>
                      <a:pt x="244" y="46"/>
                    </a:lnTo>
                    <a:lnTo>
                      <a:pt x="257" y="54"/>
                    </a:lnTo>
                    <a:lnTo>
                      <a:pt x="270" y="62"/>
                    </a:lnTo>
                    <a:lnTo>
                      <a:pt x="286" y="73"/>
                    </a:lnTo>
                    <a:lnTo>
                      <a:pt x="303" y="85"/>
                    </a:lnTo>
                    <a:lnTo>
                      <a:pt x="316" y="94"/>
                    </a:lnTo>
                    <a:lnTo>
                      <a:pt x="329" y="105"/>
                    </a:lnTo>
                    <a:lnTo>
                      <a:pt x="345" y="116"/>
                    </a:lnTo>
                    <a:lnTo>
                      <a:pt x="361" y="128"/>
                    </a:lnTo>
                    <a:lnTo>
                      <a:pt x="375" y="140"/>
                    </a:lnTo>
                    <a:lnTo>
                      <a:pt x="389" y="153"/>
                    </a:lnTo>
                    <a:lnTo>
                      <a:pt x="402" y="165"/>
                    </a:lnTo>
                    <a:lnTo>
                      <a:pt x="418" y="180"/>
                    </a:lnTo>
                    <a:lnTo>
                      <a:pt x="432" y="193"/>
                    </a:lnTo>
                    <a:lnTo>
                      <a:pt x="444" y="206"/>
                    </a:lnTo>
                    <a:lnTo>
                      <a:pt x="458" y="221"/>
                    </a:lnTo>
                    <a:lnTo>
                      <a:pt x="469" y="232"/>
                    </a:lnTo>
                    <a:lnTo>
                      <a:pt x="481" y="246"/>
                    </a:lnTo>
                    <a:lnTo>
                      <a:pt x="493" y="260"/>
                    </a:lnTo>
                    <a:lnTo>
                      <a:pt x="506" y="277"/>
                    </a:lnTo>
                    <a:lnTo>
                      <a:pt x="517" y="291"/>
                    </a:lnTo>
                    <a:lnTo>
                      <a:pt x="529" y="307"/>
                    </a:lnTo>
                    <a:lnTo>
                      <a:pt x="543" y="326"/>
                    </a:lnTo>
                    <a:lnTo>
                      <a:pt x="555" y="343"/>
                    </a:lnTo>
                    <a:lnTo>
                      <a:pt x="568" y="362"/>
                    </a:lnTo>
                    <a:lnTo>
                      <a:pt x="580" y="381"/>
                    </a:lnTo>
                    <a:lnTo>
                      <a:pt x="591" y="401"/>
                    </a:lnTo>
                    <a:lnTo>
                      <a:pt x="603" y="422"/>
                    </a:lnTo>
                    <a:lnTo>
                      <a:pt x="612" y="440"/>
                    </a:lnTo>
                    <a:lnTo>
                      <a:pt x="621" y="457"/>
                    </a:lnTo>
                    <a:lnTo>
                      <a:pt x="629" y="477"/>
                    </a:lnTo>
                    <a:lnTo>
                      <a:pt x="634" y="491"/>
                    </a:lnTo>
                    <a:lnTo>
                      <a:pt x="791" y="429"/>
                    </a:lnTo>
                    <a:lnTo>
                      <a:pt x="547" y="753"/>
                    </a:lnTo>
                    <a:lnTo>
                      <a:pt x="115" y="700"/>
                    </a:lnTo>
                    <a:lnTo>
                      <a:pt x="286" y="631"/>
                    </a:lnTo>
                    <a:lnTo>
                      <a:pt x="275" y="608"/>
                    </a:lnTo>
                    <a:lnTo>
                      <a:pt x="264" y="586"/>
                    </a:lnTo>
                    <a:lnTo>
                      <a:pt x="249" y="562"/>
                    </a:lnTo>
                    <a:lnTo>
                      <a:pt x="232" y="537"/>
                    </a:lnTo>
                    <a:lnTo>
                      <a:pt x="217" y="516"/>
                    </a:lnTo>
                    <a:lnTo>
                      <a:pt x="201" y="496"/>
                    </a:lnTo>
                    <a:lnTo>
                      <a:pt x="184" y="476"/>
                    </a:lnTo>
                    <a:lnTo>
                      <a:pt x="167" y="459"/>
                    </a:lnTo>
                    <a:lnTo>
                      <a:pt x="150" y="443"/>
                    </a:lnTo>
                    <a:lnTo>
                      <a:pt x="130" y="425"/>
                    </a:lnTo>
                    <a:lnTo>
                      <a:pt x="111" y="410"/>
                    </a:lnTo>
                    <a:lnTo>
                      <a:pt x="93" y="395"/>
                    </a:lnTo>
                    <a:lnTo>
                      <a:pt x="75" y="382"/>
                    </a:lnTo>
                    <a:lnTo>
                      <a:pt x="53" y="368"/>
                    </a:lnTo>
                    <a:lnTo>
                      <a:pt x="31" y="355"/>
                    </a:lnTo>
                    <a:lnTo>
                      <a:pt x="16" y="348"/>
                    </a:lnTo>
                    <a:lnTo>
                      <a:pt x="0" y="339"/>
                    </a:lnTo>
                    <a:lnTo>
                      <a:pt x="161" y="0"/>
                    </a:lnTo>
                    <a:close/>
                  </a:path>
                </a:pathLst>
              </a:custGeom>
              <a:solidFill>
                <a:srgbClr val="00FF00"/>
              </a:solidFill>
              <a:ln w="12700">
                <a:solidFill>
                  <a:srgbClr val="000000"/>
                </a:solidFill>
                <a:prstDash val="solid"/>
                <a:round/>
                <a:headEnd/>
                <a:tailEnd/>
              </a:ln>
            </p:spPr>
            <p:txBody>
              <a:bodyPr/>
              <a:lstStyle/>
              <a:p>
                <a:endParaRPr lang="en-US"/>
              </a:p>
            </p:txBody>
          </p:sp>
        </p:grpSp>
        <p:sp>
          <p:nvSpPr>
            <p:cNvPr id="182301" name="Text Box 29"/>
            <p:cNvSpPr txBox="1">
              <a:spLocks noChangeArrowheads="1"/>
            </p:cNvSpPr>
            <p:nvPr/>
          </p:nvSpPr>
          <p:spPr bwMode="auto">
            <a:xfrm>
              <a:off x="4128" y="1468"/>
              <a:ext cx="180" cy="212"/>
            </a:xfrm>
            <a:prstGeom prst="rect">
              <a:avLst/>
            </a:prstGeom>
            <a:noFill/>
            <a:ln w="9525">
              <a:noFill/>
              <a:miter lim="800000"/>
              <a:headEnd/>
              <a:tailEnd/>
            </a:ln>
            <a:effectLst/>
          </p:spPr>
          <p:txBody>
            <a:bodyPr wrap="none">
              <a:spAutoFit/>
            </a:bodyPr>
            <a:lstStyle/>
            <a:p>
              <a:r>
                <a:rPr lang="en-US" sz="1600" b="1"/>
                <a:t>1</a:t>
              </a:r>
            </a:p>
          </p:txBody>
        </p:sp>
        <p:sp>
          <p:nvSpPr>
            <p:cNvPr id="182302" name="Text Box 30"/>
            <p:cNvSpPr txBox="1">
              <a:spLocks noChangeArrowheads="1"/>
            </p:cNvSpPr>
            <p:nvPr/>
          </p:nvSpPr>
          <p:spPr bwMode="auto">
            <a:xfrm>
              <a:off x="4486" y="1505"/>
              <a:ext cx="180" cy="212"/>
            </a:xfrm>
            <a:prstGeom prst="rect">
              <a:avLst/>
            </a:prstGeom>
            <a:noFill/>
            <a:ln w="9525">
              <a:noFill/>
              <a:miter lim="800000"/>
              <a:headEnd/>
              <a:tailEnd/>
            </a:ln>
            <a:effectLst/>
          </p:spPr>
          <p:txBody>
            <a:bodyPr wrap="none">
              <a:spAutoFit/>
            </a:bodyPr>
            <a:lstStyle/>
            <a:p>
              <a:r>
                <a:rPr lang="en-US" sz="1600" b="1"/>
                <a:t>2</a:t>
              </a:r>
            </a:p>
          </p:txBody>
        </p:sp>
        <p:sp>
          <p:nvSpPr>
            <p:cNvPr id="182303" name="Text Box 31"/>
            <p:cNvSpPr txBox="1">
              <a:spLocks noChangeArrowheads="1"/>
            </p:cNvSpPr>
            <p:nvPr/>
          </p:nvSpPr>
          <p:spPr bwMode="auto">
            <a:xfrm>
              <a:off x="4528" y="1771"/>
              <a:ext cx="180" cy="212"/>
            </a:xfrm>
            <a:prstGeom prst="rect">
              <a:avLst/>
            </a:prstGeom>
            <a:noFill/>
            <a:ln w="9525">
              <a:noFill/>
              <a:miter lim="800000"/>
              <a:headEnd/>
              <a:tailEnd/>
            </a:ln>
            <a:effectLst/>
          </p:spPr>
          <p:txBody>
            <a:bodyPr wrap="none">
              <a:spAutoFit/>
            </a:bodyPr>
            <a:lstStyle/>
            <a:p>
              <a:r>
                <a:rPr lang="en-US" sz="1600" b="1"/>
                <a:t>3</a:t>
              </a:r>
            </a:p>
          </p:txBody>
        </p:sp>
        <p:sp>
          <p:nvSpPr>
            <p:cNvPr id="182304" name="Text Box 32"/>
            <p:cNvSpPr txBox="1">
              <a:spLocks noChangeArrowheads="1"/>
            </p:cNvSpPr>
            <p:nvPr/>
          </p:nvSpPr>
          <p:spPr bwMode="auto">
            <a:xfrm>
              <a:off x="4291" y="1886"/>
              <a:ext cx="180" cy="212"/>
            </a:xfrm>
            <a:prstGeom prst="rect">
              <a:avLst/>
            </a:prstGeom>
            <a:noFill/>
            <a:ln w="9525">
              <a:noFill/>
              <a:miter lim="800000"/>
              <a:headEnd/>
              <a:tailEnd/>
            </a:ln>
            <a:effectLst/>
          </p:spPr>
          <p:txBody>
            <a:bodyPr wrap="none">
              <a:spAutoFit/>
            </a:bodyPr>
            <a:lstStyle/>
            <a:p>
              <a:r>
                <a:rPr lang="en-US" sz="1600" b="1"/>
                <a:t>4</a:t>
              </a:r>
            </a:p>
          </p:txBody>
        </p:sp>
        <p:sp>
          <p:nvSpPr>
            <p:cNvPr id="182305" name="Text Box 33"/>
            <p:cNvSpPr txBox="1">
              <a:spLocks noChangeArrowheads="1"/>
            </p:cNvSpPr>
            <p:nvPr/>
          </p:nvSpPr>
          <p:spPr bwMode="auto">
            <a:xfrm>
              <a:off x="4053" y="1728"/>
              <a:ext cx="180" cy="212"/>
            </a:xfrm>
            <a:prstGeom prst="rect">
              <a:avLst/>
            </a:prstGeom>
            <a:noFill/>
            <a:ln w="9525">
              <a:noFill/>
              <a:miter lim="800000"/>
              <a:headEnd/>
              <a:tailEnd/>
            </a:ln>
            <a:effectLst/>
          </p:spPr>
          <p:txBody>
            <a:bodyPr wrap="none">
              <a:spAutoFit/>
            </a:bodyPr>
            <a:lstStyle/>
            <a:p>
              <a:r>
                <a:rPr lang="en-US" sz="1600" b="1"/>
                <a:t>5</a:t>
              </a:r>
            </a:p>
          </p:txBody>
        </p:sp>
      </p:grpSp>
      <p:grpSp>
        <p:nvGrpSpPr>
          <p:cNvPr id="4" name="Group 34"/>
          <p:cNvGrpSpPr>
            <a:grpSpLocks/>
          </p:cNvGrpSpPr>
          <p:nvPr/>
        </p:nvGrpSpPr>
        <p:grpSpPr bwMode="auto">
          <a:xfrm>
            <a:off x="5638800" y="1905000"/>
            <a:ext cx="609600" cy="609600"/>
            <a:chOff x="4032" y="1440"/>
            <a:chExt cx="676" cy="658"/>
          </a:xfrm>
        </p:grpSpPr>
        <p:grpSp>
          <p:nvGrpSpPr>
            <p:cNvPr id="5" name="Group 35"/>
            <p:cNvGrpSpPr>
              <a:grpSpLocks/>
            </p:cNvGrpSpPr>
            <p:nvPr/>
          </p:nvGrpSpPr>
          <p:grpSpPr bwMode="auto">
            <a:xfrm>
              <a:off x="4032" y="1440"/>
              <a:ext cx="659" cy="632"/>
              <a:chOff x="1584" y="1152"/>
              <a:chExt cx="2692" cy="2479"/>
            </a:xfrm>
          </p:grpSpPr>
          <p:sp>
            <p:nvSpPr>
              <p:cNvPr id="182308" name="Freeform 36"/>
              <p:cNvSpPr>
                <a:spLocks/>
              </p:cNvSpPr>
              <p:nvPr/>
            </p:nvSpPr>
            <p:spPr bwMode="auto">
              <a:xfrm>
                <a:off x="2016" y="1152"/>
                <a:ext cx="777" cy="807"/>
              </a:xfrm>
              <a:custGeom>
                <a:avLst/>
                <a:gdLst/>
                <a:ahLst/>
                <a:cxnLst>
                  <a:cxn ang="0">
                    <a:pos x="0" y="614"/>
                  </a:cxn>
                  <a:cxn ang="0">
                    <a:pos x="8" y="598"/>
                  </a:cxn>
                  <a:cxn ang="0">
                    <a:pos x="15" y="585"/>
                  </a:cxn>
                  <a:cxn ang="0">
                    <a:pos x="22" y="571"/>
                  </a:cxn>
                  <a:cxn ang="0">
                    <a:pos x="29" y="558"/>
                  </a:cxn>
                  <a:cxn ang="0">
                    <a:pos x="37" y="544"/>
                  </a:cxn>
                  <a:cxn ang="0">
                    <a:pos x="46" y="530"/>
                  </a:cxn>
                  <a:cxn ang="0">
                    <a:pos x="54" y="517"/>
                  </a:cxn>
                  <a:cxn ang="0">
                    <a:pos x="62" y="503"/>
                  </a:cxn>
                  <a:cxn ang="0">
                    <a:pos x="73" y="487"/>
                  </a:cxn>
                  <a:cxn ang="0">
                    <a:pos x="85" y="471"/>
                  </a:cxn>
                  <a:cxn ang="0">
                    <a:pos x="94" y="458"/>
                  </a:cxn>
                  <a:cxn ang="0">
                    <a:pos x="105" y="445"/>
                  </a:cxn>
                  <a:cxn ang="0">
                    <a:pos x="116" y="430"/>
                  </a:cxn>
                  <a:cxn ang="0">
                    <a:pos x="128" y="414"/>
                  </a:cxn>
                  <a:cxn ang="0">
                    <a:pos x="140" y="400"/>
                  </a:cxn>
                  <a:cxn ang="0">
                    <a:pos x="153" y="385"/>
                  </a:cxn>
                  <a:cxn ang="0">
                    <a:pos x="165" y="373"/>
                  </a:cxn>
                  <a:cxn ang="0">
                    <a:pos x="180" y="356"/>
                  </a:cxn>
                  <a:cxn ang="0">
                    <a:pos x="193" y="342"/>
                  </a:cxn>
                  <a:cxn ang="0">
                    <a:pos x="206" y="330"/>
                  </a:cxn>
                  <a:cxn ang="0">
                    <a:pos x="221" y="316"/>
                  </a:cxn>
                  <a:cxn ang="0">
                    <a:pos x="232" y="306"/>
                  </a:cxn>
                  <a:cxn ang="0">
                    <a:pos x="246" y="294"/>
                  </a:cxn>
                  <a:cxn ang="0">
                    <a:pos x="260" y="282"/>
                  </a:cxn>
                  <a:cxn ang="0">
                    <a:pos x="277" y="269"/>
                  </a:cxn>
                  <a:cxn ang="0">
                    <a:pos x="291" y="258"/>
                  </a:cxn>
                  <a:cxn ang="0">
                    <a:pos x="307" y="245"/>
                  </a:cxn>
                  <a:cxn ang="0">
                    <a:pos x="326" y="232"/>
                  </a:cxn>
                  <a:cxn ang="0">
                    <a:pos x="343" y="219"/>
                  </a:cxn>
                  <a:cxn ang="0">
                    <a:pos x="362" y="206"/>
                  </a:cxn>
                  <a:cxn ang="0">
                    <a:pos x="381" y="194"/>
                  </a:cxn>
                  <a:cxn ang="0">
                    <a:pos x="401" y="183"/>
                  </a:cxn>
                  <a:cxn ang="0">
                    <a:pos x="422" y="171"/>
                  </a:cxn>
                  <a:cxn ang="0">
                    <a:pos x="440" y="163"/>
                  </a:cxn>
                  <a:cxn ang="0">
                    <a:pos x="457" y="153"/>
                  </a:cxn>
                  <a:cxn ang="0">
                    <a:pos x="477" y="145"/>
                  </a:cxn>
                  <a:cxn ang="0">
                    <a:pos x="491" y="139"/>
                  </a:cxn>
                  <a:cxn ang="0">
                    <a:pos x="431" y="0"/>
                  </a:cxn>
                  <a:cxn ang="0">
                    <a:pos x="777" y="198"/>
                  </a:cxn>
                  <a:cxn ang="0">
                    <a:pos x="687" y="609"/>
                  </a:cxn>
                  <a:cxn ang="0">
                    <a:pos x="631" y="487"/>
                  </a:cxn>
                  <a:cxn ang="0">
                    <a:pos x="608" y="498"/>
                  </a:cxn>
                  <a:cxn ang="0">
                    <a:pos x="586" y="510"/>
                  </a:cxn>
                  <a:cxn ang="0">
                    <a:pos x="562" y="525"/>
                  </a:cxn>
                  <a:cxn ang="0">
                    <a:pos x="536" y="542"/>
                  </a:cxn>
                  <a:cxn ang="0">
                    <a:pos x="516" y="557"/>
                  </a:cxn>
                  <a:cxn ang="0">
                    <a:pos x="496" y="574"/>
                  </a:cxn>
                  <a:cxn ang="0">
                    <a:pos x="476" y="590"/>
                  </a:cxn>
                  <a:cxn ang="0">
                    <a:pos x="459" y="607"/>
                  </a:cxn>
                  <a:cxn ang="0">
                    <a:pos x="443" y="625"/>
                  </a:cxn>
                  <a:cxn ang="0">
                    <a:pos x="425" y="644"/>
                  </a:cxn>
                  <a:cxn ang="0">
                    <a:pos x="410" y="663"/>
                  </a:cxn>
                  <a:cxn ang="0">
                    <a:pos x="395" y="682"/>
                  </a:cxn>
                  <a:cxn ang="0">
                    <a:pos x="382" y="699"/>
                  </a:cxn>
                  <a:cxn ang="0">
                    <a:pos x="368" y="722"/>
                  </a:cxn>
                  <a:cxn ang="0">
                    <a:pos x="355" y="743"/>
                  </a:cxn>
                  <a:cxn ang="0">
                    <a:pos x="348" y="759"/>
                  </a:cxn>
                  <a:cxn ang="0">
                    <a:pos x="339" y="775"/>
                  </a:cxn>
                  <a:cxn ang="0">
                    <a:pos x="0" y="614"/>
                  </a:cxn>
                </a:cxnLst>
                <a:rect l="0" t="0" r="r" b="b"/>
                <a:pathLst>
                  <a:path w="777" h="775">
                    <a:moveTo>
                      <a:pt x="0" y="614"/>
                    </a:moveTo>
                    <a:lnTo>
                      <a:pt x="8" y="598"/>
                    </a:lnTo>
                    <a:lnTo>
                      <a:pt x="15" y="585"/>
                    </a:lnTo>
                    <a:lnTo>
                      <a:pt x="22" y="571"/>
                    </a:lnTo>
                    <a:lnTo>
                      <a:pt x="29" y="558"/>
                    </a:lnTo>
                    <a:lnTo>
                      <a:pt x="37" y="544"/>
                    </a:lnTo>
                    <a:lnTo>
                      <a:pt x="46" y="530"/>
                    </a:lnTo>
                    <a:lnTo>
                      <a:pt x="54" y="517"/>
                    </a:lnTo>
                    <a:lnTo>
                      <a:pt x="62" y="503"/>
                    </a:lnTo>
                    <a:lnTo>
                      <a:pt x="73" y="487"/>
                    </a:lnTo>
                    <a:lnTo>
                      <a:pt x="85" y="471"/>
                    </a:lnTo>
                    <a:lnTo>
                      <a:pt x="94" y="458"/>
                    </a:lnTo>
                    <a:lnTo>
                      <a:pt x="105" y="445"/>
                    </a:lnTo>
                    <a:lnTo>
                      <a:pt x="116" y="430"/>
                    </a:lnTo>
                    <a:lnTo>
                      <a:pt x="128" y="414"/>
                    </a:lnTo>
                    <a:lnTo>
                      <a:pt x="140" y="400"/>
                    </a:lnTo>
                    <a:lnTo>
                      <a:pt x="153" y="385"/>
                    </a:lnTo>
                    <a:lnTo>
                      <a:pt x="165" y="373"/>
                    </a:lnTo>
                    <a:lnTo>
                      <a:pt x="180" y="356"/>
                    </a:lnTo>
                    <a:lnTo>
                      <a:pt x="193" y="342"/>
                    </a:lnTo>
                    <a:lnTo>
                      <a:pt x="206" y="330"/>
                    </a:lnTo>
                    <a:lnTo>
                      <a:pt x="221" y="316"/>
                    </a:lnTo>
                    <a:lnTo>
                      <a:pt x="232" y="306"/>
                    </a:lnTo>
                    <a:lnTo>
                      <a:pt x="246" y="294"/>
                    </a:lnTo>
                    <a:lnTo>
                      <a:pt x="260" y="282"/>
                    </a:lnTo>
                    <a:lnTo>
                      <a:pt x="277" y="269"/>
                    </a:lnTo>
                    <a:lnTo>
                      <a:pt x="291" y="258"/>
                    </a:lnTo>
                    <a:lnTo>
                      <a:pt x="307" y="245"/>
                    </a:lnTo>
                    <a:lnTo>
                      <a:pt x="326" y="232"/>
                    </a:lnTo>
                    <a:lnTo>
                      <a:pt x="343" y="219"/>
                    </a:lnTo>
                    <a:lnTo>
                      <a:pt x="362" y="206"/>
                    </a:lnTo>
                    <a:lnTo>
                      <a:pt x="381" y="194"/>
                    </a:lnTo>
                    <a:lnTo>
                      <a:pt x="401" y="183"/>
                    </a:lnTo>
                    <a:lnTo>
                      <a:pt x="422" y="171"/>
                    </a:lnTo>
                    <a:lnTo>
                      <a:pt x="440" y="163"/>
                    </a:lnTo>
                    <a:lnTo>
                      <a:pt x="457" y="153"/>
                    </a:lnTo>
                    <a:lnTo>
                      <a:pt x="477" y="145"/>
                    </a:lnTo>
                    <a:lnTo>
                      <a:pt x="491" y="139"/>
                    </a:lnTo>
                    <a:lnTo>
                      <a:pt x="431" y="0"/>
                    </a:lnTo>
                    <a:lnTo>
                      <a:pt x="777" y="198"/>
                    </a:lnTo>
                    <a:lnTo>
                      <a:pt x="687" y="609"/>
                    </a:lnTo>
                    <a:lnTo>
                      <a:pt x="631" y="487"/>
                    </a:lnTo>
                    <a:lnTo>
                      <a:pt x="608" y="498"/>
                    </a:lnTo>
                    <a:lnTo>
                      <a:pt x="586" y="510"/>
                    </a:lnTo>
                    <a:lnTo>
                      <a:pt x="562" y="525"/>
                    </a:lnTo>
                    <a:lnTo>
                      <a:pt x="536" y="542"/>
                    </a:lnTo>
                    <a:lnTo>
                      <a:pt x="516" y="557"/>
                    </a:lnTo>
                    <a:lnTo>
                      <a:pt x="496" y="574"/>
                    </a:lnTo>
                    <a:lnTo>
                      <a:pt x="476" y="590"/>
                    </a:lnTo>
                    <a:lnTo>
                      <a:pt x="459" y="607"/>
                    </a:lnTo>
                    <a:lnTo>
                      <a:pt x="443" y="625"/>
                    </a:lnTo>
                    <a:lnTo>
                      <a:pt x="425" y="644"/>
                    </a:lnTo>
                    <a:lnTo>
                      <a:pt x="410" y="663"/>
                    </a:lnTo>
                    <a:lnTo>
                      <a:pt x="395" y="682"/>
                    </a:lnTo>
                    <a:lnTo>
                      <a:pt x="382" y="699"/>
                    </a:lnTo>
                    <a:lnTo>
                      <a:pt x="368" y="722"/>
                    </a:lnTo>
                    <a:lnTo>
                      <a:pt x="355" y="743"/>
                    </a:lnTo>
                    <a:lnTo>
                      <a:pt x="348" y="759"/>
                    </a:lnTo>
                    <a:lnTo>
                      <a:pt x="339" y="775"/>
                    </a:lnTo>
                    <a:lnTo>
                      <a:pt x="0" y="614"/>
                    </a:lnTo>
                    <a:close/>
                  </a:path>
                </a:pathLst>
              </a:custGeom>
              <a:solidFill>
                <a:srgbClr val="00FFFF"/>
              </a:solidFill>
              <a:ln w="12700">
                <a:solidFill>
                  <a:srgbClr val="000000"/>
                </a:solidFill>
                <a:prstDash val="solid"/>
                <a:round/>
                <a:headEnd/>
                <a:tailEnd/>
              </a:ln>
            </p:spPr>
            <p:txBody>
              <a:bodyPr/>
              <a:lstStyle/>
              <a:p>
                <a:endParaRPr lang="en-US"/>
              </a:p>
            </p:txBody>
          </p:sp>
          <p:sp>
            <p:nvSpPr>
              <p:cNvPr id="182309" name="Freeform 37"/>
              <p:cNvSpPr>
                <a:spLocks/>
              </p:cNvSpPr>
              <p:nvPr/>
            </p:nvSpPr>
            <p:spPr bwMode="auto">
              <a:xfrm>
                <a:off x="1584" y="2352"/>
                <a:ext cx="777" cy="769"/>
              </a:xfrm>
              <a:custGeom>
                <a:avLst/>
                <a:gdLst/>
                <a:ahLst/>
                <a:cxnLst>
                  <a:cxn ang="0">
                    <a:pos x="617" y="739"/>
                  </a:cxn>
                  <a:cxn ang="0">
                    <a:pos x="601" y="731"/>
                  </a:cxn>
                  <a:cxn ang="0">
                    <a:pos x="588" y="724"/>
                  </a:cxn>
                  <a:cxn ang="0">
                    <a:pos x="574" y="717"/>
                  </a:cxn>
                  <a:cxn ang="0">
                    <a:pos x="561" y="710"/>
                  </a:cxn>
                  <a:cxn ang="0">
                    <a:pos x="547" y="702"/>
                  </a:cxn>
                  <a:cxn ang="0">
                    <a:pos x="533" y="694"/>
                  </a:cxn>
                  <a:cxn ang="0">
                    <a:pos x="520" y="685"/>
                  </a:cxn>
                  <a:cxn ang="0">
                    <a:pos x="506" y="677"/>
                  </a:cxn>
                  <a:cxn ang="0">
                    <a:pos x="491" y="666"/>
                  </a:cxn>
                  <a:cxn ang="0">
                    <a:pos x="474" y="655"/>
                  </a:cxn>
                  <a:cxn ang="0">
                    <a:pos x="461" y="645"/>
                  </a:cxn>
                  <a:cxn ang="0">
                    <a:pos x="448" y="634"/>
                  </a:cxn>
                  <a:cxn ang="0">
                    <a:pos x="433" y="623"/>
                  </a:cxn>
                  <a:cxn ang="0">
                    <a:pos x="417" y="611"/>
                  </a:cxn>
                  <a:cxn ang="0">
                    <a:pos x="403" y="599"/>
                  </a:cxn>
                  <a:cxn ang="0">
                    <a:pos x="388" y="586"/>
                  </a:cxn>
                  <a:cxn ang="0">
                    <a:pos x="376" y="575"/>
                  </a:cxn>
                  <a:cxn ang="0">
                    <a:pos x="359" y="559"/>
                  </a:cxn>
                  <a:cxn ang="0">
                    <a:pos x="345" y="546"/>
                  </a:cxn>
                  <a:cxn ang="0">
                    <a:pos x="333" y="533"/>
                  </a:cxn>
                  <a:cxn ang="0">
                    <a:pos x="319" y="518"/>
                  </a:cxn>
                  <a:cxn ang="0">
                    <a:pos x="309" y="507"/>
                  </a:cxn>
                  <a:cxn ang="0">
                    <a:pos x="297" y="493"/>
                  </a:cxn>
                  <a:cxn ang="0">
                    <a:pos x="285" y="479"/>
                  </a:cxn>
                  <a:cxn ang="0">
                    <a:pos x="272" y="462"/>
                  </a:cxn>
                  <a:cxn ang="0">
                    <a:pos x="260" y="448"/>
                  </a:cxn>
                  <a:cxn ang="0">
                    <a:pos x="248" y="432"/>
                  </a:cxn>
                  <a:cxn ang="0">
                    <a:pos x="234" y="413"/>
                  </a:cxn>
                  <a:cxn ang="0">
                    <a:pos x="222" y="396"/>
                  </a:cxn>
                  <a:cxn ang="0">
                    <a:pos x="209" y="377"/>
                  </a:cxn>
                  <a:cxn ang="0">
                    <a:pos x="197" y="358"/>
                  </a:cxn>
                  <a:cxn ang="0">
                    <a:pos x="186" y="338"/>
                  </a:cxn>
                  <a:cxn ang="0">
                    <a:pos x="174" y="317"/>
                  </a:cxn>
                  <a:cxn ang="0">
                    <a:pos x="166" y="299"/>
                  </a:cxn>
                  <a:cxn ang="0">
                    <a:pos x="156" y="282"/>
                  </a:cxn>
                  <a:cxn ang="0">
                    <a:pos x="148" y="263"/>
                  </a:cxn>
                  <a:cxn ang="0">
                    <a:pos x="0" y="333"/>
                  </a:cxn>
                  <a:cxn ang="0">
                    <a:pos x="244" y="0"/>
                  </a:cxn>
                  <a:cxn ang="0">
                    <a:pos x="657" y="36"/>
                  </a:cxn>
                  <a:cxn ang="0">
                    <a:pos x="491" y="110"/>
                  </a:cxn>
                  <a:cxn ang="0">
                    <a:pos x="501" y="131"/>
                  </a:cxn>
                  <a:cxn ang="0">
                    <a:pos x="513" y="153"/>
                  </a:cxn>
                  <a:cxn ang="0">
                    <a:pos x="528" y="177"/>
                  </a:cxn>
                  <a:cxn ang="0">
                    <a:pos x="545" y="203"/>
                  </a:cxn>
                  <a:cxn ang="0">
                    <a:pos x="560" y="223"/>
                  </a:cxn>
                  <a:cxn ang="0">
                    <a:pos x="577" y="243"/>
                  </a:cxn>
                  <a:cxn ang="0">
                    <a:pos x="593" y="263"/>
                  </a:cxn>
                  <a:cxn ang="0">
                    <a:pos x="610" y="280"/>
                  </a:cxn>
                  <a:cxn ang="0">
                    <a:pos x="628" y="296"/>
                  </a:cxn>
                  <a:cxn ang="0">
                    <a:pos x="647" y="314"/>
                  </a:cxn>
                  <a:cxn ang="0">
                    <a:pos x="666" y="329"/>
                  </a:cxn>
                  <a:cxn ang="0">
                    <a:pos x="684" y="344"/>
                  </a:cxn>
                  <a:cxn ang="0">
                    <a:pos x="702" y="357"/>
                  </a:cxn>
                  <a:cxn ang="0">
                    <a:pos x="724" y="371"/>
                  </a:cxn>
                  <a:cxn ang="0">
                    <a:pos x="746" y="384"/>
                  </a:cxn>
                  <a:cxn ang="0">
                    <a:pos x="762" y="391"/>
                  </a:cxn>
                  <a:cxn ang="0">
                    <a:pos x="777" y="399"/>
                  </a:cxn>
                  <a:cxn ang="0">
                    <a:pos x="617" y="739"/>
                  </a:cxn>
                </a:cxnLst>
                <a:rect l="0" t="0" r="r" b="b"/>
                <a:pathLst>
                  <a:path w="777" h="739">
                    <a:moveTo>
                      <a:pt x="617" y="739"/>
                    </a:moveTo>
                    <a:lnTo>
                      <a:pt x="601" y="731"/>
                    </a:lnTo>
                    <a:lnTo>
                      <a:pt x="588" y="724"/>
                    </a:lnTo>
                    <a:lnTo>
                      <a:pt x="574" y="717"/>
                    </a:lnTo>
                    <a:lnTo>
                      <a:pt x="561" y="710"/>
                    </a:lnTo>
                    <a:lnTo>
                      <a:pt x="547" y="702"/>
                    </a:lnTo>
                    <a:lnTo>
                      <a:pt x="533" y="694"/>
                    </a:lnTo>
                    <a:lnTo>
                      <a:pt x="520" y="685"/>
                    </a:lnTo>
                    <a:lnTo>
                      <a:pt x="506" y="677"/>
                    </a:lnTo>
                    <a:lnTo>
                      <a:pt x="491" y="666"/>
                    </a:lnTo>
                    <a:lnTo>
                      <a:pt x="474" y="655"/>
                    </a:lnTo>
                    <a:lnTo>
                      <a:pt x="461" y="645"/>
                    </a:lnTo>
                    <a:lnTo>
                      <a:pt x="448" y="634"/>
                    </a:lnTo>
                    <a:lnTo>
                      <a:pt x="433" y="623"/>
                    </a:lnTo>
                    <a:lnTo>
                      <a:pt x="417" y="611"/>
                    </a:lnTo>
                    <a:lnTo>
                      <a:pt x="403" y="599"/>
                    </a:lnTo>
                    <a:lnTo>
                      <a:pt x="388" y="586"/>
                    </a:lnTo>
                    <a:lnTo>
                      <a:pt x="376" y="575"/>
                    </a:lnTo>
                    <a:lnTo>
                      <a:pt x="359" y="559"/>
                    </a:lnTo>
                    <a:lnTo>
                      <a:pt x="345" y="546"/>
                    </a:lnTo>
                    <a:lnTo>
                      <a:pt x="333" y="533"/>
                    </a:lnTo>
                    <a:lnTo>
                      <a:pt x="319" y="518"/>
                    </a:lnTo>
                    <a:lnTo>
                      <a:pt x="309" y="507"/>
                    </a:lnTo>
                    <a:lnTo>
                      <a:pt x="297" y="493"/>
                    </a:lnTo>
                    <a:lnTo>
                      <a:pt x="285" y="479"/>
                    </a:lnTo>
                    <a:lnTo>
                      <a:pt x="272" y="462"/>
                    </a:lnTo>
                    <a:lnTo>
                      <a:pt x="260" y="448"/>
                    </a:lnTo>
                    <a:lnTo>
                      <a:pt x="248" y="432"/>
                    </a:lnTo>
                    <a:lnTo>
                      <a:pt x="234" y="413"/>
                    </a:lnTo>
                    <a:lnTo>
                      <a:pt x="222" y="396"/>
                    </a:lnTo>
                    <a:lnTo>
                      <a:pt x="209" y="377"/>
                    </a:lnTo>
                    <a:lnTo>
                      <a:pt x="197" y="358"/>
                    </a:lnTo>
                    <a:lnTo>
                      <a:pt x="186" y="338"/>
                    </a:lnTo>
                    <a:lnTo>
                      <a:pt x="174" y="317"/>
                    </a:lnTo>
                    <a:lnTo>
                      <a:pt x="166" y="299"/>
                    </a:lnTo>
                    <a:lnTo>
                      <a:pt x="156" y="282"/>
                    </a:lnTo>
                    <a:lnTo>
                      <a:pt x="148" y="263"/>
                    </a:lnTo>
                    <a:lnTo>
                      <a:pt x="0" y="333"/>
                    </a:lnTo>
                    <a:lnTo>
                      <a:pt x="244" y="0"/>
                    </a:lnTo>
                    <a:lnTo>
                      <a:pt x="657" y="36"/>
                    </a:lnTo>
                    <a:lnTo>
                      <a:pt x="491" y="110"/>
                    </a:lnTo>
                    <a:lnTo>
                      <a:pt x="501" y="131"/>
                    </a:lnTo>
                    <a:lnTo>
                      <a:pt x="513" y="153"/>
                    </a:lnTo>
                    <a:lnTo>
                      <a:pt x="528" y="177"/>
                    </a:lnTo>
                    <a:lnTo>
                      <a:pt x="545" y="203"/>
                    </a:lnTo>
                    <a:lnTo>
                      <a:pt x="560" y="223"/>
                    </a:lnTo>
                    <a:lnTo>
                      <a:pt x="577" y="243"/>
                    </a:lnTo>
                    <a:lnTo>
                      <a:pt x="593" y="263"/>
                    </a:lnTo>
                    <a:lnTo>
                      <a:pt x="610" y="280"/>
                    </a:lnTo>
                    <a:lnTo>
                      <a:pt x="628" y="296"/>
                    </a:lnTo>
                    <a:lnTo>
                      <a:pt x="647" y="314"/>
                    </a:lnTo>
                    <a:lnTo>
                      <a:pt x="666" y="329"/>
                    </a:lnTo>
                    <a:lnTo>
                      <a:pt x="684" y="344"/>
                    </a:lnTo>
                    <a:lnTo>
                      <a:pt x="702" y="357"/>
                    </a:lnTo>
                    <a:lnTo>
                      <a:pt x="724" y="371"/>
                    </a:lnTo>
                    <a:lnTo>
                      <a:pt x="746" y="384"/>
                    </a:lnTo>
                    <a:lnTo>
                      <a:pt x="762" y="391"/>
                    </a:lnTo>
                    <a:lnTo>
                      <a:pt x="777" y="399"/>
                    </a:lnTo>
                    <a:lnTo>
                      <a:pt x="617" y="739"/>
                    </a:lnTo>
                    <a:close/>
                  </a:path>
                </a:pathLst>
              </a:custGeom>
              <a:solidFill>
                <a:srgbClr val="FF00FF"/>
              </a:solidFill>
              <a:ln w="12700">
                <a:solidFill>
                  <a:srgbClr val="000000"/>
                </a:solidFill>
                <a:prstDash val="solid"/>
                <a:round/>
                <a:headEnd/>
                <a:tailEnd/>
              </a:ln>
            </p:spPr>
            <p:txBody>
              <a:bodyPr/>
              <a:lstStyle/>
              <a:p>
                <a:endParaRPr lang="en-US"/>
              </a:p>
            </p:txBody>
          </p:sp>
          <p:sp>
            <p:nvSpPr>
              <p:cNvPr id="182310" name="Freeform 38"/>
              <p:cNvSpPr>
                <a:spLocks/>
              </p:cNvSpPr>
              <p:nvPr/>
            </p:nvSpPr>
            <p:spPr bwMode="auto">
              <a:xfrm>
                <a:off x="2592" y="2928"/>
                <a:ext cx="844" cy="703"/>
              </a:xfrm>
              <a:custGeom>
                <a:avLst/>
                <a:gdLst/>
                <a:ahLst/>
                <a:cxnLst>
                  <a:cxn ang="0">
                    <a:pos x="338" y="0"/>
                  </a:cxn>
                  <a:cxn ang="0">
                    <a:pos x="268" y="174"/>
                  </a:cxn>
                  <a:cxn ang="0">
                    <a:pos x="284" y="181"/>
                  </a:cxn>
                  <a:cxn ang="0">
                    <a:pos x="299" y="185"/>
                  </a:cxn>
                  <a:cxn ang="0">
                    <a:pos x="316" y="190"/>
                  </a:cxn>
                  <a:cxn ang="0">
                    <a:pos x="335" y="195"/>
                  </a:cxn>
                  <a:cxn ang="0">
                    <a:pos x="357" y="199"/>
                  </a:cxn>
                  <a:cxn ang="0">
                    <a:pos x="377" y="202"/>
                  </a:cxn>
                  <a:cxn ang="0">
                    <a:pos x="397" y="205"/>
                  </a:cxn>
                  <a:cxn ang="0">
                    <a:pos x="420" y="208"/>
                  </a:cxn>
                  <a:cxn ang="0">
                    <a:pos x="444" y="210"/>
                  </a:cxn>
                  <a:cxn ang="0">
                    <a:pos x="487" y="210"/>
                  </a:cxn>
                  <a:cxn ang="0">
                    <a:pos x="510" y="209"/>
                  </a:cxn>
                  <a:cxn ang="0">
                    <a:pos x="530" y="207"/>
                  </a:cxn>
                  <a:cxn ang="0">
                    <a:pos x="551" y="204"/>
                  </a:cxn>
                  <a:cxn ang="0">
                    <a:pos x="573" y="200"/>
                  </a:cxn>
                  <a:cxn ang="0">
                    <a:pos x="592" y="197"/>
                  </a:cxn>
                  <a:cxn ang="0">
                    <a:pos x="616" y="191"/>
                  </a:cxn>
                  <a:cxn ang="0">
                    <a:pos x="638" y="184"/>
                  </a:cxn>
                  <a:cxn ang="0">
                    <a:pos x="844" y="510"/>
                  </a:cxn>
                  <a:cxn ang="0">
                    <a:pos x="824" y="518"/>
                  </a:cxn>
                  <a:cxn ang="0">
                    <a:pos x="805" y="525"/>
                  </a:cxn>
                  <a:cxn ang="0">
                    <a:pos x="788" y="531"/>
                  </a:cxn>
                  <a:cxn ang="0">
                    <a:pos x="770" y="537"/>
                  </a:cxn>
                  <a:cxn ang="0">
                    <a:pos x="753" y="542"/>
                  </a:cxn>
                  <a:cxn ang="0">
                    <a:pos x="735" y="548"/>
                  </a:cxn>
                  <a:cxn ang="0">
                    <a:pos x="719" y="552"/>
                  </a:cxn>
                  <a:cxn ang="0">
                    <a:pos x="702" y="556"/>
                  </a:cxn>
                  <a:cxn ang="0">
                    <a:pos x="685" y="560"/>
                  </a:cxn>
                  <a:cxn ang="0">
                    <a:pos x="666" y="565"/>
                  </a:cxn>
                  <a:cxn ang="0">
                    <a:pos x="644" y="568"/>
                  </a:cxn>
                  <a:cxn ang="0">
                    <a:pos x="626" y="572"/>
                  </a:cxn>
                  <a:cxn ang="0">
                    <a:pos x="606" y="576"/>
                  </a:cxn>
                  <a:cxn ang="0">
                    <a:pos x="585" y="579"/>
                  </a:cxn>
                  <a:cxn ang="0">
                    <a:pos x="563" y="581"/>
                  </a:cxn>
                  <a:cxn ang="0">
                    <a:pos x="539" y="582"/>
                  </a:cxn>
                  <a:cxn ang="0">
                    <a:pos x="516" y="584"/>
                  </a:cxn>
                  <a:cxn ang="0">
                    <a:pos x="494" y="584"/>
                  </a:cxn>
                  <a:cxn ang="0">
                    <a:pos x="470" y="584"/>
                  </a:cxn>
                  <a:cxn ang="0">
                    <a:pos x="440" y="584"/>
                  </a:cxn>
                  <a:cxn ang="0">
                    <a:pos x="413" y="583"/>
                  </a:cxn>
                  <a:cxn ang="0">
                    <a:pos x="394" y="582"/>
                  </a:cxn>
                  <a:cxn ang="0">
                    <a:pos x="373" y="581"/>
                  </a:cxn>
                  <a:cxn ang="0">
                    <a:pos x="351" y="579"/>
                  </a:cxn>
                  <a:cxn ang="0">
                    <a:pos x="326" y="575"/>
                  </a:cxn>
                  <a:cxn ang="0">
                    <a:pos x="305" y="571"/>
                  </a:cxn>
                  <a:cxn ang="0">
                    <a:pos x="284" y="568"/>
                  </a:cxn>
                  <a:cxn ang="0">
                    <a:pos x="259" y="562"/>
                  </a:cxn>
                  <a:cxn ang="0">
                    <a:pos x="240" y="557"/>
                  </a:cxn>
                  <a:cxn ang="0">
                    <a:pos x="216" y="552"/>
                  </a:cxn>
                  <a:cxn ang="0">
                    <a:pos x="195" y="546"/>
                  </a:cxn>
                  <a:cxn ang="0">
                    <a:pos x="174" y="540"/>
                  </a:cxn>
                  <a:cxn ang="0">
                    <a:pos x="152" y="532"/>
                  </a:cxn>
                  <a:cxn ang="0">
                    <a:pos x="125" y="522"/>
                  </a:cxn>
                  <a:cxn ang="0">
                    <a:pos x="61" y="675"/>
                  </a:cxn>
                  <a:cxn ang="0">
                    <a:pos x="0" y="242"/>
                  </a:cxn>
                  <a:cxn ang="0">
                    <a:pos x="338" y="0"/>
                  </a:cxn>
                </a:cxnLst>
                <a:rect l="0" t="0" r="r" b="b"/>
                <a:pathLst>
                  <a:path w="844" h="675">
                    <a:moveTo>
                      <a:pt x="338" y="0"/>
                    </a:moveTo>
                    <a:lnTo>
                      <a:pt x="268" y="174"/>
                    </a:lnTo>
                    <a:lnTo>
                      <a:pt x="284" y="181"/>
                    </a:lnTo>
                    <a:lnTo>
                      <a:pt x="299" y="185"/>
                    </a:lnTo>
                    <a:lnTo>
                      <a:pt x="316" y="190"/>
                    </a:lnTo>
                    <a:lnTo>
                      <a:pt x="335" y="195"/>
                    </a:lnTo>
                    <a:lnTo>
                      <a:pt x="357" y="199"/>
                    </a:lnTo>
                    <a:lnTo>
                      <a:pt x="377" y="202"/>
                    </a:lnTo>
                    <a:lnTo>
                      <a:pt x="397" y="205"/>
                    </a:lnTo>
                    <a:lnTo>
                      <a:pt x="420" y="208"/>
                    </a:lnTo>
                    <a:lnTo>
                      <a:pt x="444" y="210"/>
                    </a:lnTo>
                    <a:lnTo>
                      <a:pt x="487" y="210"/>
                    </a:lnTo>
                    <a:lnTo>
                      <a:pt x="510" y="209"/>
                    </a:lnTo>
                    <a:lnTo>
                      <a:pt x="530" y="207"/>
                    </a:lnTo>
                    <a:lnTo>
                      <a:pt x="551" y="204"/>
                    </a:lnTo>
                    <a:lnTo>
                      <a:pt x="573" y="200"/>
                    </a:lnTo>
                    <a:lnTo>
                      <a:pt x="592" y="197"/>
                    </a:lnTo>
                    <a:lnTo>
                      <a:pt x="616" y="191"/>
                    </a:lnTo>
                    <a:lnTo>
                      <a:pt x="638" y="184"/>
                    </a:lnTo>
                    <a:lnTo>
                      <a:pt x="844" y="510"/>
                    </a:lnTo>
                    <a:lnTo>
                      <a:pt x="824" y="518"/>
                    </a:lnTo>
                    <a:lnTo>
                      <a:pt x="805" y="525"/>
                    </a:lnTo>
                    <a:lnTo>
                      <a:pt x="788" y="531"/>
                    </a:lnTo>
                    <a:lnTo>
                      <a:pt x="770" y="537"/>
                    </a:lnTo>
                    <a:lnTo>
                      <a:pt x="753" y="542"/>
                    </a:lnTo>
                    <a:lnTo>
                      <a:pt x="735" y="548"/>
                    </a:lnTo>
                    <a:lnTo>
                      <a:pt x="719" y="552"/>
                    </a:lnTo>
                    <a:lnTo>
                      <a:pt x="702" y="556"/>
                    </a:lnTo>
                    <a:lnTo>
                      <a:pt x="685" y="560"/>
                    </a:lnTo>
                    <a:lnTo>
                      <a:pt x="666" y="565"/>
                    </a:lnTo>
                    <a:lnTo>
                      <a:pt x="644" y="568"/>
                    </a:lnTo>
                    <a:lnTo>
                      <a:pt x="626" y="572"/>
                    </a:lnTo>
                    <a:lnTo>
                      <a:pt x="606" y="576"/>
                    </a:lnTo>
                    <a:lnTo>
                      <a:pt x="585" y="579"/>
                    </a:lnTo>
                    <a:lnTo>
                      <a:pt x="563" y="581"/>
                    </a:lnTo>
                    <a:lnTo>
                      <a:pt x="539" y="582"/>
                    </a:lnTo>
                    <a:lnTo>
                      <a:pt x="516" y="584"/>
                    </a:lnTo>
                    <a:lnTo>
                      <a:pt x="494" y="584"/>
                    </a:lnTo>
                    <a:lnTo>
                      <a:pt x="470" y="584"/>
                    </a:lnTo>
                    <a:lnTo>
                      <a:pt x="440" y="584"/>
                    </a:lnTo>
                    <a:lnTo>
                      <a:pt x="413" y="583"/>
                    </a:lnTo>
                    <a:lnTo>
                      <a:pt x="394" y="582"/>
                    </a:lnTo>
                    <a:lnTo>
                      <a:pt x="373" y="581"/>
                    </a:lnTo>
                    <a:lnTo>
                      <a:pt x="351" y="579"/>
                    </a:lnTo>
                    <a:lnTo>
                      <a:pt x="326" y="575"/>
                    </a:lnTo>
                    <a:lnTo>
                      <a:pt x="305" y="571"/>
                    </a:lnTo>
                    <a:lnTo>
                      <a:pt x="284" y="568"/>
                    </a:lnTo>
                    <a:lnTo>
                      <a:pt x="259" y="562"/>
                    </a:lnTo>
                    <a:lnTo>
                      <a:pt x="240" y="557"/>
                    </a:lnTo>
                    <a:lnTo>
                      <a:pt x="216" y="552"/>
                    </a:lnTo>
                    <a:lnTo>
                      <a:pt x="195" y="546"/>
                    </a:lnTo>
                    <a:lnTo>
                      <a:pt x="174" y="540"/>
                    </a:lnTo>
                    <a:lnTo>
                      <a:pt x="152" y="532"/>
                    </a:lnTo>
                    <a:lnTo>
                      <a:pt x="125" y="522"/>
                    </a:lnTo>
                    <a:lnTo>
                      <a:pt x="61" y="675"/>
                    </a:lnTo>
                    <a:lnTo>
                      <a:pt x="0" y="242"/>
                    </a:lnTo>
                    <a:lnTo>
                      <a:pt x="338" y="0"/>
                    </a:lnTo>
                    <a:close/>
                  </a:path>
                </a:pathLst>
              </a:custGeom>
              <a:solidFill>
                <a:srgbClr val="FFFF00"/>
              </a:solidFill>
              <a:ln w="12700">
                <a:solidFill>
                  <a:srgbClr val="000000"/>
                </a:solidFill>
                <a:prstDash val="solid"/>
                <a:round/>
                <a:headEnd/>
                <a:tailEnd/>
              </a:ln>
            </p:spPr>
            <p:txBody>
              <a:bodyPr/>
              <a:lstStyle/>
              <a:p>
                <a:endParaRPr lang="en-US"/>
              </a:p>
            </p:txBody>
          </p:sp>
          <p:sp>
            <p:nvSpPr>
              <p:cNvPr id="182311" name="Freeform 39"/>
              <p:cNvSpPr>
                <a:spLocks/>
              </p:cNvSpPr>
              <p:nvPr/>
            </p:nvSpPr>
            <p:spPr bwMode="auto">
              <a:xfrm>
                <a:off x="3600" y="2256"/>
                <a:ext cx="676" cy="888"/>
              </a:xfrm>
              <a:custGeom>
                <a:avLst/>
                <a:gdLst/>
                <a:ahLst/>
                <a:cxnLst>
                  <a:cxn ang="0">
                    <a:pos x="0" y="542"/>
                  </a:cxn>
                  <a:cxn ang="0">
                    <a:pos x="168" y="605"/>
                  </a:cxn>
                  <a:cxn ang="0">
                    <a:pos x="177" y="584"/>
                  </a:cxn>
                  <a:cxn ang="0">
                    <a:pos x="184" y="564"/>
                  </a:cxn>
                  <a:cxn ang="0">
                    <a:pos x="189" y="545"/>
                  </a:cxn>
                  <a:cxn ang="0">
                    <a:pos x="194" y="528"/>
                  </a:cxn>
                  <a:cxn ang="0">
                    <a:pos x="199" y="509"/>
                  </a:cxn>
                  <a:cxn ang="0">
                    <a:pos x="203" y="487"/>
                  </a:cxn>
                  <a:cxn ang="0">
                    <a:pos x="206" y="467"/>
                  </a:cxn>
                  <a:cxn ang="0">
                    <a:pos x="209" y="447"/>
                  </a:cxn>
                  <a:cxn ang="0">
                    <a:pos x="212" y="424"/>
                  </a:cxn>
                  <a:cxn ang="0">
                    <a:pos x="213" y="400"/>
                  </a:cxn>
                  <a:cxn ang="0">
                    <a:pos x="213" y="357"/>
                  </a:cxn>
                  <a:cxn ang="0">
                    <a:pos x="212" y="334"/>
                  </a:cxn>
                  <a:cxn ang="0">
                    <a:pos x="211" y="314"/>
                  </a:cxn>
                  <a:cxn ang="0">
                    <a:pos x="208" y="293"/>
                  </a:cxn>
                  <a:cxn ang="0">
                    <a:pos x="204" y="271"/>
                  </a:cxn>
                  <a:cxn ang="0">
                    <a:pos x="200" y="252"/>
                  </a:cxn>
                  <a:cxn ang="0">
                    <a:pos x="195" y="228"/>
                  </a:cxn>
                  <a:cxn ang="0">
                    <a:pos x="188" y="205"/>
                  </a:cxn>
                  <a:cxn ang="0">
                    <a:pos x="514" y="0"/>
                  </a:cxn>
                  <a:cxn ang="0">
                    <a:pos x="522" y="20"/>
                  </a:cxn>
                  <a:cxn ang="0">
                    <a:pos x="529" y="39"/>
                  </a:cxn>
                  <a:cxn ang="0">
                    <a:pos x="535" y="56"/>
                  </a:cxn>
                  <a:cxn ang="0">
                    <a:pos x="541" y="74"/>
                  </a:cxn>
                  <a:cxn ang="0">
                    <a:pos x="546" y="91"/>
                  </a:cxn>
                  <a:cxn ang="0">
                    <a:pos x="552" y="109"/>
                  </a:cxn>
                  <a:cxn ang="0">
                    <a:pos x="556" y="125"/>
                  </a:cxn>
                  <a:cxn ang="0">
                    <a:pos x="560" y="142"/>
                  </a:cxn>
                  <a:cxn ang="0">
                    <a:pos x="564" y="159"/>
                  </a:cxn>
                  <a:cxn ang="0">
                    <a:pos x="569" y="178"/>
                  </a:cxn>
                  <a:cxn ang="0">
                    <a:pos x="572" y="200"/>
                  </a:cxn>
                  <a:cxn ang="0">
                    <a:pos x="576" y="218"/>
                  </a:cxn>
                  <a:cxn ang="0">
                    <a:pos x="580" y="238"/>
                  </a:cxn>
                  <a:cxn ang="0">
                    <a:pos x="583" y="259"/>
                  </a:cxn>
                  <a:cxn ang="0">
                    <a:pos x="584" y="281"/>
                  </a:cxn>
                  <a:cxn ang="0">
                    <a:pos x="586" y="305"/>
                  </a:cxn>
                  <a:cxn ang="0">
                    <a:pos x="588" y="328"/>
                  </a:cxn>
                  <a:cxn ang="0">
                    <a:pos x="588" y="350"/>
                  </a:cxn>
                  <a:cxn ang="0">
                    <a:pos x="588" y="374"/>
                  </a:cxn>
                  <a:cxn ang="0">
                    <a:pos x="588" y="404"/>
                  </a:cxn>
                  <a:cxn ang="0">
                    <a:pos x="587" y="431"/>
                  </a:cxn>
                  <a:cxn ang="0">
                    <a:pos x="586" y="450"/>
                  </a:cxn>
                  <a:cxn ang="0">
                    <a:pos x="584" y="471"/>
                  </a:cxn>
                  <a:cxn ang="0">
                    <a:pos x="583" y="493"/>
                  </a:cxn>
                  <a:cxn ang="0">
                    <a:pos x="579" y="518"/>
                  </a:cxn>
                  <a:cxn ang="0">
                    <a:pos x="575" y="539"/>
                  </a:cxn>
                  <a:cxn ang="0">
                    <a:pos x="571" y="560"/>
                  </a:cxn>
                  <a:cxn ang="0">
                    <a:pos x="566" y="585"/>
                  </a:cxn>
                  <a:cxn ang="0">
                    <a:pos x="561" y="604"/>
                  </a:cxn>
                  <a:cxn ang="0">
                    <a:pos x="556" y="628"/>
                  </a:cxn>
                  <a:cxn ang="0">
                    <a:pos x="550" y="649"/>
                  </a:cxn>
                  <a:cxn ang="0">
                    <a:pos x="543" y="670"/>
                  </a:cxn>
                  <a:cxn ang="0">
                    <a:pos x="536" y="692"/>
                  </a:cxn>
                  <a:cxn ang="0">
                    <a:pos x="527" y="719"/>
                  </a:cxn>
                  <a:cxn ang="0">
                    <a:pos x="517" y="746"/>
                  </a:cxn>
                  <a:cxn ang="0">
                    <a:pos x="676" y="811"/>
                  </a:cxn>
                  <a:cxn ang="0">
                    <a:pos x="277" y="853"/>
                  </a:cxn>
                  <a:cxn ang="0">
                    <a:pos x="0" y="542"/>
                  </a:cxn>
                </a:cxnLst>
                <a:rect l="0" t="0" r="r" b="b"/>
                <a:pathLst>
                  <a:path w="676" h="853">
                    <a:moveTo>
                      <a:pt x="0" y="542"/>
                    </a:moveTo>
                    <a:lnTo>
                      <a:pt x="168" y="605"/>
                    </a:lnTo>
                    <a:lnTo>
                      <a:pt x="177" y="584"/>
                    </a:lnTo>
                    <a:lnTo>
                      <a:pt x="184" y="564"/>
                    </a:lnTo>
                    <a:lnTo>
                      <a:pt x="189" y="545"/>
                    </a:lnTo>
                    <a:lnTo>
                      <a:pt x="194" y="528"/>
                    </a:lnTo>
                    <a:lnTo>
                      <a:pt x="199" y="509"/>
                    </a:lnTo>
                    <a:lnTo>
                      <a:pt x="203" y="487"/>
                    </a:lnTo>
                    <a:lnTo>
                      <a:pt x="206" y="467"/>
                    </a:lnTo>
                    <a:lnTo>
                      <a:pt x="209" y="447"/>
                    </a:lnTo>
                    <a:lnTo>
                      <a:pt x="212" y="424"/>
                    </a:lnTo>
                    <a:lnTo>
                      <a:pt x="213" y="400"/>
                    </a:lnTo>
                    <a:lnTo>
                      <a:pt x="213" y="357"/>
                    </a:lnTo>
                    <a:lnTo>
                      <a:pt x="212" y="334"/>
                    </a:lnTo>
                    <a:lnTo>
                      <a:pt x="211" y="314"/>
                    </a:lnTo>
                    <a:lnTo>
                      <a:pt x="208" y="293"/>
                    </a:lnTo>
                    <a:lnTo>
                      <a:pt x="204" y="271"/>
                    </a:lnTo>
                    <a:lnTo>
                      <a:pt x="200" y="252"/>
                    </a:lnTo>
                    <a:lnTo>
                      <a:pt x="195" y="228"/>
                    </a:lnTo>
                    <a:lnTo>
                      <a:pt x="188" y="205"/>
                    </a:lnTo>
                    <a:lnTo>
                      <a:pt x="514" y="0"/>
                    </a:lnTo>
                    <a:lnTo>
                      <a:pt x="522" y="20"/>
                    </a:lnTo>
                    <a:lnTo>
                      <a:pt x="529" y="39"/>
                    </a:lnTo>
                    <a:lnTo>
                      <a:pt x="535" y="56"/>
                    </a:lnTo>
                    <a:lnTo>
                      <a:pt x="541" y="74"/>
                    </a:lnTo>
                    <a:lnTo>
                      <a:pt x="546" y="91"/>
                    </a:lnTo>
                    <a:lnTo>
                      <a:pt x="552" y="109"/>
                    </a:lnTo>
                    <a:lnTo>
                      <a:pt x="556" y="125"/>
                    </a:lnTo>
                    <a:lnTo>
                      <a:pt x="560" y="142"/>
                    </a:lnTo>
                    <a:lnTo>
                      <a:pt x="564" y="159"/>
                    </a:lnTo>
                    <a:lnTo>
                      <a:pt x="569" y="178"/>
                    </a:lnTo>
                    <a:lnTo>
                      <a:pt x="572" y="200"/>
                    </a:lnTo>
                    <a:lnTo>
                      <a:pt x="576" y="218"/>
                    </a:lnTo>
                    <a:lnTo>
                      <a:pt x="580" y="238"/>
                    </a:lnTo>
                    <a:lnTo>
                      <a:pt x="583" y="259"/>
                    </a:lnTo>
                    <a:lnTo>
                      <a:pt x="584" y="281"/>
                    </a:lnTo>
                    <a:lnTo>
                      <a:pt x="586" y="305"/>
                    </a:lnTo>
                    <a:lnTo>
                      <a:pt x="588" y="328"/>
                    </a:lnTo>
                    <a:lnTo>
                      <a:pt x="588" y="350"/>
                    </a:lnTo>
                    <a:lnTo>
                      <a:pt x="588" y="374"/>
                    </a:lnTo>
                    <a:lnTo>
                      <a:pt x="588" y="404"/>
                    </a:lnTo>
                    <a:lnTo>
                      <a:pt x="587" y="431"/>
                    </a:lnTo>
                    <a:lnTo>
                      <a:pt x="586" y="450"/>
                    </a:lnTo>
                    <a:lnTo>
                      <a:pt x="584" y="471"/>
                    </a:lnTo>
                    <a:lnTo>
                      <a:pt x="583" y="493"/>
                    </a:lnTo>
                    <a:lnTo>
                      <a:pt x="579" y="518"/>
                    </a:lnTo>
                    <a:lnTo>
                      <a:pt x="575" y="539"/>
                    </a:lnTo>
                    <a:lnTo>
                      <a:pt x="571" y="560"/>
                    </a:lnTo>
                    <a:lnTo>
                      <a:pt x="566" y="585"/>
                    </a:lnTo>
                    <a:lnTo>
                      <a:pt x="561" y="604"/>
                    </a:lnTo>
                    <a:lnTo>
                      <a:pt x="556" y="628"/>
                    </a:lnTo>
                    <a:lnTo>
                      <a:pt x="550" y="649"/>
                    </a:lnTo>
                    <a:lnTo>
                      <a:pt x="543" y="670"/>
                    </a:lnTo>
                    <a:lnTo>
                      <a:pt x="536" y="692"/>
                    </a:lnTo>
                    <a:lnTo>
                      <a:pt x="527" y="719"/>
                    </a:lnTo>
                    <a:lnTo>
                      <a:pt x="517" y="746"/>
                    </a:lnTo>
                    <a:lnTo>
                      <a:pt x="676" y="811"/>
                    </a:lnTo>
                    <a:lnTo>
                      <a:pt x="277" y="853"/>
                    </a:lnTo>
                    <a:lnTo>
                      <a:pt x="0" y="542"/>
                    </a:lnTo>
                    <a:close/>
                  </a:path>
                </a:pathLst>
              </a:custGeom>
              <a:solidFill>
                <a:srgbClr val="CC99FF"/>
              </a:solidFill>
              <a:ln w="12700">
                <a:solidFill>
                  <a:srgbClr val="000000"/>
                </a:solidFill>
                <a:prstDash val="solid"/>
                <a:round/>
                <a:headEnd/>
                <a:tailEnd/>
              </a:ln>
            </p:spPr>
            <p:txBody>
              <a:bodyPr/>
              <a:lstStyle/>
              <a:p>
                <a:endParaRPr lang="en-US"/>
              </a:p>
            </p:txBody>
          </p:sp>
          <p:sp>
            <p:nvSpPr>
              <p:cNvPr id="182312" name="Freeform 40"/>
              <p:cNvSpPr>
                <a:spLocks/>
              </p:cNvSpPr>
              <p:nvPr/>
            </p:nvSpPr>
            <p:spPr bwMode="auto">
              <a:xfrm>
                <a:off x="3312" y="1248"/>
                <a:ext cx="791" cy="784"/>
              </a:xfrm>
              <a:custGeom>
                <a:avLst/>
                <a:gdLst/>
                <a:ahLst/>
                <a:cxnLst>
                  <a:cxn ang="0">
                    <a:pos x="161" y="0"/>
                  </a:cxn>
                  <a:cxn ang="0">
                    <a:pos x="177" y="8"/>
                  </a:cxn>
                  <a:cxn ang="0">
                    <a:pos x="190" y="15"/>
                  </a:cxn>
                  <a:cxn ang="0">
                    <a:pos x="204" y="22"/>
                  </a:cxn>
                  <a:cxn ang="0">
                    <a:pos x="217" y="29"/>
                  </a:cxn>
                  <a:cxn ang="0">
                    <a:pos x="231" y="37"/>
                  </a:cxn>
                  <a:cxn ang="0">
                    <a:pos x="244" y="46"/>
                  </a:cxn>
                  <a:cxn ang="0">
                    <a:pos x="257" y="54"/>
                  </a:cxn>
                  <a:cxn ang="0">
                    <a:pos x="270" y="62"/>
                  </a:cxn>
                  <a:cxn ang="0">
                    <a:pos x="286" y="73"/>
                  </a:cxn>
                  <a:cxn ang="0">
                    <a:pos x="303" y="85"/>
                  </a:cxn>
                  <a:cxn ang="0">
                    <a:pos x="316" y="94"/>
                  </a:cxn>
                  <a:cxn ang="0">
                    <a:pos x="329" y="105"/>
                  </a:cxn>
                  <a:cxn ang="0">
                    <a:pos x="345" y="116"/>
                  </a:cxn>
                  <a:cxn ang="0">
                    <a:pos x="361" y="128"/>
                  </a:cxn>
                  <a:cxn ang="0">
                    <a:pos x="375" y="140"/>
                  </a:cxn>
                  <a:cxn ang="0">
                    <a:pos x="389" y="153"/>
                  </a:cxn>
                  <a:cxn ang="0">
                    <a:pos x="402" y="165"/>
                  </a:cxn>
                  <a:cxn ang="0">
                    <a:pos x="418" y="180"/>
                  </a:cxn>
                  <a:cxn ang="0">
                    <a:pos x="432" y="193"/>
                  </a:cxn>
                  <a:cxn ang="0">
                    <a:pos x="444" y="206"/>
                  </a:cxn>
                  <a:cxn ang="0">
                    <a:pos x="458" y="221"/>
                  </a:cxn>
                  <a:cxn ang="0">
                    <a:pos x="469" y="232"/>
                  </a:cxn>
                  <a:cxn ang="0">
                    <a:pos x="481" y="246"/>
                  </a:cxn>
                  <a:cxn ang="0">
                    <a:pos x="493" y="260"/>
                  </a:cxn>
                  <a:cxn ang="0">
                    <a:pos x="506" y="277"/>
                  </a:cxn>
                  <a:cxn ang="0">
                    <a:pos x="517" y="291"/>
                  </a:cxn>
                  <a:cxn ang="0">
                    <a:pos x="529" y="307"/>
                  </a:cxn>
                  <a:cxn ang="0">
                    <a:pos x="543" y="326"/>
                  </a:cxn>
                  <a:cxn ang="0">
                    <a:pos x="555" y="343"/>
                  </a:cxn>
                  <a:cxn ang="0">
                    <a:pos x="568" y="362"/>
                  </a:cxn>
                  <a:cxn ang="0">
                    <a:pos x="580" y="381"/>
                  </a:cxn>
                  <a:cxn ang="0">
                    <a:pos x="591" y="401"/>
                  </a:cxn>
                  <a:cxn ang="0">
                    <a:pos x="603" y="422"/>
                  </a:cxn>
                  <a:cxn ang="0">
                    <a:pos x="612" y="440"/>
                  </a:cxn>
                  <a:cxn ang="0">
                    <a:pos x="621" y="457"/>
                  </a:cxn>
                  <a:cxn ang="0">
                    <a:pos x="629" y="477"/>
                  </a:cxn>
                  <a:cxn ang="0">
                    <a:pos x="634" y="491"/>
                  </a:cxn>
                  <a:cxn ang="0">
                    <a:pos x="791" y="429"/>
                  </a:cxn>
                  <a:cxn ang="0">
                    <a:pos x="547" y="753"/>
                  </a:cxn>
                  <a:cxn ang="0">
                    <a:pos x="115" y="700"/>
                  </a:cxn>
                  <a:cxn ang="0">
                    <a:pos x="286" y="631"/>
                  </a:cxn>
                  <a:cxn ang="0">
                    <a:pos x="275" y="608"/>
                  </a:cxn>
                  <a:cxn ang="0">
                    <a:pos x="264" y="586"/>
                  </a:cxn>
                  <a:cxn ang="0">
                    <a:pos x="249" y="562"/>
                  </a:cxn>
                  <a:cxn ang="0">
                    <a:pos x="232" y="537"/>
                  </a:cxn>
                  <a:cxn ang="0">
                    <a:pos x="217" y="516"/>
                  </a:cxn>
                  <a:cxn ang="0">
                    <a:pos x="201" y="496"/>
                  </a:cxn>
                  <a:cxn ang="0">
                    <a:pos x="184" y="476"/>
                  </a:cxn>
                  <a:cxn ang="0">
                    <a:pos x="167" y="459"/>
                  </a:cxn>
                  <a:cxn ang="0">
                    <a:pos x="150" y="443"/>
                  </a:cxn>
                  <a:cxn ang="0">
                    <a:pos x="130" y="425"/>
                  </a:cxn>
                  <a:cxn ang="0">
                    <a:pos x="111" y="410"/>
                  </a:cxn>
                  <a:cxn ang="0">
                    <a:pos x="93" y="395"/>
                  </a:cxn>
                  <a:cxn ang="0">
                    <a:pos x="75" y="382"/>
                  </a:cxn>
                  <a:cxn ang="0">
                    <a:pos x="53" y="368"/>
                  </a:cxn>
                  <a:cxn ang="0">
                    <a:pos x="31" y="355"/>
                  </a:cxn>
                  <a:cxn ang="0">
                    <a:pos x="16" y="348"/>
                  </a:cxn>
                  <a:cxn ang="0">
                    <a:pos x="0" y="339"/>
                  </a:cxn>
                  <a:cxn ang="0">
                    <a:pos x="161" y="0"/>
                  </a:cxn>
                </a:cxnLst>
                <a:rect l="0" t="0" r="r" b="b"/>
                <a:pathLst>
                  <a:path w="791" h="753">
                    <a:moveTo>
                      <a:pt x="161" y="0"/>
                    </a:moveTo>
                    <a:lnTo>
                      <a:pt x="177" y="8"/>
                    </a:lnTo>
                    <a:lnTo>
                      <a:pt x="190" y="15"/>
                    </a:lnTo>
                    <a:lnTo>
                      <a:pt x="204" y="22"/>
                    </a:lnTo>
                    <a:lnTo>
                      <a:pt x="217" y="29"/>
                    </a:lnTo>
                    <a:lnTo>
                      <a:pt x="231" y="37"/>
                    </a:lnTo>
                    <a:lnTo>
                      <a:pt x="244" y="46"/>
                    </a:lnTo>
                    <a:lnTo>
                      <a:pt x="257" y="54"/>
                    </a:lnTo>
                    <a:lnTo>
                      <a:pt x="270" y="62"/>
                    </a:lnTo>
                    <a:lnTo>
                      <a:pt x="286" y="73"/>
                    </a:lnTo>
                    <a:lnTo>
                      <a:pt x="303" y="85"/>
                    </a:lnTo>
                    <a:lnTo>
                      <a:pt x="316" y="94"/>
                    </a:lnTo>
                    <a:lnTo>
                      <a:pt x="329" y="105"/>
                    </a:lnTo>
                    <a:lnTo>
                      <a:pt x="345" y="116"/>
                    </a:lnTo>
                    <a:lnTo>
                      <a:pt x="361" y="128"/>
                    </a:lnTo>
                    <a:lnTo>
                      <a:pt x="375" y="140"/>
                    </a:lnTo>
                    <a:lnTo>
                      <a:pt x="389" y="153"/>
                    </a:lnTo>
                    <a:lnTo>
                      <a:pt x="402" y="165"/>
                    </a:lnTo>
                    <a:lnTo>
                      <a:pt x="418" y="180"/>
                    </a:lnTo>
                    <a:lnTo>
                      <a:pt x="432" y="193"/>
                    </a:lnTo>
                    <a:lnTo>
                      <a:pt x="444" y="206"/>
                    </a:lnTo>
                    <a:lnTo>
                      <a:pt x="458" y="221"/>
                    </a:lnTo>
                    <a:lnTo>
                      <a:pt x="469" y="232"/>
                    </a:lnTo>
                    <a:lnTo>
                      <a:pt x="481" y="246"/>
                    </a:lnTo>
                    <a:lnTo>
                      <a:pt x="493" y="260"/>
                    </a:lnTo>
                    <a:lnTo>
                      <a:pt x="506" y="277"/>
                    </a:lnTo>
                    <a:lnTo>
                      <a:pt x="517" y="291"/>
                    </a:lnTo>
                    <a:lnTo>
                      <a:pt x="529" y="307"/>
                    </a:lnTo>
                    <a:lnTo>
                      <a:pt x="543" y="326"/>
                    </a:lnTo>
                    <a:lnTo>
                      <a:pt x="555" y="343"/>
                    </a:lnTo>
                    <a:lnTo>
                      <a:pt x="568" y="362"/>
                    </a:lnTo>
                    <a:lnTo>
                      <a:pt x="580" y="381"/>
                    </a:lnTo>
                    <a:lnTo>
                      <a:pt x="591" y="401"/>
                    </a:lnTo>
                    <a:lnTo>
                      <a:pt x="603" y="422"/>
                    </a:lnTo>
                    <a:lnTo>
                      <a:pt x="612" y="440"/>
                    </a:lnTo>
                    <a:lnTo>
                      <a:pt x="621" y="457"/>
                    </a:lnTo>
                    <a:lnTo>
                      <a:pt x="629" y="477"/>
                    </a:lnTo>
                    <a:lnTo>
                      <a:pt x="634" y="491"/>
                    </a:lnTo>
                    <a:lnTo>
                      <a:pt x="791" y="429"/>
                    </a:lnTo>
                    <a:lnTo>
                      <a:pt x="547" y="753"/>
                    </a:lnTo>
                    <a:lnTo>
                      <a:pt x="115" y="700"/>
                    </a:lnTo>
                    <a:lnTo>
                      <a:pt x="286" y="631"/>
                    </a:lnTo>
                    <a:lnTo>
                      <a:pt x="275" y="608"/>
                    </a:lnTo>
                    <a:lnTo>
                      <a:pt x="264" y="586"/>
                    </a:lnTo>
                    <a:lnTo>
                      <a:pt x="249" y="562"/>
                    </a:lnTo>
                    <a:lnTo>
                      <a:pt x="232" y="537"/>
                    </a:lnTo>
                    <a:lnTo>
                      <a:pt x="217" y="516"/>
                    </a:lnTo>
                    <a:lnTo>
                      <a:pt x="201" y="496"/>
                    </a:lnTo>
                    <a:lnTo>
                      <a:pt x="184" y="476"/>
                    </a:lnTo>
                    <a:lnTo>
                      <a:pt x="167" y="459"/>
                    </a:lnTo>
                    <a:lnTo>
                      <a:pt x="150" y="443"/>
                    </a:lnTo>
                    <a:lnTo>
                      <a:pt x="130" y="425"/>
                    </a:lnTo>
                    <a:lnTo>
                      <a:pt x="111" y="410"/>
                    </a:lnTo>
                    <a:lnTo>
                      <a:pt x="93" y="395"/>
                    </a:lnTo>
                    <a:lnTo>
                      <a:pt x="75" y="382"/>
                    </a:lnTo>
                    <a:lnTo>
                      <a:pt x="53" y="368"/>
                    </a:lnTo>
                    <a:lnTo>
                      <a:pt x="31" y="355"/>
                    </a:lnTo>
                    <a:lnTo>
                      <a:pt x="16" y="348"/>
                    </a:lnTo>
                    <a:lnTo>
                      <a:pt x="0" y="339"/>
                    </a:lnTo>
                    <a:lnTo>
                      <a:pt x="161" y="0"/>
                    </a:lnTo>
                    <a:close/>
                  </a:path>
                </a:pathLst>
              </a:custGeom>
              <a:solidFill>
                <a:srgbClr val="00FF00"/>
              </a:solidFill>
              <a:ln w="12700">
                <a:solidFill>
                  <a:srgbClr val="000000"/>
                </a:solidFill>
                <a:prstDash val="solid"/>
                <a:round/>
                <a:headEnd/>
                <a:tailEnd/>
              </a:ln>
            </p:spPr>
            <p:txBody>
              <a:bodyPr/>
              <a:lstStyle/>
              <a:p>
                <a:endParaRPr lang="en-US"/>
              </a:p>
            </p:txBody>
          </p:sp>
        </p:grpSp>
        <p:sp>
          <p:nvSpPr>
            <p:cNvPr id="182313" name="Text Box 41"/>
            <p:cNvSpPr txBox="1">
              <a:spLocks noChangeArrowheads="1"/>
            </p:cNvSpPr>
            <p:nvPr/>
          </p:nvSpPr>
          <p:spPr bwMode="auto">
            <a:xfrm>
              <a:off x="4128" y="1468"/>
              <a:ext cx="180" cy="212"/>
            </a:xfrm>
            <a:prstGeom prst="rect">
              <a:avLst/>
            </a:prstGeom>
            <a:noFill/>
            <a:ln w="9525">
              <a:noFill/>
              <a:miter lim="800000"/>
              <a:headEnd/>
              <a:tailEnd/>
            </a:ln>
            <a:effectLst/>
          </p:spPr>
          <p:txBody>
            <a:bodyPr wrap="none">
              <a:spAutoFit/>
            </a:bodyPr>
            <a:lstStyle/>
            <a:p>
              <a:r>
                <a:rPr lang="en-US" sz="1600" b="1" dirty="0"/>
                <a:t>1</a:t>
              </a:r>
            </a:p>
          </p:txBody>
        </p:sp>
        <p:sp>
          <p:nvSpPr>
            <p:cNvPr id="182314" name="Text Box 42"/>
            <p:cNvSpPr txBox="1">
              <a:spLocks noChangeArrowheads="1"/>
            </p:cNvSpPr>
            <p:nvPr/>
          </p:nvSpPr>
          <p:spPr bwMode="auto">
            <a:xfrm>
              <a:off x="4486" y="1505"/>
              <a:ext cx="180" cy="212"/>
            </a:xfrm>
            <a:prstGeom prst="rect">
              <a:avLst/>
            </a:prstGeom>
            <a:noFill/>
            <a:ln w="9525">
              <a:noFill/>
              <a:miter lim="800000"/>
              <a:headEnd/>
              <a:tailEnd/>
            </a:ln>
            <a:effectLst/>
          </p:spPr>
          <p:txBody>
            <a:bodyPr wrap="none">
              <a:spAutoFit/>
            </a:bodyPr>
            <a:lstStyle/>
            <a:p>
              <a:r>
                <a:rPr lang="en-US" sz="1600" b="1"/>
                <a:t>2</a:t>
              </a:r>
            </a:p>
          </p:txBody>
        </p:sp>
        <p:sp>
          <p:nvSpPr>
            <p:cNvPr id="182315" name="Text Box 43"/>
            <p:cNvSpPr txBox="1">
              <a:spLocks noChangeArrowheads="1"/>
            </p:cNvSpPr>
            <p:nvPr/>
          </p:nvSpPr>
          <p:spPr bwMode="auto">
            <a:xfrm>
              <a:off x="4528" y="1771"/>
              <a:ext cx="180" cy="212"/>
            </a:xfrm>
            <a:prstGeom prst="rect">
              <a:avLst/>
            </a:prstGeom>
            <a:noFill/>
            <a:ln w="9525">
              <a:noFill/>
              <a:miter lim="800000"/>
              <a:headEnd/>
              <a:tailEnd/>
            </a:ln>
            <a:effectLst/>
          </p:spPr>
          <p:txBody>
            <a:bodyPr wrap="none">
              <a:spAutoFit/>
            </a:bodyPr>
            <a:lstStyle/>
            <a:p>
              <a:r>
                <a:rPr lang="en-US" sz="1600" b="1" dirty="0"/>
                <a:t>3</a:t>
              </a:r>
            </a:p>
          </p:txBody>
        </p:sp>
        <p:sp>
          <p:nvSpPr>
            <p:cNvPr id="182316" name="Text Box 44"/>
            <p:cNvSpPr txBox="1">
              <a:spLocks noChangeArrowheads="1"/>
            </p:cNvSpPr>
            <p:nvPr/>
          </p:nvSpPr>
          <p:spPr bwMode="auto">
            <a:xfrm>
              <a:off x="4291" y="1886"/>
              <a:ext cx="180" cy="212"/>
            </a:xfrm>
            <a:prstGeom prst="rect">
              <a:avLst/>
            </a:prstGeom>
            <a:noFill/>
            <a:ln w="9525">
              <a:noFill/>
              <a:miter lim="800000"/>
              <a:headEnd/>
              <a:tailEnd/>
            </a:ln>
            <a:effectLst/>
          </p:spPr>
          <p:txBody>
            <a:bodyPr wrap="none">
              <a:spAutoFit/>
            </a:bodyPr>
            <a:lstStyle/>
            <a:p>
              <a:r>
                <a:rPr lang="en-US" sz="1600" b="1" dirty="0"/>
                <a:t>4</a:t>
              </a:r>
            </a:p>
          </p:txBody>
        </p:sp>
        <p:sp>
          <p:nvSpPr>
            <p:cNvPr id="182317" name="Text Box 45"/>
            <p:cNvSpPr txBox="1">
              <a:spLocks noChangeArrowheads="1"/>
            </p:cNvSpPr>
            <p:nvPr/>
          </p:nvSpPr>
          <p:spPr bwMode="auto">
            <a:xfrm>
              <a:off x="4053" y="1728"/>
              <a:ext cx="180" cy="212"/>
            </a:xfrm>
            <a:prstGeom prst="rect">
              <a:avLst/>
            </a:prstGeom>
            <a:noFill/>
            <a:ln w="9525">
              <a:noFill/>
              <a:miter lim="800000"/>
              <a:headEnd/>
              <a:tailEnd/>
            </a:ln>
            <a:effectLst/>
          </p:spPr>
          <p:txBody>
            <a:bodyPr wrap="none">
              <a:spAutoFit/>
            </a:bodyPr>
            <a:lstStyle/>
            <a:p>
              <a:r>
                <a:rPr lang="en-US" sz="1600" b="1" dirty="0"/>
                <a:t>5</a:t>
              </a:r>
            </a:p>
          </p:txBody>
        </p:sp>
      </p:grpSp>
      <p:grpSp>
        <p:nvGrpSpPr>
          <p:cNvPr id="6" name="Group 46"/>
          <p:cNvGrpSpPr>
            <a:grpSpLocks/>
          </p:cNvGrpSpPr>
          <p:nvPr/>
        </p:nvGrpSpPr>
        <p:grpSpPr bwMode="auto">
          <a:xfrm>
            <a:off x="6781800" y="990600"/>
            <a:ext cx="457200" cy="533400"/>
            <a:chOff x="4032" y="1440"/>
            <a:chExt cx="676" cy="658"/>
          </a:xfrm>
        </p:grpSpPr>
        <p:grpSp>
          <p:nvGrpSpPr>
            <p:cNvPr id="7" name="Group 47"/>
            <p:cNvGrpSpPr>
              <a:grpSpLocks/>
            </p:cNvGrpSpPr>
            <p:nvPr/>
          </p:nvGrpSpPr>
          <p:grpSpPr bwMode="auto">
            <a:xfrm>
              <a:off x="4032" y="1440"/>
              <a:ext cx="659" cy="632"/>
              <a:chOff x="1584" y="1152"/>
              <a:chExt cx="2692" cy="2479"/>
            </a:xfrm>
          </p:grpSpPr>
          <p:sp>
            <p:nvSpPr>
              <p:cNvPr id="182320" name="Freeform 48"/>
              <p:cNvSpPr>
                <a:spLocks/>
              </p:cNvSpPr>
              <p:nvPr/>
            </p:nvSpPr>
            <p:spPr bwMode="auto">
              <a:xfrm>
                <a:off x="2016" y="1152"/>
                <a:ext cx="777" cy="807"/>
              </a:xfrm>
              <a:custGeom>
                <a:avLst/>
                <a:gdLst/>
                <a:ahLst/>
                <a:cxnLst>
                  <a:cxn ang="0">
                    <a:pos x="0" y="614"/>
                  </a:cxn>
                  <a:cxn ang="0">
                    <a:pos x="8" y="598"/>
                  </a:cxn>
                  <a:cxn ang="0">
                    <a:pos x="15" y="585"/>
                  </a:cxn>
                  <a:cxn ang="0">
                    <a:pos x="22" y="571"/>
                  </a:cxn>
                  <a:cxn ang="0">
                    <a:pos x="29" y="558"/>
                  </a:cxn>
                  <a:cxn ang="0">
                    <a:pos x="37" y="544"/>
                  </a:cxn>
                  <a:cxn ang="0">
                    <a:pos x="46" y="530"/>
                  </a:cxn>
                  <a:cxn ang="0">
                    <a:pos x="54" y="517"/>
                  </a:cxn>
                  <a:cxn ang="0">
                    <a:pos x="62" y="503"/>
                  </a:cxn>
                  <a:cxn ang="0">
                    <a:pos x="73" y="487"/>
                  </a:cxn>
                  <a:cxn ang="0">
                    <a:pos x="85" y="471"/>
                  </a:cxn>
                  <a:cxn ang="0">
                    <a:pos x="94" y="458"/>
                  </a:cxn>
                  <a:cxn ang="0">
                    <a:pos x="105" y="445"/>
                  </a:cxn>
                  <a:cxn ang="0">
                    <a:pos x="116" y="430"/>
                  </a:cxn>
                  <a:cxn ang="0">
                    <a:pos x="128" y="414"/>
                  </a:cxn>
                  <a:cxn ang="0">
                    <a:pos x="140" y="400"/>
                  </a:cxn>
                  <a:cxn ang="0">
                    <a:pos x="153" y="385"/>
                  </a:cxn>
                  <a:cxn ang="0">
                    <a:pos x="165" y="373"/>
                  </a:cxn>
                  <a:cxn ang="0">
                    <a:pos x="180" y="356"/>
                  </a:cxn>
                  <a:cxn ang="0">
                    <a:pos x="193" y="342"/>
                  </a:cxn>
                  <a:cxn ang="0">
                    <a:pos x="206" y="330"/>
                  </a:cxn>
                  <a:cxn ang="0">
                    <a:pos x="221" y="316"/>
                  </a:cxn>
                  <a:cxn ang="0">
                    <a:pos x="232" y="306"/>
                  </a:cxn>
                  <a:cxn ang="0">
                    <a:pos x="246" y="294"/>
                  </a:cxn>
                  <a:cxn ang="0">
                    <a:pos x="260" y="282"/>
                  </a:cxn>
                  <a:cxn ang="0">
                    <a:pos x="277" y="269"/>
                  </a:cxn>
                  <a:cxn ang="0">
                    <a:pos x="291" y="258"/>
                  </a:cxn>
                  <a:cxn ang="0">
                    <a:pos x="307" y="245"/>
                  </a:cxn>
                  <a:cxn ang="0">
                    <a:pos x="326" y="232"/>
                  </a:cxn>
                  <a:cxn ang="0">
                    <a:pos x="343" y="219"/>
                  </a:cxn>
                  <a:cxn ang="0">
                    <a:pos x="362" y="206"/>
                  </a:cxn>
                  <a:cxn ang="0">
                    <a:pos x="381" y="194"/>
                  </a:cxn>
                  <a:cxn ang="0">
                    <a:pos x="401" y="183"/>
                  </a:cxn>
                  <a:cxn ang="0">
                    <a:pos x="422" y="171"/>
                  </a:cxn>
                  <a:cxn ang="0">
                    <a:pos x="440" y="163"/>
                  </a:cxn>
                  <a:cxn ang="0">
                    <a:pos x="457" y="153"/>
                  </a:cxn>
                  <a:cxn ang="0">
                    <a:pos x="477" y="145"/>
                  </a:cxn>
                  <a:cxn ang="0">
                    <a:pos x="491" y="139"/>
                  </a:cxn>
                  <a:cxn ang="0">
                    <a:pos x="431" y="0"/>
                  </a:cxn>
                  <a:cxn ang="0">
                    <a:pos x="777" y="198"/>
                  </a:cxn>
                  <a:cxn ang="0">
                    <a:pos x="687" y="609"/>
                  </a:cxn>
                  <a:cxn ang="0">
                    <a:pos x="631" y="487"/>
                  </a:cxn>
                  <a:cxn ang="0">
                    <a:pos x="608" y="498"/>
                  </a:cxn>
                  <a:cxn ang="0">
                    <a:pos x="586" y="510"/>
                  </a:cxn>
                  <a:cxn ang="0">
                    <a:pos x="562" y="525"/>
                  </a:cxn>
                  <a:cxn ang="0">
                    <a:pos x="536" y="542"/>
                  </a:cxn>
                  <a:cxn ang="0">
                    <a:pos x="516" y="557"/>
                  </a:cxn>
                  <a:cxn ang="0">
                    <a:pos x="496" y="574"/>
                  </a:cxn>
                  <a:cxn ang="0">
                    <a:pos x="476" y="590"/>
                  </a:cxn>
                  <a:cxn ang="0">
                    <a:pos x="459" y="607"/>
                  </a:cxn>
                  <a:cxn ang="0">
                    <a:pos x="443" y="625"/>
                  </a:cxn>
                  <a:cxn ang="0">
                    <a:pos x="425" y="644"/>
                  </a:cxn>
                  <a:cxn ang="0">
                    <a:pos x="410" y="663"/>
                  </a:cxn>
                  <a:cxn ang="0">
                    <a:pos x="395" y="682"/>
                  </a:cxn>
                  <a:cxn ang="0">
                    <a:pos x="382" y="699"/>
                  </a:cxn>
                  <a:cxn ang="0">
                    <a:pos x="368" y="722"/>
                  </a:cxn>
                  <a:cxn ang="0">
                    <a:pos x="355" y="743"/>
                  </a:cxn>
                  <a:cxn ang="0">
                    <a:pos x="348" y="759"/>
                  </a:cxn>
                  <a:cxn ang="0">
                    <a:pos x="339" y="775"/>
                  </a:cxn>
                  <a:cxn ang="0">
                    <a:pos x="0" y="614"/>
                  </a:cxn>
                </a:cxnLst>
                <a:rect l="0" t="0" r="r" b="b"/>
                <a:pathLst>
                  <a:path w="777" h="775">
                    <a:moveTo>
                      <a:pt x="0" y="614"/>
                    </a:moveTo>
                    <a:lnTo>
                      <a:pt x="8" y="598"/>
                    </a:lnTo>
                    <a:lnTo>
                      <a:pt x="15" y="585"/>
                    </a:lnTo>
                    <a:lnTo>
                      <a:pt x="22" y="571"/>
                    </a:lnTo>
                    <a:lnTo>
                      <a:pt x="29" y="558"/>
                    </a:lnTo>
                    <a:lnTo>
                      <a:pt x="37" y="544"/>
                    </a:lnTo>
                    <a:lnTo>
                      <a:pt x="46" y="530"/>
                    </a:lnTo>
                    <a:lnTo>
                      <a:pt x="54" y="517"/>
                    </a:lnTo>
                    <a:lnTo>
                      <a:pt x="62" y="503"/>
                    </a:lnTo>
                    <a:lnTo>
                      <a:pt x="73" y="487"/>
                    </a:lnTo>
                    <a:lnTo>
                      <a:pt x="85" y="471"/>
                    </a:lnTo>
                    <a:lnTo>
                      <a:pt x="94" y="458"/>
                    </a:lnTo>
                    <a:lnTo>
                      <a:pt x="105" y="445"/>
                    </a:lnTo>
                    <a:lnTo>
                      <a:pt x="116" y="430"/>
                    </a:lnTo>
                    <a:lnTo>
                      <a:pt x="128" y="414"/>
                    </a:lnTo>
                    <a:lnTo>
                      <a:pt x="140" y="400"/>
                    </a:lnTo>
                    <a:lnTo>
                      <a:pt x="153" y="385"/>
                    </a:lnTo>
                    <a:lnTo>
                      <a:pt x="165" y="373"/>
                    </a:lnTo>
                    <a:lnTo>
                      <a:pt x="180" y="356"/>
                    </a:lnTo>
                    <a:lnTo>
                      <a:pt x="193" y="342"/>
                    </a:lnTo>
                    <a:lnTo>
                      <a:pt x="206" y="330"/>
                    </a:lnTo>
                    <a:lnTo>
                      <a:pt x="221" y="316"/>
                    </a:lnTo>
                    <a:lnTo>
                      <a:pt x="232" y="306"/>
                    </a:lnTo>
                    <a:lnTo>
                      <a:pt x="246" y="294"/>
                    </a:lnTo>
                    <a:lnTo>
                      <a:pt x="260" y="282"/>
                    </a:lnTo>
                    <a:lnTo>
                      <a:pt x="277" y="269"/>
                    </a:lnTo>
                    <a:lnTo>
                      <a:pt x="291" y="258"/>
                    </a:lnTo>
                    <a:lnTo>
                      <a:pt x="307" y="245"/>
                    </a:lnTo>
                    <a:lnTo>
                      <a:pt x="326" y="232"/>
                    </a:lnTo>
                    <a:lnTo>
                      <a:pt x="343" y="219"/>
                    </a:lnTo>
                    <a:lnTo>
                      <a:pt x="362" y="206"/>
                    </a:lnTo>
                    <a:lnTo>
                      <a:pt x="381" y="194"/>
                    </a:lnTo>
                    <a:lnTo>
                      <a:pt x="401" y="183"/>
                    </a:lnTo>
                    <a:lnTo>
                      <a:pt x="422" y="171"/>
                    </a:lnTo>
                    <a:lnTo>
                      <a:pt x="440" y="163"/>
                    </a:lnTo>
                    <a:lnTo>
                      <a:pt x="457" y="153"/>
                    </a:lnTo>
                    <a:lnTo>
                      <a:pt x="477" y="145"/>
                    </a:lnTo>
                    <a:lnTo>
                      <a:pt x="491" y="139"/>
                    </a:lnTo>
                    <a:lnTo>
                      <a:pt x="431" y="0"/>
                    </a:lnTo>
                    <a:lnTo>
                      <a:pt x="777" y="198"/>
                    </a:lnTo>
                    <a:lnTo>
                      <a:pt x="687" y="609"/>
                    </a:lnTo>
                    <a:lnTo>
                      <a:pt x="631" y="487"/>
                    </a:lnTo>
                    <a:lnTo>
                      <a:pt x="608" y="498"/>
                    </a:lnTo>
                    <a:lnTo>
                      <a:pt x="586" y="510"/>
                    </a:lnTo>
                    <a:lnTo>
                      <a:pt x="562" y="525"/>
                    </a:lnTo>
                    <a:lnTo>
                      <a:pt x="536" y="542"/>
                    </a:lnTo>
                    <a:lnTo>
                      <a:pt x="516" y="557"/>
                    </a:lnTo>
                    <a:lnTo>
                      <a:pt x="496" y="574"/>
                    </a:lnTo>
                    <a:lnTo>
                      <a:pt x="476" y="590"/>
                    </a:lnTo>
                    <a:lnTo>
                      <a:pt x="459" y="607"/>
                    </a:lnTo>
                    <a:lnTo>
                      <a:pt x="443" y="625"/>
                    </a:lnTo>
                    <a:lnTo>
                      <a:pt x="425" y="644"/>
                    </a:lnTo>
                    <a:lnTo>
                      <a:pt x="410" y="663"/>
                    </a:lnTo>
                    <a:lnTo>
                      <a:pt x="395" y="682"/>
                    </a:lnTo>
                    <a:lnTo>
                      <a:pt x="382" y="699"/>
                    </a:lnTo>
                    <a:lnTo>
                      <a:pt x="368" y="722"/>
                    </a:lnTo>
                    <a:lnTo>
                      <a:pt x="355" y="743"/>
                    </a:lnTo>
                    <a:lnTo>
                      <a:pt x="348" y="759"/>
                    </a:lnTo>
                    <a:lnTo>
                      <a:pt x="339" y="775"/>
                    </a:lnTo>
                    <a:lnTo>
                      <a:pt x="0" y="614"/>
                    </a:lnTo>
                    <a:close/>
                  </a:path>
                </a:pathLst>
              </a:custGeom>
              <a:solidFill>
                <a:srgbClr val="00FFFF"/>
              </a:solidFill>
              <a:ln w="12700">
                <a:solidFill>
                  <a:srgbClr val="000000"/>
                </a:solidFill>
                <a:prstDash val="solid"/>
                <a:round/>
                <a:headEnd/>
                <a:tailEnd/>
              </a:ln>
            </p:spPr>
            <p:txBody>
              <a:bodyPr/>
              <a:lstStyle/>
              <a:p>
                <a:endParaRPr lang="en-US"/>
              </a:p>
            </p:txBody>
          </p:sp>
          <p:sp>
            <p:nvSpPr>
              <p:cNvPr id="182321" name="Freeform 49"/>
              <p:cNvSpPr>
                <a:spLocks/>
              </p:cNvSpPr>
              <p:nvPr/>
            </p:nvSpPr>
            <p:spPr bwMode="auto">
              <a:xfrm>
                <a:off x="1584" y="2352"/>
                <a:ext cx="777" cy="769"/>
              </a:xfrm>
              <a:custGeom>
                <a:avLst/>
                <a:gdLst/>
                <a:ahLst/>
                <a:cxnLst>
                  <a:cxn ang="0">
                    <a:pos x="617" y="739"/>
                  </a:cxn>
                  <a:cxn ang="0">
                    <a:pos x="601" y="731"/>
                  </a:cxn>
                  <a:cxn ang="0">
                    <a:pos x="588" y="724"/>
                  </a:cxn>
                  <a:cxn ang="0">
                    <a:pos x="574" y="717"/>
                  </a:cxn>
                  <a:cxn ang="0">
                    <a:pos x="561" y="710"/>
                  </a:cxn>
                  <a:cxn ang="0">
                    <a:pos x="547" y="702"/>
                  </a:cxn>
                  <a:cxn ang="0">
                    <a:pos x="533" y="694"/>
                  </a:cxn>
                  <a:cxn ang="0">
                    <a:pos x="520" y="685"/>
                  </a:cxn>
                  <a:cxn ang="0">
                    <a:pos x="506" y="677"/>
                  </a:cxn>
                  <a:cxn ang="0">
                    <a:pos x="491" y="666"/>
                  </a:cxn>
                  <a:cxn ang="0">
                    <a:pos x="474" y="655"/>
                  </a:cxn>
                  <a:cxn ang="0">
                    <a:pos x="461" y="645"/>
                  </a:cxn>
                  <a:cxn ang="0">
                    <a:pos x="448" y="634"/>
                  </a:cxn>
                  <a:cxn ang="0">
                    <a:pos x="433" y="623"/>
                  </a:cxn>
                  <a:cxn ang="0">
                    <a:pos x="417" y="611"/>
                  </a:cxn>
                  <a:cxn ang="0">
                    <a:pos x="403" y="599"/>
                  </a:cxn>
                  <a:cxn ang="0">
                    <a:pos x="388" y="586"/>
                  </a:cxn>
                  <a:cxn ang="0">
                    <a:pos x="376" y="575"/>
                  </a:cxn>
                  <a:cxn ang="0">
                    <a:pos x="359" y="559"/>
                  </a:cxn>
                  <a:cxn ang="0">
                    <a:pos x="345" y="546"/>
                  </a:cxn>
                  <a:cxn ang="0">
                    <a:pos x="333" y="533"/>
                  </a:cxn>
                  <a:cxn ang="0">
                    <a:pos x="319" y="518"/>
                  </a:cxn>
                  <a:cxn ang="0">
                    <a:pos x="309" y="507"/>
                  </a:cxn>
                  <a:cxn ang="0">
                    <a:pos x="297" y="493"/>
                  </a:cxn>
                  <a:cxn ang="0">
                    <a:pos x="285" y="479"/>
                  </a:cxn>
                  <a:cxn ang="0">
                    <a:pos x="272" y="462"/>
                  </a:cxn>
                  <a:cxn ang="0">
                    <a:pos x="260" y="448"/>
                  </a:cxn>
                  <a:cxn ang="0">
                    <a:pos x="248" y="432"/>
                  </a:cxn>
                  <a:cxn ang="0">
                    <a:pos x="234" y="413"/>
                  </a:cxn>
                  <a:cxn ang="0">
                    <a:pos x="222" y="396"/>
                  </a:cxn>
                  <a:cxn ang="0">
                    <a:pos x="209" y="377"/>
                  </a:cxn>
                  <a:cxn ang="0">
                    <a:pos x="197" y="358"/>
                  </a:cxn>
                  <a:cxn ang="0">
                    <a:pos x="186" y="338"/>
                  </a:cxn>
                  <a:cxn ang="0">
                    <a:pos x="174" y="317"/>
                  </a:cxn>
                  <a:cxn ang="0">
                    <a:pos x="166" y="299"/>
                  </a:cxn>
                  <a:cxn ang="0">
                    <a:pos x="156" y="282"/>
                  </a:cxn>
                  <a:cxn ang="0">
                    <a:pos x="148" y="263"/>
                  </a:cxn>
                  <a:cxn ang="0">
                    <a:pos x="0" y="333"/>
                  </a:cxn>
                  <a:cxn ang="0">
                    <a:pos x="244" y="0"/>
                  </a:cxn>
                  <a:cxn ang="0">
                    <a:pos x="657" y="36"/>
                  </a:cxn>
                  <a:cxn ang="0">
                    <a:pos x="491" y="110"/>
                  </a:cxn>
                  <a:cxn ang="0">
                    <a:pos x="501" y="131"/>
                  </a:cxn>
                  <a:cxn ang="0">
                    <a:pos x="513" y="153"/>
                  </a:cxn>
                  <a:cxn ang="0">
                    <a:pos x="528" y="177"/>
                  </a:cxn>
                  <a:cxn ang="0">
                    <a:pos x="545" y="203"/>
                  </a:cxn>
                  <a:cxn ang="0">
                    <a:pos x="560" y="223"/>
                  </a:cxn>
                  <a:cxn ang="0">
                    <a:pos x="577" y="243"/>
                  </a:cxn>
                  <a:cxn ang="0">
                    <a:pos x="593" y="263"/>
                  </a:cxn>
                  <a:cxn ang="0">
                    <a:pos x="610" y="280"/>
                  </a:cxn>
                  <a:cxn ang="0">
                    <a:pos x="628" y="296"/>
                  </a:cxn>
                  <a:cxn ang="0">
                    <a:pos x="647" y="314"/>
                  </a:cxn>
                  <a:cxn ang="0">
                    <a:pos x="666" y="329"/>
                  </a:cxn>
                  <a:cxn ang="0">
                    <a:pos x="684" y="344"/>
                  </a:cxn>
                  <a:cxn ang="0">
                    <a:pos x="702" y="357"/>
                  </a:cxn>
                  <a:cxn ang="0">
                    <a:pos x="724" y="371"/>
                  </a:cxn>
                  <a:cxn ang="0">
                    <a:pos x="746" y="384"/>
                  </a:cxn>
                  <a:cxn ang="0">
                    <a:pos x="762" y="391"/>
                  </a:cxn>
                  <a:cxn ang="0">
                    <a:pos x="777" y="399"/>
                  </a:cxn>
                  <a:cxn ang="0">
                    <a:pos x="617" y="739"/>
                  </a:cxn>
                </a:cxnLst>
                <a:rect l="0" t="0" r="r" b="b"/>
                <a:pathLst>
                  <a:path w="777" h="739">
                    <a:moveTo>
                      <a:pt x="617" y="739"/>
                    </a:moveTo>
                    <a:lnTo>
                      <a:pt x="601" y="731"/>
                    </a:lnTo>
                    <a:lnTo>
                      <a:pt x="588" y="724"/>
                    </a:lnTo>
                    <a:lnTo>
                      <a:pt x="574" y="717"/>
                    </a:lnTo>
                    <a:lnTo>
                      <a:pt x="561" y="710"/>
                    </a:lnTo>
                    <a:lnTo>
                      <a:pt x="547" y="702"/>
                    </a:lnTo>
                    <a:lnTo>
                      <a:pt x="533" y="694"/>
                    </a:lnTo>
                    <a:lnTo>
                      <a:pt x="520" y="685"/>
                    </a:lnTo>
                    <a:lnTo>
                      <a:pt x="506" y="677"/>
                    </a:lnTo>
                    <a:lnTo>
                      <a:pt x="491" y="666"/>
                    </a:lnTo>
                    <a:lnTo>
                      <a:pt x="474" y="655"/>
                    </a:lnTo>
                    <a:lnTo>
                      <a:pt x="461" y="645"/>
                    </a:lnTo>
                    <a:lnTo>
                      <a:pt x="448" y="634"/>
                    </a:lnTo>
                    <a:lnTo>
                      <a:pt x="433" y="623"/>
                    </a:lnTo>
                    <a:lnTo>
                      <a:pt x="417" y="611"/>
                    </a:lnTo>
                    <a:lnTo>
                      <a:pt x="403" y="599"/>
                    </a:lnTo>
                    <a:lnTo>
                      <a:pt x="388" y="586"/>
                    </a:lnTo>
                    <a:lnTo>
                      <a:pt x="376" y="575"/>
                    </a:lnTo>
                    <a:lnTo>
                      <a:pt x="359" y="559"/>
                    </a:lnTo>
                    <a:lnTo>
                      <a:pt x="345" y="546"/>
                    </a:lnTo>
                    <a:lnTo>
                      <a:pt x="333" y="533"/>
                    </a:lnTo>
                    <a:lnTo>
                      <a:pt x="319" y="518"/>
                    </a:lnTo>
                    <a:lnTo>
                      <a:pt x="309" y="507"/>
                    </a:lnTo>
                    <a:lnTo>
                      <a:pt x="297" y="493"/>
                    </a:lnTo>
                    <a:lnTo>
                      <a:pt x="285" y="479"/>
                    </a:lnTo>
                    <a:lnTo>
                      <a:pt x="272" y="462"/>
                    </a:lnTo>
                    <a:lnTo>
                      <a:pt x="260" y="448"/>
                    </a:lnTo>
                    <a:lnTo>
                      <a:pt x="248" y="432"/>
                    </a:lnTo>
                    <a:lnTo>
                      <a:pt x="234" y="413"/>
                    </a:lnTo>
                    <a:lnTo>
                      <a:pt x="222" y="396"/>
                    </a:lnTo>
                    <a:lnTo>
                      <a:pt x="209" y="377"/>
                    </a:lnTo>
                    <a:lnTo>
                      <a:pt x="197" y="358"/>
                    </a:lnTo>
                    <a:lnTo>
                      <a:pt x="186" y="338"/>
                    </a:lnTo>
                    <a:lnTo>
                      <a:pt x="174" y="317"/>
                    </a:lnTo>
                    <a:lnTo>
                      <a:pt x="166" y="299"/>
                    </a:lnTo>
                    <a:lnTo>
                      <a:pt x="156" y="282"/>
                    </a:lnTo>
                    <a:lnTo>
                      <a:pt x="148" y="263"/>
                    </a:lnTo>
                    <a:lnTo>
                      <a:pt x="0" y="333"/>
                    </a:lnTo>
                    <a:lnTo>
                      <a:pt x="244" y="0"/>
                    </a:lnTo>
                    <a:lnTo>
                      <a:pt x="657" y="36"/>
                    </a:lnTo>
                    <a:lnTo>
                      <a:pt x="491" y="110"/>
                    </a:lnTo>
                    <a:lnTo>
                      <a:pt x="501" y="131"/>
                    </a:lnTo>
                    <a:lnTo>
                      <a:pt x="513" y="153"/>
                    </a:lnTo>
                    <a:lnTo>
                      <a:pt x="528" y="177"/>
                    </a:lnTo>
                    <a:lnTo>
                      <a:pt x="545" y="203"/>
                    </a:lnTo>
                    <a:lnTo>
                      <a:pt x="560" y="223"/>
                    </a:lnTo>
                    <a:lnTo>
                      <a:pt x="577" y="243"/>
                    </a:lnTo>
                    <a:lnTo>
                      <a:pt x="593" y="263"/>
                    </a:lnTo>
                    <a:lnTo>
                      <a:pt x="610" y="280"/>
                    </a:lnTo>
                    <a:lnTo>
                      <a:pt x="628" y="296"/>
                    </a:lnTo>
                    <a:lnTo>
                      <a:pt x="647" y="314"/>
                    </a:lnTo>
                    <a:lnTo>
                      <a:pt x="666" y="329"/>
                    </a:lnTo>
                    <a:lnTo>
                      <a:pt x="684" y="344"/>
                    </a:lnTo>
                    <a:lnTo>
                      <a:pt x="702" y="357"/>
                    </a:lnTo>
                    <a:lnTo>
                      <a:pt x="724" y="371"/>
                    </a:lnTo>
                    <a:lnTo>
                      <a:pt x="746" y="384"/>
                    </a:lnTo>
                    <a:lnTo>
                      <a:pt x="762" y="391"/>
                    </a:lnTo>
                    <a:lnTo>
                      <a:pt x="777" y="399"/>
                    </a:lnTo>
                    <a:lnTo>
                      <a:pt x="617" y="739"/>
                    </a:lnTo>
                    <a:close/>
                  </a:path>
                </a:pathLst>
              </a:custGeom>
              <a:solidFill>
                <a:srgbClr val="FF00FF"/>
              </a:solidFill>
              <a:ln w="12700">
                <a:solidFill>
                  <a:srgbClr val="000000"/>
                </a:solidFill>
                <a:prstDash val="solid"/>
                <a:round/>
                <a:headEnd/>
                <a:tailEnd/>
              </a:ln>
            </p:spPr>
            <p:txBody>
              <a:bodyPr/>
              <a:lstStyle/>
              <a:p>
                <a:endParaRPr lang="en-US"/>
              </a:p>
            </p:txBody>
          </p:sp>
          <p:sp>
            <p:nvSpPr>
              <p:cNvPr id="182322" name="Freeform 50"/>
              <p:cNvSpPr>
                <a:spLocks/>
              </p:cNvSpPr>
              <p:nvPr/>
            </p:nvSpPr>
            <p:spPr bwMode="auto">
              <a:xfrm>
                <a:off x="2592" y="2928"/>
                <a:ext cx="844" cy="703"/>
              </a:xfrm>
              <a:custGeom>
                <a:avLst/>
                <a:gdLst/>
                <a:ahLst/>
                <a:cxnLst>
                  <a:cxn ang="0">
                    <a:pos x="338" y="0"/>
                  </a:cxn>
                  <a:cxn ang="0">
                    <a:pos x="268" y="174"/>
                  </a:cxn>
                  <a:cxn ang="0">
                    <a:pos x="284" y="181"/>
                  </a:cxn>
                  <a:cxn ang="0">
                    <a:pos x="299" y="185"/>
                  </a:cxn>
                  <a:cxn ang="0">
                    <a:pos x="316" y="190"/>
                  </a:cxn>
                  <a:cxn ang="0">
                    <a:pos x="335" y="195"/>
                  </a:cxn>
                  <a:cxn ang="0">
                    <a:pos x="357" y="199"/>
                  </a:cxn>
                  <a:cxn ang="0">
                    <a:pos x="377" y="202"/>
                  </a:cxn>
                  <a:cxn ang="0">
                    <a:pos x="397" y="205"/>
                  </a:cxn>
                  <a:cxn ang="0">
                    <a:pos x="420" y="208"/>
                  </a:cxn>
                  <a:cxn ang="0">
                    <a:pos x="444" y="210"/>
                  </a:cxn>
                  <a:cxn ang="0">
                    <a:pos x="487" y="210"/>
                  </a:cxn>
                  <a:cxn ang="0">
                    <a:pos x="510" y="209"/>
                  </a:cxn>
                  <a:cxn ang="0">
                    <a:pos x="530" y="207"/>
                  </a:cxn>
                  <a:cxn ang="0">
                    <a:pos x="551" y="204"/>
                  </a:cxn>
                  <a:cxn ang="0">
                    <a:pos x="573" y="200"/>
                  </a:cxn>
                  <a:cxn ang="0">
                    <a:pos x="592" y="197"/>
                  </a:cxn>
                  <a:cxn ang="0">
                    <a:pos x="616" y="191"/>
                  </a:cxn>
                  <a:cxn ang="0">
                    <a:pos x="638" y="184"/>
                  </a:cxn>
                  <a:cxn ang="0">
                    <a:pos x="844" y="510"/>
                  </a:cxn>
                  <a:cxn ang="0">
                    <a:pos x="824" y="518"/>
                  </a:cxn>
                  <a:cxn ang="0">
                    <a:pos x="805" y="525"/>
                  </a:cxn>
                  <a:cxn ang="0">
                    <a:pos x="788" y="531"/>
                  </a:cxn>
                  <a:cxn ang="0">
                    <a:pos x="770" y="537"/>
                  </a:cxn>
                  <a:cxn ang="0">
                    <a:pos x="753" y="542"/>
                  </a:cxn>
                  <a:cxn ang="0">
                    <a:pos x="735" y="548"/>
                  </a:cxn>
                  <a:cxn ang="0">
                    <a:pos x="719" y="552"/>
                  </a:cxn>
                  <a:cxn ang="0">
                    <a:pos x="702" y="556"/>
                  </a:cxn>
                  <a:cxn ang="0">
                    <a:pos x="685" y="560"/>
                  </a:cxn>
                  <a:cxn ang="0">
                    <a:pos x="666" y="565"/>
                  </a:cxn>
                  <a:cxn ang="0">
                    <a:pos x="644" y="568"/>
                  </a:cxn>
                  <a:cxn ang="0">
                    <a:pos x="626" y="572"/>
                  </a:cxn>
                  <a:cxn ang="0">
                    <a:pos x="606" y="576"/>
                  </a:cxn>
                  <a:cxn ang="0">
                    <a:pos x="585" y="579"/>
                  </a:cxn>
                  <a:cxn ang="0">
                    <a:pos x="563" y="581"/>
                  </a:cxn>
                  <a:cxn ang="0">
                    <a:pos x="539" y="582"/>
                  </a:cxn>
                  <a:cxn ang="0">
                    <a:pos x="516" y="584"/>
                  </a:cxn>
                  <a:cxn ang="0">
                    <a:pos x="494" y="584"/>
                  </a:cxn>
                  <a:cxn ang="0">
                    <a:pos x="470" y="584"/>
                  </a:cxn>
                  <a:cxn ang="0">
                    <a:pos x="440" y="584"/>
                  </a:cxn>
                  <a:cxn ang="0">
                    <a:pos x="413" y="583"/>
                  </a:cxn>
                  <a:cxn ang="0">
                    <a:pos x="394" y="582"/>
                  </a:cxn>
                  <a:cxn ang="0">
                    <a:pos x="373" y="581"/>
                  </a:cxn>
                  <a:cxn ang="0">
                    <a:pos x="351" y="579"/>
                  </a:cxn>
                  <a:cxn ang="0">
                    <a:pos x="326" y="575"/>
                  </a:cxn>
                  <a:cxn ang="0">
                    <a:pos x="305" y="571"/>
                  </a:cxn>
                  <a:cxn ang="0">
                    <a:pos x="284" y="568"/>
                  </a:cxn>
                  <a:cxn ang="0">
                    <a:pos x="259" y="562"/>
                  </a:cxn>
                  <a:cxn ang="0">
                    <a:pos x="240" y="557"/>
                  </a:cxn>
                  <a:cxn ang="0">
                    <a:pos x="216" y="552"/>
                  </a:cxn>
                  <a:cxn ang="0">
                    <a:pos x="195" y="546"/>
                  </a:cxn>
                  <a:cxn ang="0">
                    <a:pos x="174" y="540"/>
                  </a:cxn>
                  <a:cxn ang="0">
                    <a:pos x="152" y="532"/>
                  </a:cxn>
                  <a:cxn ang="0">
                    <a:pos x="125" y="522"/>
                  </a:cxn>
                  <a:cxn ang="0">
                    <a:pos x="61" y="675"/>
                  </a:cxn>
                  <a:cxn ang="0">
                    <a:pos x="0" y="242"/>
                  </a:cxn>
                  <a:cxn ang="0">
                    <a:pos x="338" y="0"/>
                  </a:cxn>
                </a:cxnLst>
                <a:rect l="0" t="0" r="r" b="b"/>
                <a:pathLst>
                  <a:path w="844" h="675">
                    <a:moveTo>
                      <a:pt x="338" y="0"/>
                    </a:moveTo>
                    <a:lnTo>
                      <a:pt x="268" y="174"/>
                    </a:lnTo>
                    <a:lnTo>
                      <a:pt x="284" y="181"/>
                    </a:lnTo>
                    <a:lnTo>
                      <a:pt x="299" y="185"/>
                    </a:lnTo>
                    <a:lnTo>
                      <a:pt x="316" y="190"/>
                    </a:lnTo>
                    <a:lnTo>
                      <a:pt x="335" y="195"/>
                    </a:lnTo>
                    <a:lnTo>
                      <a:pt x="357" y="199"/>
                    </a:lnTo>
                    <a:lnTo>
                      <a:pt x="377" y="202"/>
                    </a:lnTo>
                    <a:lnTo>
                      <a:pt x="397" y="205"/>
                    </a:lnTo>
                    <a:lnTo>
                      <a:pt x="420" y="208"/>
                    </a:lnTo>
                    <a:lnTo>
                      <a:pt x="444" y="210"/>
                    </a:lnTo>
                    <a:lnTo>
                      <a:pt x="487" y="210"/>
                    </a:lnTo>
                    <a:lnTo>
                      <a:pt x="510" y="209"/>
                    </a:lnTo>
                    <a:lnTo>
                      <a:pt x="530" y="207"/>
                    </a:lnTo>
                    <a:lnTo>
                      <a:pt x="551" y="204"/>
                    </a:lnTo>
                    <a:lnTo>
                      <a:pt x="573" y="200"/>
                    </a:lnTo>
                    <a:lnTo>
                      <a:pt x="592" y="197"/>
                    </a:lnTo>
                    <a:lnTo>
                      <a:pt x="616" y="191"/>
                    </a:lnTo>
                    <a:lnTo>
                      <a:pt x="638" y="184"/>
                    </a:lnTo>
                    <a:lnTo>
                      <a:pt x="844" y="510"/>
                    </a:lnTo>
                    <a:lnTo>
                      <a:pt x="824" y="518"/>
                    </a:lnTo>
                    <a:lnTo>
                      <a:pt x="805" y="525"/>
                    </a:lnTo>
                    <a:lnTo>
                      <a:pt x="788" y="531"/>
                    </a:lnTo>
                    <a:lnTo>
                      <a:pt x="770" y="537"/>
                    </a:lnTo>
                    <a:lnTo>
                      <a:pt x="753" y="542"/>
                    </a:lnTo>
                    <a:lnTo>
                      <a:pt x="735" y="548"/>
                    </a:lnTo>
                    <a:lnTo>
                      <a:pt x="719" y="552"/>
                    </a:lnTo>
                    <a:lnTo>
                      <a:pt x="702" y="556"/>
                    </a:lnTo>
                    <a:lnTo>
                      <a:pt x="685" y="560"/>
                    </a:lnTo>
                    <a:lnTo>
                      <a:pt x="666" y="565"/>
                    </a:lnTo>
                    <a:lnTo>
                      <a:pt x="644" y="568"/>
                    </a:lnTo>
                    <a:lnTo>
                      <a:pt x="626" y="572"/>
                    </a:lnTo>
                    <a:lnTo>
                      <a:pt x="606" y="576"/>
                    </a:lnTo>
                    <a:lnTo>
                      <a:pt x="585" y="579"/>
                    </a:lnTo>
                    <a:lnTo>
                      <a:pt x="563" y="581"/>
                    </a:lnTo>
                    <a:lnTo>
                      <a:pt x="539" y="582"/>
                    </a:lnTo>
                    <a:lnTo>
                      <a:pt x="516" y="584"/>
                    </a:lnTo>
                    <a:lnTo>
                      <a:pt x="494" y="584"/>
                    </a:lnTo>
                    <a:lnTo>
                      <a:pt x="470" y="584"/>
                    </a:lnTo>
                    <a:lnTo>
                      <a:pt x="440" y="584"/>
                    </a:lnTo>
                    <a:lnTo>
                      <a:pt x="413" y="583"/>
                    </a:lnTo>
                    <a:lnTo>
                      <a:pt x="394" y="582"/>
                    </a:lnTo>
                    <a:lnTo>
                      <a:pt x="373" y="581"/>
                    </a:lnTo>
                    <a:lnTo>
                      <a:pt x="351" y="579"/>
                    </a:lnTo>
                    <a:lnTo>
                      <a:pt x="326" y="575"/>
                    </a:lnTo>
                    <a:lnTo>
                      <a:pt x="305" y="571"/>
                    </a:lnTo>
                    <a:lnTo>
                      <a:pt x="284" y="568"/>
                    </a:lnTo>
                    <a:lnTo>
                      <a:pt x="259" y="562"/>
                    </a:lnTo>
                    <a:lnTo>
                      <a:pt x="240" y="557"/>
                    </a:lnTo>
                    <a:lnTo>
                      <a:pt x="216" y="552"/>
                    </a:lnTo>
                    <a:lnTo>
                      <a:pt x="195" y="546"/>
                    </a:lnTo>
                    <a:lnTo>
                      <a:pt x="174" y="540"/>
                    </a:lnTo>
                    <a:lnTo>
                      <a:pt x="152" y="532"/>
                    </a:lnTo>
                    <a:lnTo>
                      <a:pt x="125" y="522"/>
                    </a:lnTo>
                    <a:lnTo>
                      <a:pt x="61" y="675"/>
                    </a:lnTo>
                    <a:lnTo>
                      <a:pt x="0" y="242"/>
                    </a:lnTo>
                    <a:lnTo>
                      <a:pt x="338" y="0"/>
                    </a:lnTo>
                    <a:close/>
                  </a:path>
                </a:pathLst>
              </a:custGeom>
              <a:solidFill>
                <a:srgbClr val="FFFF00"/>
              </a:solidFill>
              <a:ln w="12700">
                <a:solidFill>
                  <a:srgbClr val="000000"/>
                </a:solidFill>
                <a:prstDash val="solid"/>
                <a:round/>
                <a:headEnd/>
                <a:tailEnd/>
              </a:ln>
            </p:spPr>
            <p:txBody>
              <a:bodyPr/>
              <a:lstStyle/>
              <a:p>
                <a:endParaRPr lang="en-US"/>
              </a:p>
            </p:txBody>
          </p:sp>
          <p:sp>
            <p:nvSpPr>
              <p:cNvPr id="182323" name="Freeform 51"/>
              <p:cNvSpPr>
                <a:spLocks/>
              </p:cNvSpPr>
              <p:nvPr/>
            </p:nvSpPr>
            <p:spPr bwMode="auto">
              <a:xfrm>
                <a:off x="3600" y="2256"/>
                <a:ext cx="676" cy="888"/>
              </a:xfrm>
              <a:custGeom>
                <a:avLst/>
                <a:gdLst/>
                <a:ahLst/>
                <a:cxnLst>
                  <a:cxn ang="0">
                    <a:pos x="0" y="542"/>
                  </a:cxn>
                  <a:cxn ang="0">
                    <a:pos x="168" y="605"/>
                  </a:cxn>
                  <a:cxn ang="0">
                    <a:pos x="177" y="584"/>
                  </a:cxn>
                  <a:cxn ang="0">
                    <a:pos x="184" y="564"/>
                  </a:cxn>
                  <a:cxn ang="0">
                    <a:pos x="189" y="545"/>
                  </a:cxn>
                  <a:cxn ang="0">
                    <a:pos x="194" y="528"/>
                  </a:cxn>
                  <a:cxn ang="0">
                    <a:pos x="199" y="509"/>
                  </a:cxn>
                  <a:cxn ang="0">
                    <a:pos x="203" y="487"/>
                  </a:cxn>
                  <a:cxn ang="0">
                    <a:pos x="206" y="467"/>
                  </a:cxn>
                  <a:cxn ang="0">
                    <a:pos x="209" y="447"/>
                  </a:cxn>
                  <a:cxn ang="0">
                    <a:pos x="212" y="424"/>
                  </a:cxn>
                  <a:cxn ang="0">
                    <a:pos x="213" y="400"/>
                  </a:cxn>
                  <a:cxn ang="0">
                    <a:pos x="213" y="357"/>
                  </a:cxn>
                  <a:cxn ang="0">
                    <a:pos x="212" y="334"/>
                  </a:cxn>
                  <a:cxn ang="0">
                    <a:pos x="211" y="314"/>
                  </a:cxn>
                  <a:cxn ang="0">
                    <a:pos x="208" y="293"/>
                  </a:cxn>
                  <a:cxn ang="0">
                    <a:pos x="204" y="271"/>
                  </a:cxn>
                  <a:cxn ang="0">
                    <a:pos x="200" y="252"/>
                  </a:cxn>
                  <a:cxn ang="0">
                    <a:pos x="195" y="228"/>
                  </a:cxn>
                  <a:cxn ang="0">
                    <a:pos x="188" y="205"/>
                  </a:cxn>
                  <a:cxn ang="0">
                    <a:pos x="514" y="0"/>
                  </a:cxn>
                  <a:cxn ang="0">
                    <a:pos x="522" y="20"/>
                  </a:cxn>
                  <a:cxn ang="0">
                    <a:pos x="529" y="39"/>
                  </a:cxn>
                  <a:cxn ang="0">
                    <a:pos x="535" y="56"/>
                  </a:cxn>
                  <a:cxn ang="0">
                    <a:pos x="541" y="74"/>
                  </a:cxn>
                  <a:cxn ang="0">
                    <a:pos x="546" y="91"/>
                  </a:cxn>
                  <a:cxn ang="0">
                    <a:pos x="552" y="109"/>
                  </a:cxn>
                  <a:cxn ang="0">
                    <a:pos x="556" y="125"/>
                  </a:cxn>
                  <a:cxn ang="0">
                    <a:pos x="560" y="142"/>
                  </a:cxn>
                  <a:cxn ang="0">
                    <a:pos x="564" y="159"/>
                  </a:cxn>
                  <a:cxn ang="0">
                    <a:pos x="569" y="178"/>
                  </a:cxn>
                  <a:cxn ang="0">
                    <a:pos x="572" y="200"/>
                  </a:cxn>
                  <a:cxn ang="0">
                    <a:pos x="576" y="218"/>
                  </a:cxn>
                  <a:cxn ang="0">
                    <a:pos x="580" y="238"/>
                  </a:cxn>
                  <a:cxn ang="0">
                    <a:pos x="583" y="259"/>
                  </a:cxn>
                  <a:cxn ang="0">
                    <a:pos x="584" y="281"/>
                  </a:cxn>
                  <a:cxn ang="0">
                    <a:pos x="586" y="305"/>
                  </a:cxn>
                  <a:cxn ang="0">
                    <a:pos x="588" y="328"/>
                  </a:cxn>
                  <a:cxn ang="0">
                    <a:pos x="588" y="350"/>
                  </a:cxn>
                  <a:cxn ang="0">
                    <a:pos x="588" y="374"/>
                  </a:cxn>
                  <a:cxn ang="0">
                    <a:pos x="588" y="404"/>
                  </a:cxn>
                  <a:cxn ang="0">
                    <a:pos x="587" y="431"/>
                  </a:cxn>
                  <a:cxn ang="0">
                    <a:pos x="586" y="450"/>
                  </a:cxn>
                  <a:cxn ang="0">
                    <a:pos x="584" y="471"/>
                  </a:cxn>
                  <a:cxn ang="0">
                    <a:pos x="583" y="493"/>
                  </a:cxn>
                  <a:cxn ang="0">
                    <a:pos x="579" y="518"/>
                  </a:cxn>
                  <a:cxn ang="0">
                    <a:pos x="575" y="539"/>
                  </a:cxn>
                  <a:cxn ang="0">
                    <a:pos x="571" y="560"/>
                  </a:cxn>
                  <a:cxn ang="0">
                    <a:pos x="566" y="585"/>
                  </a:cxn>
                  <a:cxn ang="0">
                    <a:pos x="561" y="604"/>
                  </a:cxn>
                  <a:cxn ang="0">
                    <a:pos x="556" y="628"/>
                  </a:cxn>
                  <a:cxn ang="0">
                    <a:pos x="550" y="649"/>
                  </a:cxn>
                  <a:cxn ang="0">
                    <a:pos x="543" y="670"/>
                  </a:cxn>
                  <a:cxn ang="0">
                    <a:pos x="536" y="692"/>
                  </a:cxn>
                  <a:cxn ang="0">
                    <a:pos x="527" y="719"/>
                  </a:cxn>
                  <a:cxn ang="0">
                    <a:pos x="517" y="746"/>
                  </a:cxn>
                  <a:cxn ang="0">
                    <a:pos x="676" y="811"/>
                  </a:cxn>
                  <a:cxn ang="0">
                    <a:pos x="277" y="853"/>
                  </a:cxn>
                  <a:cxn ang="0">
                    <a:pos x="0" y="542"/>
                  </a:cxn>
                </a:cxnLst>
                <a:rect l="0" t="0" r="r" b="b"/>
                <a:pathLst>
                  <a:path w="676" h="853">
                    <a:moveTo>
                      <a:pt x="0" y="542"/>
                    </a:moveTo>
                    <a:lnTo>
                      <a:pt x="168" y="605"/>
                    </a:lnTo>
                    <a:lnTo>
                      <a:pt x="177" y="584"/>
                    </a:lnTo>
                    <a:lnTo>
                      <a:pt x="184" y="564"/>
                    </a:lnTo>
                    <a:lnTo>
                      <a:pt x="189" y="545"/>
                    </a:lnTo>
                    <a:lnTo>
                      <a:pt x="194" y="528"/>
                    </a:lnTo>
                    <a:lnTo>
                      <a:pt x="199" y="509"/>
                    </a:lnTo>
                    <a:lnTo>
                      <a:pt x="203" y="487"/>
                    </a:lnTo>
                    <a:lnTo>
                      <a:pt x="206" y="467"/>
                    </a:lnTo>
                    <a:lnTo>
                      <a:pt x="209" y="447"/>
                    </a:lnTo>
                    <a:lnTo>
                      <a:pt x="212" y="424"/>
                    </a:lnTo>
                    <a:lnTo>
                      <a:pt x="213" y="400"/>
                    </a:lnTo>
                    <a:lnTo>
                      <a:pt x="213" y="357"/>
                    </a:lnTo>
                    <a:lnTo>
                      <a:pt x="212" y="334"/>
                    </a:lnTo>
                    <a:lnTo>
                      <a:pt x="211" y="314"/>
                    </a:lnTo>
                    <a:lnTo>
                      <a:pt x="208" y="293"/>
                    </a:lnTo>
                    <a:lnTo>
                      <a:pt x="204" y="271"/>
                    </a:lnTo>
                    <a:lnTo>
                      <a:pt x="200" y="252"/>
                    </a:lnTo>
                    <a:lnTo>
                      <a:pt x="195" y="228"/>
                    </a:lnTo>
                    <a:lnTo>
                      <a:pt x="188" y="205"/>
                    </a:lnTo>
                    <a:lnTo>
                      <a:pt x="514" y="0"/>
                    </a:lnTo>
                    <a:lnTo>
                      <a:pt x="522" y="20"/>
                    </a:lnTo>
                    <a:lnTo>
                      <a:pt x="529" y="39"/>
                    </a:lnTo>
                    <a:lnTo>
                      <a:pt x="535" y="56"/>
                    </a:lnTo>
                    <a:lnTo>
                      <a:pt x="541" y="74"/>
                    </a:lnTo>
                    <a:lnTo>
                      <a:pt x="546" y="91"/>
                    </a:lnTo>
                    <a:lnTo>
                      <a:pt x="552" y="109"/>
                    </a:lnTo>
                    <a:lnTo>
                      <a:pt x="556" y="125"/>
                    </a:lnTo>
                    <a:lnTo>
                      <a:pt x="560" y="142"/>
                    </a:lnTo>
                    <a:lnTo>
                      <a:pt x="564" y="159"/>
                    </a:lnTo>
                    <a:lnTo>
                      <a:pt x="569" y="178"/>
                    </a:lnTo>
                    <a:lnTo>
                      <a:pt x="572" y="200"/>
                    </a:lnTo>
                    <a:lnTo>
                      <a:pt x="576" y="218"/>
                    </a:lnTo>
                    <a:lnTo>
                      <a:pt x="580" y="238"/>
                    </a:lnTo>
                    <a:lnTo>
                      <a:pt x="583" y="259"/>
                    </a:lnTo>
                    <a:lnTo>
                      <a:pt x="584" y="281"/>
                    </a:lnTo>
                    <a:lnTo>
                      <a:pt x="586" y="305"/>
                    </a:lnTo>
                    <a:lnTo>
                      <a:pt x="588" y="328"/>
                    </a:lnTo>
                    <a:lnTo>
                      <a:pt x="588" y="350"/>
                    </a:lnTo>
                    <a:lnTo>
                      <a:pt x="588" y="374"/>
                    </a:lnTo>
                    <a:lnTo>
                      <a:pt x="588" y="404"/>
                    </a:lnTo>
                    <a:lnTo>
                      <a:pt x="587" y="431"/>
                    </a:lnTo>
                    <a:lnTo>
                      <a:pt x="586" y="450"/>
                    </a:lnTo>
                    <a:lnTo>
                      <a:pt x="584" y="471"/>
                    </a:lnTo>
                    <a:lnTo>
                      <a:pt x="583" y="493"/>
                    </a:lnTo>
                    <a:lnTo>
                      <a:pt x="579" y="518"/>
                    </a:lnTo>
                    <a:lnTo>
                      <a:pt x="575" y="539"/>
                    </a:lnTo>
                    <a:lnTo>
                      <a:pt x="571" y="560"/>
                    </a:lnTo>
                    <a:lnTo>
                      <a:pt x="566" y="585"/>
                    </a:lnTo>
                    <a:lnTo>
                      <a:pt x="561" y="604"/>
                    </a:lnTo>
                    <a:lnTo>
                      <a:pt x="556" y="628"/>
                    </a:lnTo>
                    <a:lnTo>
                      <a:pt x="550" y="649"/>
                    </a:lnTo>
                    <a:lnTo>
                      <a:pt x="543" y="670"/>
                    </a:lnTo>
                    <a:lnTo>
                      <a:pt x="536" y="692"/>
                    </a:lnTo>
                    <a:lnTo>
                      <a:pt x="527" y="719"/>
                    </a:lnTo>
                    <a:lnTo>
                      <a:pt x="517" y="746"/>
                    </a:lnTo>
                    <a:lnTo>
                      <a:pt x="676" y="811"/>
                    </a:lnTo>
                    <a:lnTo>
                      <a:pt x="277" y="853"/>
                    </a:lnTo>
                    <a:lnTo>
                      <a:pt x="0" y="542"/>
                    </a:lnTo>
                    <a:close/>
                  </a:path>
                </a:pathLst>
              </a:custGeom>
              <a:solidFill>
                <a:srgbClr val="CC99FF"/>
              </a:solidFill>
              <a:ln w="12700">
                <a:solidFill>
                  <a:srgbClr val="000000"/>
                </a:solidFill>
                <a:prstDash val="solid"/>
                <a:round/>
                <a:headEnd/>
                <a:tailEnd/>
              </a:ln>
            </p:spPr>
            <p:txBody>
              <a:bodyPr/>
              <a:lstStyle/>
              <a:p>
                <a:endParaRPr lang="en-US"/>
              </a:p>
            </p:txBody>
          </p:sp>
          <p:sp>
            <p:nvSpPr>
              <p:cNvPr id="182324" name="Freeform 52"/>
              <p:cNvSpPr>
                <a:spLocks/>
              </p:cNvSpPr>
              <p:nvPr/>
            </p:nvSpPr>
            <p:spPr bwMode="auto">
              <a:xfrm>
                <a:off x="3312" y="1248"/>
                <a:ext cx="791" cy="784"/>
              </a:xfrm>
              <a:custGeom>
                <a:avLst/>
                <a:gdLst/>
                <a:ahLst/>
                <a:cxnLst>
                  <a:cxn ang="0">
                    <a:pos x="161" y="0"/>
                  </a:cxn>
                  <a:cxn ang="0">
                    <a:pos x="177" y="8"/>
                  </a:cxn>
                  <a:cxn ang="0">
                    <a:pos x="190" y="15"/>
                  </a:cxn>
                  <a:cxn ang="0">
                    <a:pos x="204" y="22"/>
                  </a:cxn>
                  <a:cxn ang="0">
                    <a:pos x="217" y="29"/>
                  </a:cxn>
                  <a:cxn ang="0">
                    <a:pos x="231" y="37"/>
                  </a:cxn>
                  <a:cxn ang="0">
                    <a:pos x="244" y="46"/>
                  </a:cxn>
                  <a:cxn ang="0">
                    <a:pos x="257" y="54"/>
                  </a:cxn>
                  <a:cxn ang="0">
                    <a:pos x="270" y="62"/>
                  </a:cxn>
                  <a:cxn ang="0">
                    <a:pos x="286" y="73"/>
                  </a:cxn>
                  <a:cxn ang="0">
                    <a:pos x="303" y="85"/>
                  </a:cxn>
                  <a:cxn ang="0">
                    <a:pos x="316" y="94"/>
                  </a:cxn>
                  <a:cxn ang="0">
                    <a:pos x="329" y="105"/>
                  </a:cxn>
                  <a:cxn ang="0">
                    <a:pos x="345" y="116"/>
                  </a:cxn>
                  <a:cxn ang="0">
                    <a:pos x="361" y="128"/>
                  </a:cxn>
                  <a:cxn ang="0">
                    <a:pos x="375" y="140"/>
                  </a:cxn>
                  <a:cxn ang="0">
                    <a:pos x="389" y="153"/>
                  </a:cxn>
                  <a:cxn ang="0">
                    <a:pos x="402" y="165"/>
                  </a:cxn>
                  <a:cxn ang="0">
                    <a:pos x="418" y="180"/>
                  </a:cxn>
                  <a:cxn ang="0">
                    <a:pos x="432" y="193"/>
                  </a:cxn>
                  <a:cxn ang="0">
                    <a:pos x="444" y="206"/>
                  </a:cxn>
                  <a:cxn ang="0">
                    <a:pos x="458" y="221"/>
                  </a:cxn>
                  <a:cxn ang="0">
                    <a:pos x="469" y="232"/>
                  </a:cxn>
                  <a:cxn ang="0">
                    <a:pos x="481" y="246"/>
                  </a:cxn>
                  <a:cxn ang="0">
                    <a:pos x="493" y="260"/>
                  </a:cxn>
                  <a:cxn ang="0">
                    <a:pos x="506" y="277"/>
                  </a:cxn>
                  <a:cxn ang="0">
                    <a:pos x="517" y="291"/>
                  </a:cxn>
                  <a:cxn ang="0">
                    <a:pos x="529" y="307"/>
                  </a:cxn>
                  <a:cxn ang="0">
                    <a:pos x="543" y="326"/>
                  </a:cxn>
                  <a:cxn ang="0">
                    <a:pos x="555" y="343"/>
                  </a:cxn>
                  <a:cxn ang="0">
                    <a:pos x="568" y="362"/>
                  </a:cxn>
                  <a:cxn ang="0">
                    <a:pos x="580" y="381"/>
                  </a:cxn>
                  <a:cxn ang="0">
                    <a:pos x="591" y="401"/>
                  </a:cxn>
                  <a:cxn ang="0">
                    <a:pos x="603" y="422"/>
                  </a:cxn>
                  <a:cxn ang="0">
                    <a:pos x="612" y="440"/>
                  </a:cxn>
                  <a:cxn ang="0">
                    <a:pos x="621" y="457"/>
                  </a:cxn>
                  <a:cxn ang="0">
                    <a:pos x="629" y="477"/>
                  </a:cxn>
                  <a:cxn ang="0">
                    <a:pos x="634" y="491"/>
                  </a:cxn>
                  <a:cxn ang="0">
                    <a:pos x="791" y="429"/>
                  </a:cxn>
                  <a:cxn ang="0">
                    <a:pos x="547" y="753"/>
                  </a:cxn>
                  <a:cxn ang="0">
                    <a:pos x="115" y="700"/>
                  </a:cxn>
                  <a:cxn ang="0">
                    <a:pos x="286" y="631"/>
                  </a:cxn>
                  <a:cxn ang="0">
                    <a:pos x="275" y="608"/>
                  </a:cxn>
                  <a:cxn ang="0">
                    <a:pos x="264" y="586"/>
                  </a:cxn>
                  <a:cxn ang="0">
                    <a:pos x="249" y="562"/>
                  </a:cxn>
                  <a:cxn ang="0">
                    <a:pos x="232" y="537"/>
                  </a:cxn>
                  <a:cxn ang="0">
                    <a:pos x="217" y="516"/>
                  </a:cxn>
                  <a:cxn ang="0">
                    <a:pos x="201" y="496"/>
                  </a:cxn>
                  <a:cxn ang="0">
                    <a:pos x="184" y="476"/>
                  </a:cxn>
                  <a:cxn ang="0">
                    <a:pos x="167" y="459"/>
                  </a:cxn>
                  <a:cxn ang="0">
                    <a:pos x="150" y="443"/>
                  </a:cxn>
                  <a:cxn ang="0">
                    <a:pos x="130" y="425"/>
                  </a:cxn>
                  <a:cxn ang="0">
                    <a:pos x="111" y="410"/>
                  </a:cxn>
                  <a:cxn ang="0">
                    <a:pos x="93" y="395"/>
                  </a:cxn>
                  <a:cxn ang="0">
                    <a:pos x="75" y="382"/>
                  </a:cxn>
                  <a:cxn ang="0">
                    <a:pos x="53" y="368"/>
                  </a:cxn>
                  <a:cxn ang="0">
                    <a:pos x="31" y="355"/>
                  </a:cxn>
                  <a:cxn ang="0">
                    <a:pos x="16" y="348"/>
                  </a:cxn>
                  <a:cxn ang="0">
                    <a:pos x="0" y="339"/>
                  </a:cxn>
                  <a:cxn ang="0">
                    <a:pos x="161" y="0"/>
                  </a:cxn>
                </a:cxnLst>
                <a:rect l="0" t="0" r="r" b="b"/>
                <a:pathLst>
                  <a:path w="791" h="753">
                    <a:moveTo>
                      <a:pt x="161" y="0"/>
                    </a:moveTo>
                    <a:lnTo>
                      <a:pt x="177" y="8"/>
                    </a:lnTo>
                    <a:lnTo>
                      <a:pt x="190" y="15"/>
                    </a:lnTo>
                    <a:lnTo>
                      <a:pt x="204" y="22"/>
                    </a:lnTo>
                    <a:lnTo>
                      <a:pt x="217" y="29"/>
                    </a:lnTo>
                    <a:lnTo>
                      <a:pt x="231" y="37"/>
                    </a:lnTo>
                    <a:lnTo>
                      <a:pt x="244" y="46"/>
                    </a:lnTo>
                    <a:lnTo>
                      <a:pt x="257" y="54"/>
                    </a:lnTo>
                    <a:lnTo>
                      <a:pt x="270" y="62"/>
                    </a:lnTo>
                    <a:lnTo>
                      <a:pt x="286" y="73"/>
                    </a:lnTo>
                    <a:lnTo>
                      <a:pt x="303" y="85"/>
                    </a:lnTo>
                    <a:lnTo>
                      <a:pt x="316" y="94"/>
                    </a:lnTo>
                    <a:lnTo>
                      <a:pt x="329" y="105"/>
                    </a:lnTo>
                    <a:lnTo>
                      <a:pt x="345" y="116"/>
                    </a:lnTo>
                    <a:lnTo>
                      <a:pt x="361" y="128"/>
                    </a:lnTo>
                    <a:lnTo>
                      <a:pt x="375" y="140"/>
                    </a:lnTo>
                    <a:lnTo>
                      <a:pt x="389" y="153"/>
                    </a:lnTo>
                    <a:lnTo>
                      <a:pt x="402" y="165"/>
                    </a:lnTo>
                    <a:lnTo>
                      <a:pt x="418" y="180"/>
                    </a:lnTo>
                    <a:lnTo>
                      <a:pt x="432" y="193"/>
                    </a:lnTo>
                    <a:lnTo>
                      <a:pt x="444" y="206"/>
                    </a:lnTo>
                    <a:lnTo>
                      <a:pt x="458" y="221"/>
                    </a:lnTo>
                    <a:lnTo>
                      <a:pt x="469" y="232"/>
                    </a:lnTo>
                    <a:lnTo>
                      <a:pt x="481" y="246"/>
                    </a:lnTo>
                    <a:lnTo>
                      <a:pt x="493" y="260"/>
                    </a:lnTo>
                    <a:lnTo>
                      <a:pt x="506" y="277"/>
                    </a:lnTo>
                    <a:lnTo>
                      <a:pt x="517" y="291"/>
                    </a:lnTo>
                    <a:lnTo>
                      <a:pt x="529" y="307"/>
                    </a:lnTo>
                    <a:lnTo>
                      <a:pt x="543" y="326"/>
                    </a:lnTo>
                    <a:lnTo>
                      <a:pt x="555" y="343"/>
                    </a:lnTo>
                    <a:lnTo>
                      <a:pt x="568" y="362"/>
                    </a:lnTo>
                    <a:lnTo>
                      <a:pt x="580" y="381"/>
                    </a:lnTo>
                    <a:lnTo>
                      <a:pt x="591" y="401"/>
                    </a:lnTo>
                    <a:lnTo>
                      <a:pt x="603" y="422"/>
                    </a:lnTo>
                    <a:lnTo>
                      <a:pt x="612" y="440"/>
                    </a:lnTo>
                    <a:lnTo>
                      <a:pt x="621" y="457"/>
                    </a:lnTo>
                    <a:lnTo>
                      <a:pt x="629" y="477"/>
                    </a:lnTo>
                    <a:lnTo>
                      <a:pt x="634" y="491"/>
                    </a:lnTo>
                    <a:lnTo>
                      <a:pt x="791" y="429"/>
                    </a:lnTo>
                    <a:lnTo>
                      <a:pt x="547" y="753"/>
                    </a:lnTo>
                    <a:lnTo>
                      <a:pt x="115" y="700"/>
                    </a:lnTo>
                    <a:lnTo>
                      <a:pt x="286" y="631"/>
                    </a:lnTo>
                    <a:lnTo>
                      <a:pt x="275" y="608"/>
                    </a:lnTo>
                    <a:lnTo>
                      <a:pt x="264" y="586"/>
                    </a:lnTo>
                    <a:lnTo>
                      <a:pt x="249" y="562"/>
                    </a:lnTo>
                    <a:lnTo>
                      <a:pt x="232" y="537"/>
                    </a:lnTo>
                    <a:lnTo>
                      <a:pt x="217" y="516"/>
                    </a:lnTo>
                    <a:lnTo>
                      <a:pt x="201" y="496"/>
                    </a:lnTo>
                    <a:lnTo>
                      <a:pt x="184" y="476"/>
                    </a:lnTo>
                    <a:lnTo>
                      <a:pt x="167" y="459"/>
                    </a:lnTo>
                    <a:lnTo>
                      <a:pt x="150" y="443"/>
                    </a:lnTo>
                    <a:lnTo>
                      <a:pt x="130" y="425"/>
                    </a:lnTo>
                    <a:lnTo>
                      <a:pt x="111" y="410"/>
                    </a:lnTo>
                    <a:lnTo>
                      <a:pt x="93" y="395"/>
                    </a:lnTo>
                    <a:lnTo>
                      <a:pt x="75" y="382"/>
                    </a:lnTo>
                    <a:lnTo>
                      <a:pt x="53" y="368"/>
                    </a:lnTo>
                    <a:lnTo>
                      <a:pt x="31" y="355"/>
                    </a:lnTo>
                    <a:lnTo>
                      <a:pt x="16" y="348"/>
                    </a:lnTo>
                    <a:lnTo>
                      <a:pt x="0" y="339"/>
                    </a:lnTo>
                    <a:lnTo>
                      <a:pt x="161" y="0"/>
                    </a:lnTo>
                    <a:close/>
                  </a:path>
                </a:pathLst>
              </a:custGeom>
              <a:solidFill>
                <a:srgbClr val="00FF00"/>
              </a:solidFill>
              <a:ln w="12700">
                <a:solidFill>
                  <a:srgbClr val="000000"/>
                </a:solidFill>
                <a:prstDash val="solid"/>
                <a:round/>
                <a:headEnd/>
                <a:tailEnd/>
              </a:ln>
            </p:spPr>
            <p:txBody>
              <a:bodyPr/>
              <a:lstStyle/>
              <a:p>
                <a:endParaRPr lang="en-US"/>
              </a:p>
            </p:txBody>
          </p:sp>
        </p:grpSp>
        <p:sp>
          <p:nvSpPr>
            <p:cNvPr id="182325" name="Text Box 53"/>
            <p:cNvSpPr txBox="1">
              <a:spLocks noChangeArrowheads="1"/>
            </p:cNvSpPr>
            <p:nvPr/>
          </p:nvSpPr>
          <p:spPr bwMode="auto">
            <a:xfrm>
              <a:off x="4128" y="1468"/>
              <a:ext cx="180" cy="212"/>
            </a:xfrm>
            <a:prstGeom prst="rect">
              <a:avLst/>
            </a:prstGeom>
            <a:noFill/>
            <a:ln w="9525">
              <a:noFill/>
              <a:miter lim="800000"/>
              <a:headEnd/>
              <a:tailEnd/>
            </a:ln>
            <a:effectLst/>
          </p:spPr>
          <p:txBody>
            <a:bodyPr wrap="none">
              <a:spAutoFit/>
            </a:bodyPr>
            <a:lstStyle/>
            <a:p>
              <a:r>
                <a:rPr lang="en-US" sz="1600" b="1"/>
                <a:t>1</a:t>
              </a:r>
            </a:p>
          </p:txBody>
        </p:sp>
        <p:sp>
          <p:nvSpPr>
            <p:cNvPr id="182326" name="Text Box 54"/>
            <p:cNvSpPr txBox="1">
              <a:spLocks noChangeArrowheads="1"/>
            </p:cNvSpPr>
            <p:nvPr/>
          </p:nvSpPr>
          <p:spPr bwMode="auto">
            <a:xfrm>
              <a:off x="4486" y="1505"/>
              <a:ext cx="180" cy="212"/>
            </a:xfrm>
            <a:prstGeom prst="rect">
              <a:avLst/>
            </a:prstGeom>
            <a:noFill/>
            <a:ln w="9525">
              <a:noFill/>
              <a:miter lim="800000"/>
              <a:headEnd/>
              <a:tailEnd/>
            </a:ln>
            <a:effectLst/>
          </p:spPr>
          <p:txBody>
            <a:bodyPr wrap="none">
              <a:spAutoFit/>
            </a:bodyPr>
            <a:lstStyle/>
            <a:p>
              <a:r>
                <a:rPr lang="en-US" sz="1600" b="1"/>
                <a:t>2</a:t>
              </a:r>
            </a:p>
          </p:txBody>
        </p:sp>
        <p:sp>
          <p:nvSpPr>
            <p:cNvPr id="182327" name="Text Box 55"/>
            <p:cNvSpPr txBox="1">
              <a:spLocks noChangeArrowheads="1"/>
            </p:cNvSpPr>
            <p:nvPr/>
          </p:nvSpPr>
          <p:spPr bwMode="auto">
            <a:xfrm>
              <a:off x="4528" y="1771"/>
              <a:ext cx="180" cy="212"/>
            </a:xfrm>
            <a:prstGeom prst="rect">
              <a:avLst/>
            </a:prstGeom>
            <a:noFill/>
            <a:ln w="9525">
              <a:noFill/>
              <a:miter lim="800000"/>
              <a:headEnd/>
              <a:tailEnd/>
            </a:ln>
            <a:effectLst/>
          </p:spPr>
          <p:txBody>
            <a:bodyPr wrap="none">
              <a:spAutoFit/>
            </a:bodyPr>
            <a:lstStyle/>
            <a:p>
              <a:r>
                <a:rPr lang="en-US" sz="1600" b="1"/>
                <a:t>3</a:t>
              </a:r>
            </a:p>
          </p:txBody>
        </p:sp>
        <p:sp>
          <p:nvSpPr>
            <p:cNvPr id="182328" name="Text Box 56"/>
            <p:cNvSpPr txBox="1">
              <a:spLocks noChangeArrowheads="1"/>
            </p:cNvSpPr>
            <p:nvPr/>
          </p:nvSpPr>
          <p:spPr bwMode="auto">
            <a:xfrm>
              <a:off x="4291" y="1886"/>
              <a:ext cx="180" cy="212"/>
            </a:xfrm>
            <a:prstGeom prst="rect">
              <a:avLst/>
            </a:prstGeom>
            <a:noFill/>
            <a:ln w="9525">
              <a:noFill/>
              <a:miter lim="800000"/>
              <a:headEnd/>
              <a:tailEnd/>
            </a:ln>
            <a:effectLst/>
          </p:spPr>
          <p:txBody>
            <a:bodyPr wrap="none">
              <a:spAutoFit/>
            </a:bodyPr>
            <a:lstStyle/>
            <a:p>
              <a:r>
                <a:rPr lang="en-US" sz="1600" b="1"/>
                <a:t>4</a:t>
              </a:r>
            </a:p>
          </p:txBody>
        </p:sp>
        <p:sp>
          <p:nvSpPr>
            <p:cNvPr id="182329" name="Text Box 57"/>
            <p:cNvSpPr txBox="1">
              <a:spLocks noChangeArrowheads="1"/>
            </p:cNvSpPr>
            <p:nvPr/>
          </p:nvSpPr>
          <p:spPr bwMode="auto">
            <a:xfrm>
              <a:off x="4053" y="1728"/>
              <a:ext cx="180" cy="212"/>
            </a:xfrm>
            <a:prstGeom prst="rect">
              <a:avLst/>
            </a:prstGeom>
            <a:noFill/>
            <a:ln w="9525">
              <a:noFill/>
              <a:miter lim="800000"/>
              <a:headEnd/>
              <a:tailEnd/>
            </a:ln>
            <a:effectLst/>
          </p:spPr>
          <p:txBody>
            <a:bodyPr wrap="none">
              <a:spAutoFit/>
            </a:bodyPr>
            <a:lstStyle/>
            <a:p>
              <a:r>
                <a:rPr lang="en-US" sz="1600" b="1"/>
                <a:t>5</a:t>
              </a:r>
            </a:p>
          </p:txBody>
        </p:sp>
      </p:grpSp>
      <p:sp>
        <p:nvSpPr>
          <p:cNvPr id="59" name="TextBox 58"/>
          <p:cNvSpPr txBox="1"/>
          <p:nvPr/>
        </p:nvSpPr>
        <p:spPr>
          <a:xfrm>
            <a:off x="5181600" y="228600"/>
            <a:ext cx="3662909" cy="646331"/>
          </a:xfrm>
          <a:prstGeom prst="rect">
            <a:avLst/>
          </a:prstGeom>
          <a:noFill/>
        </p:spPr>
        <p:txBody>
          <a:bodyPr wrap="square" rtlCol="0">
            <a:spAutoFit/>
          </a:bodyPr>
          <a:lstStyle/>
          <a:p>
            <a:r>
              <a:rPr lang="en-US" b="1" dirty="0" smtClean="0">
                <a:latin typeface="+mj-lt"/>
              </a:rPr>
              <a:t>Individual Problem Solving and</a:t>
            </a:r>
          </a:p>
          <a:p>
            <a:r>
              <a:rPr lang="en-US" b="1" dirty="0" smtClean="0">
                <a:latin typeface="+mj-lt"/>
              </a:rPr>
              <a:t>Possible Special Education referral</a:t>
            </a:r>
            <a:endParaRPr lang="en-US" b="1" dirty="0">
              <a:latin typeface="+mj-lt"/>
            </a:endParaRPr>
          </a:p>
        </p:txBody>
      </p:sp>
      <p:grpSp>
        <p:nvGrpSpPr>
          <p:cNvPr id="8" name="Group 46"/>
          <p:cNvGrpSpPr>
            <a:grpSpLocks/>
          </p:cNvGrpSpPr>
          <p:nvPr/>
        </p:nvGrpSpPr>
        <p:grpSpPr bwMode="auto">
          <a:xfrm>
            <a:off x="4191000" y="3200400"/>
            <a:ext cx="768350" cy="762000"/>
            <a:chOff x="4032" y="1440"/>
            <a:chExt cx="676" cy="658"/>
          </a:xfrm>
        </p:grpSpPr>
        <p:grpSp>
          <p:nvGrpSpPr>
            <p:cNvPr id="9" name="Group 47"/>
            <p:cNvGrpSpPr>
              <a:grpSpLocks/>
            </p:cNvGrpSpPr>
            <p:nvPr/>
          </p:nvGrpSpPr>
          <p:grpSpPr bwMode="auto">
            <a:xfrm>
              <a:off x="4033" y="1440"/>
              <a:ext cx="658" cy="633"/>
              <a:chOff x="1584" y="1152"/>
              <a:chExt cx="2692" cy="2479"/>
            </a:xfrm>
          </p:grpSpPr>
          <p:sp>
            <p:nvSpPr>
              <p:cNvPr id="69" name="Freeform 48"/>
              <p:cNvSpPr>
                <a:spLocks/>
              </p:cNvSpPr>
              <p:nvPr/>
            </p:nvSpPr>
            <p:spPr bwMode="auto">
              <a:xfrm>
                <a:off x="2016" y="1152"/>
                <a:ext cx="777" cy="807"/>
              </a:xfrm>
              <a:custGeom>
                <a:avLst/>
                <a:gdLst/>
                <a:ahLst/>
                <a:cxnLst>
                  <a:cxn ang="0">
                    <a:pos x="0" y="614"/>
                  </a:cxn>
                  <a:cxn ang="0">
                    <a:pos x="8" y="598"/>
                  </a:cxn>
                  <a:cxn ang="0">
                    <a:pos x="15" y="585"/>
                  </a:cxn>
                  <a:cxn ang="0">
                    <a:pos x="22" y="571"/>
                  </a:cxn>
                  <a:cxn ang="0">
                    <a:pos x="29" y="558"/>
                  </a:cxn>
                  <a:cxn ang="0">
                    <a:pos x="37" y="544"/>
                  </a:cxn>
                  <a:cxn ang="0">
                    <a:pos x="46" y="530"/>
                  </a:cxn>
                  <a:cxn ang="0">
                    <a:pos x="54" y="517"/>
                  </a:cxn>
                  <a:cxn ang="0">
                    <a:pos x="62" y="503"/>
                  </a:cxn>
                  <a:cxn ang="0">
                    <a:pos x="73" y="487"/>
                  </a:cxn>
                  <a:cxn ang="0">
                    <a:pos x="85" y="471"/>
                  </a:cxn>
                  <a:cxn ang="0">
                    <a:pos x="94" y="458"/>
                  </a:cxn>
                  <a:cxn ang="0">
                    <a:pos x="105" y="445"/>
                  </a:cxn>
                  <a:cxn ang="0">
                    <a:pos x="116" y="430"/>
                  </a:cxn>
                  <a:cxn ang="0">
                    <a:pos x="128" y="414"/>
                  </a:cxn>
                  <a:cxn ang="0">
                    <a:pos x="140" y="400"/>
                  </a:cxn>
                  <a:cxn ang="0">
                    <a:pos x="153" y="385"/>
                  </a:cxn>
                  <a:cxn ang="0">
                    <a:pos x="165" y="373"/>
                  </a:cxn>
                  <a:cxn ang="0">
                    <a:pos x="180" y="356"/>
                  </a:cxn>
                  <a:cxn ang="0">
                    <a:pos x="193" y="342"/>
                  </a:cxn>
                  <a:cxn ang="0">
                    <a:pos x="206" y="330"/>
                  </a:cxn>
                  <a:cxn ang="0">
                    <a:pos x="221" y="316"/>
                  </a:cxn>
                  <a:cxn ang="0">
                    <a:pos x="232" y="306"/>
                  </a:cxn>
                  <a:cxn ang="0">
                    <a:pos x="246" y="294"/>
                  </a:cxn>
                  <a:cxn ang="0">
                    <a:pos x="260" y="282"/>
                  </a:cxn>
                  <a:cxn ang="0">
                    <a:pos x="277" y="269"/>
                  </a:cxn>
                  <a:cxn ang="0">
                    <a:pos x="291" y="258"/>
                  </a:cxn>
                  <a:cxn ang="0">
                    <a:pos x="307" y="245"/>
                  </a:cxn>
                  <a:cxn ang="0">
                    <a:pos x="326" y="232"/>
                  </a:cxn>
                  <a:cxn ang="0">
                    <a:pos x="343" y="219"/>
                  </a:cxn>
                  <a:cxn ang="0">
                    <a:pos x="362" y="206"/>
                  </a:cxn>
                  <a:cxn ang="0">
                    <a:pos x="381" y="194"/>
                  </a:cxn>
                  <a:cxn ang="0">
                    <a:pos x="401" y="183"/>
                  </a:cxn>
                  <a:cxn ang="0">
                    <a:pos x="422" y="171"/>
                  </a:cxn>
                  <a:cxn ang="0">
                    <a:pos x="440" y="163"/>
                  </a:cxn>
                  <a:cxn ang="0">
                    <a:pos x="457" y="153"/>
                  </a:cxn>
                  <a:cxn ang="0">
                    <a:pos x="477" y="145"/>
                  </a:cxn>
                  <a:cxn ang="0">
                    <a:pos x="491" y="139"/>
                  </a:cxn>
                  <a:cxn ang="0">
                    <a:pos x="431" y="0"/>
                  </a:cxn>
                  <a:cxn ang="0">
                    <a:pos x="777" y="198"/>
                  </a:cxn>
                  <a:cxn ang="0">
                    <a:pos x="687" y="609"/>
                  </a:cxn>
                  <a:cxn ang="0">
                    <a:pos x="631" y="487"/>
                  </a:cxn>
                  <a:cxn ang="0">
                    <a:pos x="608" y="498"/>
                  </a:cxn>
                  <a:cxn ang="0">
                    <a:pos x="586" y="510"/>
                  </a:cxn>
                  <a:cxn ang="0">
                    <a:pos x="562" y="525"/>
                  </a:cxn>
                  <a:cxn ang="0">
                    <a:pos x="536" y="542"/>
                  </a:cxn>
                  <a:cxn ang="0">
                    <a:pos x="516" y="557"/>
                  </a:cxn>
                  <a:cxn ang="0">
                    <a:pos x="496" y="574"/>
                  </a:cxn>
                  <a:cxn ang="0">
                    <a:pos x="476" y="590"/>
                  </a:cxn>
                  <a:cxn ang="0">
                    <a:pos x="459" y="607"/>
                  </a:cxn>
                  <a:cxn ang="0">
                    <a:pos x="443" y="625"/>
                  </a:cxn>
                  <a:cxn ang="0">
                    <a:pos x="425" y="644"/>
                  </a:cxn>
                  <a:cxn ang="0">
                    <a:pos x="410" y="663"/>
                  </a:cxn>
                  <a:cxn ang="0">
                    <a:pos x="395" y="682"/>
                  </a:cxn>
                  <a:cxn ang="0">
                    <a:pos x="382" y="699"/>
                  </a:cxn>
                  <a:cxn ang="0">
                    <a:pos x="368" y="722"/>
                  </a:cxn>
                  <a:cxn ang="0">
                    <a:pos x="355" y="743"/>
                  </a:cxn>
                  <a:cxn ang="0">
                    <a:pos x="348" y="759"/>
                  </a:cxn>
                  <a:cxn ang="0">
                    <a:pos x="339" y="775"/>
                  </a:cxn>
                  <a:cxn ang="0">
                    <a:pos x="0" y="614"/>
                  </a:cxn>
                </a:cxnLst>
                <a:rect l="0" t="0" r="r" b="b"/>
                <a:pathLst>
                  <a:path w="777" h="775">
                    <a:moveTo>
                      <a:pt x="0" y="614"/>
                    </a:moveTo>
                    <a:lnTo>
                      <a:pt x="8" y="598"/>
                    </a:lnTo>
                    <a:lnTo>
                      <a:pt x="15" y="585"/>
                    </a:lnTo>
                    <a:lnTo>
                      <a:pt x="22" y="571"/>
                    </a:lnTo>
                    <a:lnTo>
                      <a:pt x="29" y="558"/>
                    </a:lnTo>
                    <a:lnTo>
                      <a:pt x="37" y="544"/>
                    </a:lnTo>
                    <a:lnTo>
                      <a:pt x="46" y="530"/>
                    </a:lnTo>
                    <a:lnTo>
                      <a:pt x="54" y="517"/>
                    </a:lnTo>
                    <a:lnTo>
                      <a:pt x="62" y="503"/>
                    </a:lnTo>
                    <a:lnTo>
                      <a:pt x="73" y="487"/>
                    </a:lnTo>
                    <a:lnTo>
                      <a:pt x="85" y="471"/>
                    </a:lnTo>
                    <a:lnTo>
                      <a:pt x="94" y="458"/>
                    </a:lnTo>
                    <a:lnTo>
                      <a:pt x="105" y="445"/>
                    </a:lnTo>
                    <a:lnTo>
                      <a:pt x="116" y="430"/>
                    </a:lnTo>
                    <a:lnTo>
                      <a:pt x="128" y="414"/>
                    </a:lnTo>
                    <a:lnTo>
                      <a:pt x="140" y="400"/>
                    </a:lnTo>
                    <a:lnTo>
                      <a:pt x="153" y="385"/>
                    </a:lnTo>
                    <a:lnTo>
                      <a:pt x="165" y="373"/>
                    </a:lnTo>
                    <a:lnTo>
                      <a:pt x="180" y="356"/>
                    </a:lnTo>
                    <a:lnTo>
                      <a:pt x="193" y="342"/>
                    </a:lnTo>
                    <a:lnTo>
                      <a:pt x="206" y="330"/>
                    </a:lnTo>
                    <a:lnTo>
                      <a:pt x="221" y="316"/>
                    </a:lnTo>
                    <a:lnTo>
                      <a:pt x="232" y="306"/>
                    </a:lnTo>
                    <a:lnTo>
                      <a:pt x="246" y="294"/>
                    </a:lnTo>
                    <a:lnTo>
                      <a:pt x="260" y="282"/>
                    </a:lnTo>
                    <a:lnTo>
                      <a:pt x="277" y="269"/>
                    </a:lnTo>
                    <a:lnTo>
                      <a:pt x="291" y="258"/>
                    </a:lnTo>
                    <a:lnTo>
                      <a:pt x="307" y="245"/>
                    </a:lnTo>
                    <a:lnTo>
                      <a:pt x="326" y="232"/>
                    </a:lnTo>
                    <a:lnTo>
                      <a:pt x="343" y="219"/>
                    </a:lnTo>
                    <a:lnTo>
                      <a:pt x="362" y="206"/>
                    </a:lnTo>
                    <a:lnTo>
                      <a:pt x="381" y="194"/>
                    </a:lnTo>
                    <a:lnTo>
                      <a:pt x="401" y="183"/>
                    </a:lnTo>
                    <a:lnTo>
                      <a:pt x="422" y="171"/>
                    </a:lnTo>
                    <a:lnTo>
                      <a:pt x="440" y="163"/>
                    </a:lnTo>
                    <a:lnTo>
                      <a:pt x="457" y="153"/>
                    </a:lnTo>
                    <a:lnTo>
                      <a:pt x="477" y="145"/>
                    </a:lnTo>
                    <a:lnTo>
                      <a:pt x="491" y="139"/>
                    </a:lnTo>
                    <a:lnTo>
                      <a:pt x="431" y="0"/>
                    </a:lnTo>
                    <a:lnTo>
                      <a:pt x="777" y="198"/>
                    </a:lnTo>
                    <a:lnTo>
                      <a:pt x="687" y="609"/>
                    </a:lnTo>
                    <a:lnTo>
                      <a:pt x="631" y="487"/>
                    </a:lnTo>
                    <a:lnTo>
                      <a:pt x="608" y="498"/>
                    </a:lnTo>
                    <a:lnTo>
                      <a:pt x="586" y="510"/>
                    </a:lnTo>
                    <a:lnTo>
                      <a:pt x="562" y="525"/>
                    </a:lnTo>
                    <a:lnTo>
                      <a:pt x="536" y="542"/>
                    </a:lnTo>
                    <a:lnTo>
                      <a:pt x="516" y="557"/>
                    </a:lnTo>
                    <a:lnTo>
                      <a:pt x="496" y="574"/>
                    </a:lnTo>
                    <a:lnTo>
                      <a:pt x="476" y="590"/>
                    </a:lnTo>
                    <a:lnTo>
                      <a:pt x="459" y="607"/>
                    </a:lnTo>
                    <a:lnTo>
                      <a:pt x="443" y="625"/>
                    </a:lnTo>
                    <a:lnTo>
                      <a:pt x="425" y="644"/>
                    </a:lnTo>
                    <a:lnTo>
                      <a:pt x="410" y="663"/>
                    </a:lnTo>
                    <a:lnTo>
                      <a:pt x="395" y="682"/>
                    </a:lnTo>
                    <a:lnTo>
                      <a:pt x="382" y="699"/>
                    </a:lnTo>
                    <a:lnTo>
                      <a:pt x="368" y="722"/>
                    </a:lnTo>
                    <a:lnTo>
                      <a:pt x="355" y="743"/>
                    </a:lnTo>
                    <a:lnTo>
                      <a:pt x="348" y="759"/>
                    </a:lnTo>
                    <a:lnTo>
                      <a:pt x="339" y="775"/>
                    </a:lnTo>
                    <a:lnTo>
                      <a:pt x="0" y="614"/>
                    </a:lnTo>
                    <a:close/>
                  </a:path>
                </a:pathLst>
              </a:custGeom>
              <a:solidFill>
                <a:srgbClr val="00FFFF"/>
              </a:solidFill>
              <a:ln w="12700">
                <a:solidFill>
                  <a:srgbClr val="000000"/>
                </a:solidFill>
                <a:prstDash val="solid"/>
                <a:round/>
                <a:headEnd/>
                <a:tailEnd/>
              </a:ln>
            </p:spPr>
            <p:txBody>
              <a:bodyPr/>
              <a:lstStyle/>
              <a:p>
                <a:endParaRPr lang="en-US"/>
              </a:p>
            </p:txBody>
          </p:sp>
          <p:sp>
            <p:nvSpPr>
              <p:cNvPr id="70" name="Freeform 49"/>
              <p:cNvSpPr>
                <a:spLocks/>
              </p:cNvSpPr>
              <p:nvPr/>
            </p:nvSpPr>
            <p:spPr bwMode="auto">
              <a:xfrm>
                <a:off x="1584" y="2352"/>
                <a:ext cx="777" cy="769"/>
              </a:xfrm>
              <a:custGeom>
                <a:avLst/>
                <a:gdLst/>
                <a:ahLst/>
                <a:cxnLst>
                  <a:cxn ang="0">
                    <a:pos x="617" y="739"/>
                  </a:cxn>
                  <a:cxn ang="0">
                    <a:pos x="601" y="731"/>
                  </a:cxn>
                  <a:cxn ang="0">
                    <a:pos x="588" y="724"/>
                  </a:cxn>
                  <a:cxn ang="0">
                    <a:pos x="574" y="717"/>
                  </a:cxn>
                  <a:cxn ang="0">
                    <a:pos x="561" y="710"/>
                  </a:cxn>
                  <a:cxn ang="0">
                    <a:pos x="547" y="702"/>
                  </a:cxn>
                  <a:cxn ang="0">
                    <a:pos x="533" y="694"/>
                  </a:cxn>
                  <a:cxn ang="0">
                    <a:pos x="520" y="685"/>
                  </a:cxn>
                  <a:cxn ang="0">
                    <a:pos x="506" y="677"/>
                  </a:cxn>
                  <a:cxn ang="0">
                    <a:pos x="491" y="666"/>
                  </a:cxn>
                  <a:cxn ang="0">
                    <a:pos x="474" y="655"/>
                  </a:cxn>
                  <a:cxn ang="0">
                    <a:pos x="461" y="645"/>
                  </a:cxn>
                  <a:cxn ang="0">
                    <a:pos x="448" y="634"/>
                  </a:cxn>
                  <a:cxn ang="0">
                    <a:pos x="433" y="623"/>
                  </a:cxn>
                  <a:cxn ang="0">
                    <a:pos x="417" y="611"/>
                  </a:cxn>
                  <a:cxn ang="0">
                    <a:pos x="403" y="599"/>
                  </a:cxn>
                  <a:cxn ang="0">
                    <a:pos x="388" y="586"/>
                  </a:cxn>
                  <a:cxn ang="0">
                    <a:pos x="376" y="575"/>
                  </a:cxn>
                  <a:cxn ang="0">
                    <a:pos x="359" y="559"/>
                  </a:cxn>
                  <a:cxn ang="0">
                    <a:pos x="345" y="546"/>
                  </a:cxn>
                  <a:cxn ang="0">
                    <a:pos x="333" y="533"/>
                  </a:cxn>
                  <a:cxn ang="0">
                    <a:pos x="319" y="518"/>
                  </a:cxn>
                  <a:cxn ang="0">
                    <a:pos x="309" y="507"/>
                  </a:cxn>
                  <a:cxn ang="0">
                    <a:pos x="297" y="493"/>
                  </a:cxn>
                  <a:cxn ang="0">
                    <a:pos x="285" y="479"/>
                  </a:cxn>
                  <a:cxn ang="0">
                    <a:pos x="272" y="462"/>
                  </a:cxn>
                  <a:cxn ang="0">
                    <a:pos x="260" y="448"/>
                  </a:cxn>
                  <a:cxn ang="0">
                    <a:pos x="248" y="432"/>
                  </a:cxn>
                  <a:cxn ang="0">
                    <a:pos x="234" y="413"/>
                  </a:cxn>
                  <a:cxn ang="0">
                    <a:pos x="222" y="396"/>
                  </a:cxn>
                  <a:cxn ang="0">
                    <a:pos x="209" y="377"/>
                  </a:cxn>
                  <a:cxn ang="0">
                    <a:pos x="197" y="358"/>
                  </a:cxn>
                  <a:cxn ang="0">
                    <a:pos x="186" y="338"/>
                  </a:cxn>
                  <a:cxn ang="0">
                    <a:pos x="174" y="317"/>
                  </a:cxn>
                  <a:cxn ang="0">
                    <a:pos x="166" y="299"/>
                  </a:cxn>
                  <a:cxn ang="0">
                    <a:pos x="156" y="282"/>
                  </a:cxn>
                  <a:cxn ang="0">
                    <a:pos x="148" y="263"/>
                  </a:cxn>
                  <a:cxn ang="0">
                    <a:pos x="0" y="333"/>
                  </a:cxn>
                  <a:cxn ang="0">
                    <a:pos x="244" y="0"/>
                  </a:cxn>
                  <a:cxn ang="0">
                    <a:pos x="657" y="36"/>
                  </a:cxn>
                  <a:cxn ang="0">
                    <a:pos x="491" y="110"/>
                  </a:cxn>
                  <a:cxn ang="0">
                    <a:pos x="501" y="131"/>
                  </a:cxn>
                  <a:cxn ang="0">
                    <a:pos x="513" y="153"/>
                  </a:cxn>
                  <a:cxn ang="0">
                    <a:pos x="528" y="177"/>
                  </a:cxn>
                  <a:cxn ang="0">
                    <a:pos x="545" y="203"/>
                  </a:cxn>
                  <a:cxn ang="0">
                    <a:pos x="560" y="223"/>
                  </a:cxn>
                  <a:cxn ang="0">
                    <a:pos x="577" y="243"/>
                  </a:cxn>
                  <a:cxn ang="0">
                    <a:pos x="593" y="263"/>
                  </a:cxn>
                  <a:cxn ang="0">
                    <a:pos x="610" y="280"/>
                  </a:cxn>
                  <a:cxn ang="0">
                    <a:pos x="628" y="296"/>
                  </a:cxn>
                  <a:cxn ang="0">
                    <a:pos x="647" y="314"/>
                  </a:cxn>
                  <a:cxn ang="0">
                    <a:pos x="666" y="329"/>
                  </a:cxn>
                  <a:cxn ang="0">
                    <a:pos x="684" y="344"/>
                  </a:cxn>
                  <a:cxn ang="0">
                    <a:pos x="702" y="357"/>
                  </a:cxn>
                  <a:cxn ang="0">
                    <a:pos x="724" y="371"/>
                  </a:cxn>
                  <a:cxn ang="0">
                    <a:pos x="746" y="384"/>
                  </a:cxn>
                  <a:cxn ang="0">
                    <a:pos x="762" y="391"/>
                  </a:cxn>
                  <a:cxn ang="0">
                    <a:pos x="777" y="399"/>
                  </a:cxn>
                  <a:cxn ang="0">
                    <a:pos x="617" y="739"/>
                  </a:cxn>
                </a:cxnLst>
                <a:rect l="0" t="0" r="r" b="b"/>
                <a:pathLst>
                  <a:path w="777" h="739">
                    <a:moveTo>
                      <a:pt x="617" y="739"/>
                    </a:moveTo>
                    <a:lnTo>
                      <a:pt x="601" y="731"/>
                    </a:lnTo>
                    <a:lnTo>
                      <a:pt x="588" y="724"/>
                    </a:lnTo>
                    <a:lnTo>
                      <a:pt x="574" y="717"/>
                    </a:lnTo>
                    <a:lnTo>
                      <a:pt x="561" y="710"/>
                    </a:lnTo>
                    <a:lnTo>
                      <a:pt x="547" y="702"/>
                    </a:lnTo>
                    <a:lnTo>
                      <a:pt x="533" y="694"/>
                    </a:lnTo>
                    <a:lnTo>
                      <a:pt x="520" y="685"/>
                    </a:lnTo>
                    <a:lnTo>
                      <a:pt x="506" y="677"/>
                    </a:lnTo>
                    <a:lnTo>
                      <a:pt x="491" y="666"/>
                    </a:lnTo>
                    <a:lnTo>
                      <a:pt x="474" y="655"/>
                    </a:lnTo>
                    <a:lnTo>
                      <a:pt x="461" y="645"/>
                    </a:lnTo>
                    <a:lnTo>
                      <a:pt x="448" y="634"/>
                    </a:lnTo>
                    <a:lnTo>
                      <a:pt x="433" y="623"/>
                    </a:lnTo>
                    <a:lnTo>
                      <a:pt x="417" y="611"/>
                    </a:lnTo>
                    <a:lnTo>
                      <a:pt x="403" y="599"/>
                    </a:lnTo>
                    <a:lnTo>
                      <a:pt x="388" y="586"/>
                    </a:lnTo>
                    <a:lnTo>
                      <a:pt x="376" y="575"/>
                    </a:lnTo>
                    <a:lnTo>
                      <a:pt x="359" y="559"/>
                    </a:lnTo>
                    <a:lnTo>
                      <a:pt x="345" y="546"/>
                    </a:lnTo>
                    <a:lnTo>
                      <a:pt x="333" y="533"/>
                    </a:lnTo>
                    <a:lnTo>
                      <a:pt x="319" y="518"/>
                    </a:lnTo>
                    <a:lnTo>
                      <a:pt x="309" y="507"/>
                    </a:lnTo>
                    <a:lnTo>
                      <a:pt x="297" y="493"/>
                    </a:lnTo>
                    <a:lnTo>
                      <a:pt x="285" y="479"/>
                    </a:lnTo>
                    <a:lnTo>
                      <a:pt x="272" y="462"/>
                    </a:lnTo>
                    <a:lnTo>
                      <a:pt x="260" y="448"/>
                    </a:lnTo>
                    <a:lnTo>
                      <a:pt x="248" y="432"/>
                    </a:lnTo>
                    <a:lnTo>
                      <a:pt x="234" y="413"/>
                    </a:lnTo>
                    <a:lnTo>
                      <a:pt x="222" y="396"/>
                    </a:lnTo>
                    <a:lnTo>
                      <a:pt x="209" y="377"/>
                    </a:lnTo>
                    <a:lnTo>
                      <a:pt x="197" y="358"/>
                    </a:lnTo>
                    <a:lnTo>
                      <a:pt x="186" y="338"/>
                    </a:lnTo>
                    <a:lnTo>
                      <a:pt x="174" y="317"/>
                    </a:lnTo>
                    <a:lnTo>
                      <a:pt x="166" y="299"/>
                    </a:lnTo>
                    <a:lnTo>
                      <a:pt x="156" y="282"/>
                    </a:lnTo>
                    <a:lnTo>
                      <a:pt x="148" y="263"/>
                    </a:lnTo>
                    <a:lnTo>
                      <a:pt x="0" y="333"/>
                    </a:lnTo>
                    <a:lnTo>
                      <a:pt x="244" y="0"/>
                    </a:lnTo>
                    <a:lnTo>
                      <a:pt x="657" y="36"/>
                    </a:lnTo>
                    <a:lnTo>
                      <a:pt x="491" y="110"/>
                    </a:lnTo>
                    <a:lnTo>
                      <a:pt x="501" y="131"/>
                    </a:lnTo>
                    <a:lnTo>
                      <a:pt x="513" y="153"/>
                    </a:lnTo>
                    <a:lnTo>
                      <a:pt x="528" y="177"/>
                    </a:lnTo>
                    <a:lnTo>
                      <a:pt x="545" y="203"/>
                    </a:lnTo>
                    <a:lnTo>
                      <a:pt x="560" y="223"/>
                    </a:lnTo>
                    <a:lnTo>
                      <a:pt x="577" y="243"/>
                    </a:lnTo>
                    <a:lnTo>
                      <a:pt x="593" y="263"/>
                    </a:lnTo>
                    <a:lnTo>
                      <a:pt x="610" y="280"/>
                    </a:lnTo>
                    <a:lnTo>
                      <a:pt x="628" y="296"/>
                    </a:lnTo>
                    <a:lnTo>
                      <a:pt x="647" y="314"/>
                    </a:lnTo>
                    <a:lnTo>
                      <a:pt x="666" y="329"/>
                    </a:lnTo>
                    <a:lnTo>
                      <a:pt x="684" y="344"/>
                    </a:lnTo>
                    <a:lnTo>
                      <a:pt x="702" y="357"/>
                    </a:lnTo>
                    <a:lnTo>
                      <a:pt x="724" y="371"/>
                    </a:lnTo>
                    <a:lnTo>
                      <a:pt x="746" y="384"/>
                    </a:lnTo>
                    <a:lnTo>
                      <a:pt x="762" y="391"/>
                    </a:lnTo>
                    <a:lnTo>
                      <a:pt x="777" y="399"/>
                    </a:lnTo>
                    <a:lnTo>
                      <a:pt x="617" y="739"/>
                    </a:lnTo>
                    <a:close/>
                  </a:path>
                </a:pathLst>
              </a:custGeom>
              <a:solidFill>
                <a:srgbClr val="FF00FF"/>
              </a:solidFill>
              <a:ln w="12700">
                <a:solidFill>
                  <a:srgbClr val="000000"/>
                </a:solidFill>
                <a:prstDash val="solid"/>
                <a:round/>
                <a:headEnd/>
                <a:tailEnd/>
              </a:ln>
            </p:spPr>
            <p:txBody>
              <a:bodyPr/>
              <a:lstStyle/>
              <a:p>
                <a:endParaRPr lang="en-US"/>
              </a:p>
            </p:txBody>
          </p:sp>
          <p:sp>
            <p:nvSpPr>
              <p:cNvPr id="71" name="Freeform 50"/>
              <p:cNvSpPr>
                <a:spLocks/>
              </p:cNvSpPr>
              <p:nvPr/>
            </p:nvSpPr>
            <p:spPr bwMode="auto">
              <a:xfrm>
                <a:off x="2592" y="2928"/>
                <a:ext cx="844" cy="703"/>
              </a:xfrm>
              <a:custGeom>
                <a:avLst/>
                <a:gdLst/>
                <a:ahLst/>
                <a:cxnLst>
                  <a:cxn ang="0">
                    <a:pos x="338" y="0"/>
                  </a:cxn>
                  <a:cxn ang="0">
                    <a:pos x="268" y="174"/>
                  </a:cxn>
                  <a:cxn ang="0">
                    <a:pos x="284" y="181"/>
                  </a:cxn>
                  <a:cxn ang="0">
                    <a:pos x="299" y="185"/>
                  </a:cxn>
                  <a:cxn ang="0">
                    <a:pos x="316" y="190"/>
                  </a:cxn>
                  <a:cxn ang="0">
                    <a:pos x="335" y="195"/>
                  </a:cxn>
                  <a:cxn ang="0">
                    <a:pos x="357" y="199"/>
                  </a:cxn>
                  <a:cxn ang="0">
                    <a:pos x="377" y="202"/>
                  </a:cxn>
                  <a:cxn ang="0">
                    <a:pos x="397" y="205"/>
                  </a:cxn>
                  <a:cxn ang="0">
                    <a:pos x="420" y="208"/>
                  </a:cxn>
                  <a:cxn ang="0">
                    <a:pos x="444" y="210"/>
                  </a:cxn>
                  <a:cxn ang="0">
                    <a:pos x="487" y="210"/>
                  </a:cxn>
                  <a:cxn ang="0">
                    <a:pos x="510" y="209"/>
                  </a:cxn>
                  <a:cxn ang="0">
                    <a:pos x="530" y="207"/>
                  </a:cxn>
                  <a:cxn ang="0">
                    <a:pos x="551" y="204"/>
                  </a:cxn>
                  <a:cxn ang="0">
                    <a:pos x="573" y="200"/>
                  </a:cxn>
                  <a:cxn ang="0">
                    <a:pos x="592" y="197"/>
                  </a:cxn>
                  <a:cxn ang="0">
                    <a:pos x="616" y="191"/>
                  </a:cxn>
                  <a:cxn ang="0">
                    <a:pos x="638" y="184"/>
                  </a:cxn>
                  <a:cxn ang="0">
                    <a:pos x="844" y="510"/>
                  </a:cxn>
                  <a:cxn ang="0">
                    <a:pos x="824" y="518"/>
                  </a:cxn>
                  <a:cxn ang="0">
                    <a:pos x="805" y="525"/>
                  </a:cxn>
                  <a:cxn ang="0">
                    <a:pos x="788" y="531"/>
                  </a:cxn>
                  <a:cxn ang="0">
                    <a:pos x="770" y="537"/>
                  </a:cxn>
                  <a:cxn ang="0">
                    <a:pos x="753" y="542"/>
                  </a:cxn>
                  <a:cxn ang="0">
                    <a:pos x="735" y="548"/>
                  </a:cxn>
                  <a:cxn ang="0">
                    <a:pos x="719" y="552"/>
                  </a:cxn>
                  <a:cxn ang="0">
                    <a:pos x="702" y="556"/>
                  </a:cxn>
                  <a:cxn ang="0">
                    <a:pos x="685" y="560"/>
                  </a:cxn>
                  <a:cxn ang="0">
                    <a:pos x="666" y="565"/>
                  </a:cxn>
                  <a:cxn ang="0">
                    <a:pos x="644" y="568"/>
                  </a:cxn>
                  <a:cxn ang="0">
                    <a:pos x="626" y="572"/>
                  </a:cxn>
                  <a:cxn ang="0">
                    <a:pos x="606" y="576"/>
                  </a:cxn>
                  <a:cxn ang="0">
                    <a:pos x="585" y="579"/>
                  </a:cxn>
                  <a:cxn ang="0">
                    <a:pos x="563" y="581"/>
                  </a:cxn>
                  <a:cxn ang="0">
                    <a:pos x="539" y="582"/>
                  </a:cxn>
                  <a:cxn ang="0">
                    <a:pos x="516" y="584"/>
                  </a:cxn>
                  <a:cxn ang="0">
                    <a:pos x="494" y="584"/>
                  </a:cxn>
                  <a:cxn ang="0">
                    <a:pos x="470" y="584"/>
                  </a:cxn>
                  <a:cxn ang="0">
                    <a:pos x="440" y="584"/>
                  </a:cxn>
                  <a:cxn ang="0">
                    <a:pos x="413" y="583"/>
                  </a:cxn>
                  <a:cxn ang="0">
                    <a:pos x="394" y="582"/>
                  </a:cxn>
                  <a:cxn ang="0">
                    <a:pos x="373" y="581"/>
                  </a:cxn>
                  <a:cxn ang="0">
                    <a:pos x="351" y="579"/>
                  </a:cxn>
                  <a:cxn ang="0">
                    <a:pos x="326" y="575"/>
                  </a:cxn>
                  <a:cxn ang="0">
                    <a:pos x="305" y="571"/>
                  </a:cxn>
                  <a:cxn ang="0">
                    <a:pos x="284" y="568"/>
                  </a:cxn>
                  <a:cxn ang="0">
                    <a:pos x="259" y="562"/>
                  </a:cxn>
                  <a:cxn ang="0">
                    <a:pos x="240" y="557"/>
                  </a:cxn>
                  <a:cxn ang="0">
                    <a:pos x="216" y="552"/>
                  </a:cxn>
                  <a:cxn ang="0">
                    <a:pos x="195" y="546"/>
                  </a:cxn>
                  <a:cxn ang="0">
                    <a:pos x="174" y="540"/>
                  </a:cxn>
                  <a:cxn ang="0">
                    <a:pos x="152" y="532"/>
                  </a:cxn>
                  <a:cxn ang="0">
                    <a:pos x="125" y="522"/>
                  </a:cxn>
                  <a:cxn ang="0">
                    <a:pos x="61" y="675"/>
                  </a:cxn>
                  <a:cxn ang="0">
                    <a:pos x="0" y="242"/>
                  </a:cxn>
                  <a:cxn ang="0">
                    <a:pos x="338" y="0"/>
                  </a:cxn>
                </a:cxnLst>
                <a:rect l="0" t="0" r="r" b="b"/>
                <a:pathLst>
                  <a:path w="844" h="675">
                    <a:moveTo>
                      <a:pt x="338" y="0"/>
                    </a:moveTo>
                    <a:lnTo>
                      <a:pt x="268" y="174"/>
                    </a:lnTo>
                    <a:lnTo>
                      <a:pt x="284" y="181"/>
                    </a:lnTo>
                    <a:lnTo>
                      <a:pt x="299" y="185"/>
                    </a:lnTo>
                    <a:lnTo>
                      <a:pt x="316" y="190"/>
                    </a:lnTo>
                    <a:lnTo>
                      <a:pt x="335" y="195"/>
                    </a:lnTo>
                    <a:lnTo>
                      <a:pt x="357" y="199"/>
                    </a:lnTo>
                    <a:lnTo>
                      <a:pt x="377" y="202"/>
                    </a:lnTo>
                    <a:lnTo>
                      <a:pt x="397" y="205"/>
                    </a:lnTo>
                    <a:lnTo>
                      <a:pt x="420" y="208"/>
                    </a:lnTo>
                    <a:lnTo>
                      <a:pt x="444" y="210"/>
                    </a:lnTo>
                    <a:lnTo>
                      <a:pt x="487" y="210"/>
                    </a:lnTo>
                    <a:lnTo>
                      <a:pt x="510" y="209"/>
                    </a:lnTo>
                    <a:lnTo>
                      <a:pt x="530" y="207"/>
                    </a:lnTo>
                    <a:lnTo>
                      <a:pt x="551" y="204"/>
                    </a:lnTo>
                    <a:lnTo>
                      <a:pt x="573" y="200"/>
                    </a:lnTo>
                    <a:lnTo>
                      <a:pt x="592" y="197"/>
                    </a:lnTo>
                    <a:lnTo>
                      <a:pt x="616" y="191"/>
                    </a:lnTo>
                    <a:lnTo>
                      <a:pt x="638" y="184"/>
                    </a:lnTo>
                    <a:lnTo>
                      <a:pt x="844" y="510"/>
                    </a:lnTo>
                    <a:lnTo>
                      <a:pt x="824" y="518"/>
                    </a:lnTo>
                    <a:lnTo>
                      <a:pt x="805" y="525"/>
                    </a:lnTo>
                    <a:lnTo>
                      <a:pt x="788" y="531"/>
                    </a:lnTo>
                    <a:lnTo>
                      <a:pt x="770" y="537"/>
                    </a:lnTo>
                    <a:lnTo>
                      <a:pt x="753" y="542"/>
                    </a:lnTo>
                    <a:lnTo>
                      <a:pt x="735" y="548"/>
                    </a:lnTo>
                    <a:lnTo>
                      <a:pt x="719" y="552"/>
                    </a:lnTo>
                    <a:lnTo>
                      <a:pt x="702" y="556"/>
                    </a:lnTo>
                    <a:lnTo>
                      <a:pt x="685" y="560"/>
                    </a:lnTo>
                    <a:lnTo>
                      <a:pt x="666" y="565"/>
                    </a:lnTo>
                    <a:lnTo>
                      <a:pt x="644" y="568"/>
                    </a:lnTo>
                    <a:lnTo>
                      <a:pt x="626" y="572"/>
                    </a:lnTo>
                    <a:lnTo>
                      <a:pt x="606" y="576"/>
                    </a:lnTo>
                    <a:lnTo>
                      <a:pt x="585" y="579"/>
                    </a:lnTo>
                    <a:lnTo>
                      <a:pt x="563" y="581"/>
                    </a:lnTo>
                    <a:lnTo>
                      <a:pt x="539" y="582"/>
                    </a:lnTo>
                    <a:lnTo>
                      <a:pt x="516" y="584"/>
                    </a:lnTo>
                    <a:lnTo>
                      <a:pt x="494" y="584"/>
                    </a:lnTo>
                    <a:lnTo>
                      <a:pt x="470" y="584"/>
                    </a:lnTo>
                    <a:lnTo>
                      <a:pt x="440" y="584"/>
                    </a:lnTo>
                    <a:lnTo>
                      <a:pt x="413" y="583"/>
                    </a:lnTo>
                    <a:lnTo>
                      <a:pt x="394" y="582"/>
                    </a:lnTo>
                    <a:lnTo>
                      <a:pt x="373" y="581"/>
                    </a:lnTo>
                    <a:lnTo>
                      <a:pt x="351" y="579"/>
                    </a:lnTo>
                    <a:lnTo>
                      <a:pt x="326" y="575"/>
                    </a:lnTo>
                    <a:lnTo>
                      <a:pt x="305" y="571"/>
                    </a:lnTo>
                    <a:lnTo>
                      <a:pt x="284" y="568"/>
                    </a:lnTo>
                    <a:lnTo>
                      <a:pt x="259" y="562"/>
                    </a:lnTo>
                    <a:lnTo>
                      <a:pt x="240" y="557"/>
                    </a:lnTo>
                    <a:lnTo>
                      <a:pt x="216" y="552"/>
                    </a:lnTo>
                    <a:lnTo>
                      <a:pt x="195" y="546"/>
                    </a:lnTo>
                    <a:lnTo>
                      <a:pt x="174" y="540"/>
                    </a:lnTo>
                    <a:lnTo>
                      <a:pt x="152" y="532"/>
                    </a:lnTo>
                    <a:lnTo>
                      <a:pt x="125" y="522"/>
                    </a:lnTo>
                    <a:lnTo>
                      <a:pt x="61" y="675"/>
                    </a:lnTo>
                    <a:lnTo>
                      <a:pt x="0" y="242"/>
                    </a:lnTo>
                    <a:lnTo>
                      <a:pt x="338" y="0"/>
                    </a:lnTo>
                    <a:close/>
                  </a:path>
                </a:pathLst>
              </a:custGeom>
              <a:solidFill>
                <a:srgbClr val="FFFF00"/>
              </a:solidFill>
              <a:ln w="12700">
                <a:solidFill>
                  <a:srgbClr val="000000"/>
                </a:solidFill>
                <a:prstDash val="solid"/>
                <a:round/>
                <a:headEnd/>
                <a:tailEnd/>
              </a:ln>
            </p:spPr>
            <p:txBody>
              <a:bodyPr/>
              <a:lstStyle/>
              <a:p>
                <a:endParaRPr lang="en-US"/>
              </a:p>
            </p:txBody>
          </p:sp>
          <p:sp>
            <p:nvSpPr>
              <p:cNvPr id="72" name="Freeform 51"/>
              <p:cNvSpPr>
                <a:spLocks/>
              </p:cNvSpPr>
              <p:nvPr/>
            </p:nvSpPr>
            <p:spPr bwMode="auto">
              <a:xfrm>
                <a:off x="3600" y="2256"/>
                <a:ext cx="676" cy="888"/>
              </a:xfrm>
              <a:custGeom>
                <a:avLst/>
                <a:gdLst/>
                <a:ahLst/>
                <a:cxnLst>
                  <a:cxn ang="0">
                    <a:pos x="0" y="542"/>
                  </a:cxn>
                  <a:cxn ang="0">
                    <a:pos x="168" y="605"/>
                  </a:cxn>
                  <a:cxn ang="0">
                    <a:pos x="177" y="584"/>
                  </a:cxn>
                  <a:cxn ang="0">
                    <a:pos x="184" y="564"/>
                  </a:cxn>
                  <a:cxn ang="0">
                    <a:pos x="189" y="545"/>
                  </a:cxn>
                  <a:cxn ang="0">
                    <a:pos x="194" y="528"/>
                  </a:cxn>
                  <a:cxn ang="0">
                    <a:pos x="199" y="509"/>
                  </a:cxn>
                  <a:cxn ang="0">
                    <a:pos x="203" y="487"/>
                  </a:cxn>
                  <a:cxn ang="0">
                    <a:pos x="206" y="467"/>
                  </a:cxn>
                  <a:cxn ang="0">
                    <a:pos x="209" y="447"/>
                  </a:cxn>
                  <a:cxn ang="0">
                    <a:pos x="212" y="424"/>
                  </a:cxn>
                  <a:cxn ang="0">
                    <a:pos x="213" y="400"/>
                  </a:cxn>
                  <a:cxn ang="0">
                    <a:pos x="213" y="357"/>
                  </a:cxn>
                  <a:cxn ang="0">
                    <a:pos x="212" y="334"/>
                  </a:cxn>
                  <a:cxn ang="0">
                    <a:pos x="211" y="314"/>
                  </a:cxn>
                  <a:cxn ang="0">
                    <a:pos x="208" y="293"/>
                  </a:cxn>
                  <a:cxn ang="0">
                    <a:pos x="204" y="271"/>
                  </a:cxn>
                  <a:cxn ang="0">
                    <a:pos x="200" y="252"/>
                  </a:cxn>
                  <a:cxn ang="0">
                    <a:pos x="195" y="228"/>
                  </a:cxn>
                  <a:cxn ang="0">
                    <a:pos x="188" y="205"/>
                  </a:cxn>
                  <a:cxn ang="0">
                    <a:pos x="514" y="0"/>
                  </a:cxn>
                  <a:cxn ang="0">
                    <a:pos x="522" y="20"/>
                  </a:cxn>
                  <a:cxn ang="0">
                    <a:pos x="529" y="39"/>
                  </a:cxn>
                  <a:cxn ang="0">
                    <a:pos x="535" y="56"/>
                  </a:cxn>
                  <a:cxn ang="0">
                    <a:pos x="541" y="74"/>
                  </a:cxn>
                  <a:cxn ang="0">
                    <a:pos x="546" y="91"/>
                  </a:cxn>
                  <a:cxn ang="0">
                    <a:pos x="552" y="109"/>
                  </a:cxn>
                  <a:cxn ang="0">
                    <a:pos x="556" y="125"/>
                  </a:cxn>
                  <a:cxn ang="0">
                    <a:pos x="560" y="142"/>
                  </a:cxn>
                  <a:cxn ang="0">
                    <a:pos x="564" y="159"/>
                  </a:cxn>
                  <a:cxn ang="0">
                    <a:pos x="569" y="178"/>
                  </a:cxn>
                  <a:cxn ang="0">
                    <a:pos x="572" y="200"/>
                  </a:cxn>
                  <a:cxn ang="0">
                    <a:pos x="576" y="218"/>
                  </a:cxn>
                  <a:cxn ang="0">
                    <a:pos x="580" y="238"/>
                  </a:cxn>
                  <a:cxn ang="0">
                    <a:pos x="583" y="259"/>
                  </a:cxn>
                  <a:cxn ang="0">
                    <a:pos x="584" y="281"/>
                  </a:cxn>
                  <a:cxn ang="0">
                    <a:pos x="586" y="305"/>
                  </a:cxn>
                  <a:cxn ang="0">
                    <a:pos x="588" y="328"/>
                  </a:cxn>
                  <a:cxn ang="0">
                    <a:pos x="588" y="350"/>
                  </a:cxn>
                  <a:cxn ang="0">
                    <a:pos x="588" y="374"/>
                  </a:cxn>
                  <a:cxn ang="0">
                    <a:pos x="588" y="404"/>
                  </a:cxn>
                  <a:cxn ang="0">
                    <a:pos x="587" y="431"/>
                  </a:cxn>
                  <a:cxn ang="0">
                    <a:pos x="586" y="450"/>
                  </a:cxn>
                  <a:cxn ang="0">
                    <a:pos x="584" y="471"/>
                  </a:cxn>
                  <a:cxn ang="0">
                    <a:pos x="583" y="493"/>
                  </a:cxn>
                  <a:cxn ang="0">
                    <a:pos x="579" y="518"/>
                  </a:cxn>
                  <a:cxn ang="0">
                    <a:pos x="575" y="539"/>
                  </a:cxn>
                  <a:cxn ang="0">
                    <a:pos x="571" y="560"/>
                  </a:cxn>
                  <a:cxn ang="0">
                    <a:pos x="566" y="585"/>
                  </a:cxn>
                  <a:cxn ang="0">
                    <a:pos x="561" y="604"/>
                  </a:cxn>
                  <a:cxn ang="0">
                    <a:pos x="556" y="628"/>
                  </a:cxn>
                  <a:cxn ang="0">
                    <a:pos x="550" y="649"/>
                  </a:cxn>
                  <a:cxn ang="0">
                    <a:pos x="543" y="670"/>
                  </a:cxn>
                  <a:cxn ang="0">
                    <a:pos x="536" y="692"/>
                  </a:cxn>
                  <a:cxn ang="0">
                    <a:pos x="527" y="719"/>
                  </a:cxn>
                  <a:cxn ang="0">
                    <a:pos x="517" y="746"/>
                  </a:cxn>
                  <a:cxn ang="0">
                    <a:pos x="676" y="811"/>
                  </a:cxn>
                  <a:cxn ang="0">
                    <a:pos x="277" y="853"/>
                  </a:cxn>
                  <a:cxn ang="0">
                    <a:pos x="0" y="542"/>
                  </a:cxn>
                </a:cxnLst>
                <a:rect l="0" t="0" r="r" b="b"/>
                <a:pathLst>
                  <a:path w="676" h="853">
                    <a:moveTo>
                      <a:pt x="0" y="542"/>
                    </a:moveTo>
                    <a:lnTo>
                      <a:pt x="168" y="605"/>
                    </a:lnTo>
                    <a:lnTo>
                      <a:pt x="177" y="584"/>
                    </a:lnTo>
                    <a:lnTo>
                      <a:pt x="184" y="564"/>
                    </a:lnTo>
                    <a:lnTo>
                      <a:pt x="189" y="545"/>
                    </a:lnTo>
                    <a:lnTo>
                      <a:pt x="194" y="528"/>
                    </a:lnTo>
                    <a:lnTo>
                      <a:pt x="199" y="509"/>
                    </a:lnTo>
                    <a:lnTo>
                      <a:pt x="203" y="487"/>
                    </a:lnTo>
                    <a:lnTo>
                      <a:pt x="206" y="467"/>
                    </a:lnTo>
                    <a:lnTo>
                      <a:pt x="209" y="447"/>
                    </a:lnTo>
                    <a:lnTo>
                      <a:pt x="212" y="424"/>
                    </a:lnTo>
                    <a:lnTo>
                      <a:pt x="213" y="400"/>
                    </a:lnTo>
                    <a:lnTo>
                      <a:pt x="213" y="357"/>
                    </a:lnTo>
                    <a:lnTo>
                      <a:pt x="212" y="334"/>
                    </a:lnTo>
                    <a:lnTo>
                      <a:pt x="211" y="314"/>
                    </a:lnTo>
                    <a:lnTo>
                      <a:pt x="208" y="293"/>
                    </a:lnTo>
                    <a:lnTo>
                      <a:pt x="204" y="271"/>
                    </a:lnTo>
                    <a:lnTo>
                      <a:pt x="200" y="252"/>
                    </a:lnTo>
                    <a:lnTo>
                      <a:pt x="195" y="228"/>
                    </a:lnTo>
                    <a:lnTo>
                      <a:pt x="188" y="205"/>
                    </a:lnTo>
                    <a:lnTo>
                      <a:pt x="514" y="0"/>
                    </a:lnTo>
                    <a:lnTo>
                      <a:pt x="522" y="20"/>
                    </a:lnTo>
                    <a:lnTo>
                      <a:pt x="529" y="39"/>
                    </a:lnTo>
                    <a:lnTo>
                      <a:pt x="535" y="56"/>
                    </a:lnTo>
                    <a:lnTo>
                      <a:pt x="541" y="74"/>
                    </a:lnTo>
                    <a:lnTo>
                      <a:pt x="546" y="91"/>
                    </a:lnTo>
                    <a:lnTo>
                      <a:pt x="552" y="109"/>
                    </a:lnTo>
                    <a:lnTo>
                      <a:pt x="556" y="125"/>
                    </a:lnTo>
                    <a:lnTo>
                      <a:pt x="560" y="142"/>
                    </a:lnTo>
                    <a:lnTo>
                      <a:pt x="564" y="159"/>
                    </a:lnTo>
                    <a:lnTo>
                      <a:pt x="569" y="178"/>
                    </a:lnTo>
                    <a:lnTo>
                      <a:pt x="572" y="200"/>
                    </a:lnTo>
                    <a:lnTo>
                      <a:pt x="576" y="218"/>
                    </a:lnTo>
                    <a:lnTo>
                      <a:pt x="580" y="238"/>
                    </a:lnTo>
                    <a:lnTo>
                      <a:pt x="583" y="259"/>
                    </a:lnTo>
                    <a:lnTo>
                      <a:pt x="584" y="281"/>
                    </a:lnTo>
                    <a:lnTo>
                      <a:pt x="586" y="305"/>
                    </a:lnTo>
                    <a:lnTo>
                      <a:pt x="588" y="328"/>
                    </a:lnTo>
                    <a:lnTo>
                      <a:pt x="588" y="350"/>
                    </a:lnTo>
                    <a:lnTo>
                      <a:pt x="588" y="374"/>
                    </a:lnTo>
                    <a:lnTo>
                      <a:pt x="588" y="404"/>
                    </a:lnTo>
                    <a:lnTo>
                      <a:pt x="587" y="431"/>
                    </a:lnTo>
                    <a:lnTo>
                      <a:pt x="586" y="450"/>
                    </a:lnTo>
                    <a:lnTo>
                      <a:pt x="584" y="471"/>
                    </a:lnTo>
                    <a:lnTo>
                      <a:pt x="583" y="493"/>
                    </a:lnTo>
                    <a:lnTo>
                      <a:pt x="579" y="518"/>
                    </a:lnTo>
                    <a:lnTo>
                      <a:pt x="575" y="539"/>
                    </a:lnTo>
                    <a:lnTo>
                      <a:pt x="571" y="560"/>
                    </a:lnTo>
                    <a:lnTo>
                      <a:pt x="566" y="585"/>
                    </a:lnTo>
                    <a:lnTo>
                      <a:pt x="561" y="604"/>
                    </a:lnTo>
                    <a:lnTo>
                      <a:pt x="556" y="628"/>
                    </a:lnTo>
                    <a:lnTo>
                      <a:pt x="550" y="649"/>
                    </a:lnTo>
                    <a:lnTo>
                      <a:pt x="543" y="670"/>
                    </a:lnTo>
                    <a:lnTo>
                      <a:pt x="536" y="692"/>
                    </a:lnTo>
                    <a:lnTo>
                      <a:pt x="527" y="719"/>
                    </a:lnTo>
                    <a:lnTo>
                      <a:pt x="517" y="746"/>
                    </a:lnTo>
                    <a:lnTo>
                      <a:pt x="676" y="811"/>
                    </a:lnTo>
                    <a:lnTo>
                      <a:pt x="277" y="853"/>
                    </a:lnTo>
                    <a:lnTo>
                      <a:pt x="0" y="542"/>
                    </a:lnTo>
                    <a:close/>
                  </a:path>
                </a:pathLst>
              </a:custGeom>
              <a:solidFill>
                <a:srgbClr val="CC99FF"/>
              </a:solidFill>
              <a:ln w="12700">
                <a:solidFill>
                  <a:srgbClr val="000000"/>
                </a:solidFill>
                <a:prstDash val="solid"/>
                <a:round/>
                <a:headEnd/>
                <a:tailEnd/>
              </a:ln>
            </p:spPr>
            <p:txBody>
              <a:bodyPr/>
              <a:lstStyle/>
              <a:p>
                <a:endParaRPr lang="en-US"/>
              </a:p>
            </p:txBody>
          </p:sp>
          <p:sp>
            <p:nvSpPr>
              <p:cNvPr id="73" name="Freeform 52"/>
              <p:cNvSpPr>
                <a:spLocks/>
              </p:cNvSpPr>
              <p:nvPr/>
            </p:nvSpPr>
            <p:spPr bwMode="auto">
              <a:xfrm>
                <a:off x="3312" y="1248"/>
                <a:ext cx="791" cy="784"/>
              </a:xfrm>
              <a:custGeom>
                <a:avLst/>
                <a:gdLst/>
                <a:ahLst/>
                <a:cxnLst>
                  <a:cxn ang="0">
                    <a:pos x="161" y="0"/>
                  </a:cxn>
                  <a:cxn ang="0">
                    <a:pos x="177" y="8"/>
                  </a:cxn>
                  <a:cxn ang="0">
                    <a:pos x="190" y="15"/>
                  </a:cxn>
                  <a:cxn ang="0">
                    <a:pos x="204" y="22"/>
                  </a:cxn>
                  <a:cxn ang="0">
                    <a:pos x="217" y="29"/>
                  </a:cxn>
                  <a:cxn ang="0">
                    <a:pos x="231" y="37"/>
                  </a:cxn>
                  <a:cxn ang="0">
                    <a:pos x="244" y="46"/>
                  </a:cxn>
                  <a:cxn ang="0">
                    <a:pos x="257" y="54"/>
                  </a:cxn>
                  <a:cxn ang="0">
                    <a:pos x="270" y="62"/>
                  </a:cxn>
                  <a:cxn ang="0">
                    <a:pos x="286" y="73"/>
                  </a:cxn>
                  <a:cxn ang="0">
                    <a:pos x="303" y="85"/>
                  </a:cxn>
                  <a:cxn ang="0">
                    <a:pos x="316" y="94"/>
                  </a:cxn>
                  <a:cxn ang="0">
                    <a:pos x="329" y="105"/>
                  </a:cxn>
                  <a:cxn ang="0">
                    <a:pos x="345" y="116"/>
                  </a:cxn>
                  <a:cxn ang="0">
                    <a:pos x="361" y="128"/>
                  </a:cxn>
                  <a:cxn ang="0">
                    <a:pos x="375" y="140"/>
                  </a:cxn>
                  <a:cxn ang="0">
                    <a:pos x="389" y="153"/>
                  </a:cxn>
                  <a:cxn ang="0">
                    <a:pos x="402" y="165"/>
                  </a:cxn>
                  <a:cxn ang="0">
                    <a:pos x="418" y="180"/>
                  </a:cxn>
                  <a:cxn ang="0">
                    <a:pos x="432" y="193"/>
                  </a:cxn>
                  <a:cxn ang="0">
                    <a:pos x="444" y="206"/>
                  </a:cxn>
                  <a:cxn ang="0">
                    <a:pos x="458" y="221"/>
                  </a:cxn>
                  <a:cxn ang="0">
                    <a:pos x="469" y="232"/>
                  </a:cxn>
                  <a:cxn ang="0">
                    <a:pos x="481" y="246"/>
                  </a:cxn>
                  <a:cxn ang="0">
                    <a:pos x="493" y="260"/>
                  </a:cxn>
                  <a:cxn ang="0">
                    <a:pos x="506" y="277"/>
                  </a:cxn>
                  <a:cxn ang="0">
                    <a:pos x="517" y="291"/>
                  </a:cxn>
                  <a:cxn ang="0">
                    <a:pos x="529" y="307"/>
                  </a:cxn>
                  <a:cxn ang="0">
                    <a:pos x="543" y="326"/>
                  </a:cxn>
                  <a:cxn ang="0">
                    <a:pos x="555" y="343"/>
                  </a:cxn>
                  <a:cxn ang="0">
                    <a:pos x="568" y="362"/>
                  </a:cxn>
                  <a:cxn ang="0">
                    <a:pos x="580" y="381"/>
                  </a:cxn>
                  <a:cxn ang="0">
                    <a:pos x="591" y="401"/>
                  </a:cxn>
                  <a:cxn ang="0">
                    <a:pos x="603" y="422"/>
                  </a:cxn>
                  <a:cxn ang="0">
                    <a:pos x="612" y="440"/>
                  </a:cxn>
                  <a:cxn ang="0">
                    <a:pos x="621" y="457"/>
                  </a:cxn>
                  <a:cxn ang="0">
                    <a:pos x="629" y="477"/>
                  </a:cxn>
                  <a:cxn ang="0">
                    <a:pos x="634" y="491"/>
                  </a:cxn>
                  <a:cxn ang="0">
                    <a:pos x="791" y="429"/>
                  </a:cxn>
                  <a:cxn ang="0">
                    <a:pos x="547" y="753"/>
                  </a:cxn>
                  <a:cxn ang="0">
                    <a:pos x="115" y="700"/>
                  </a:cxn>
                  <a:cxn ang="0">
                    <a:pos x="286" y="631"/>
                  </a:cxn>
                  <a:cxn ang="0">
                    <a:pos x="275" y="608"/>
                  </a:cxn>
                  <a:cxn ang="0">
                    <a:pos x="264" y="586"/>
                  </a:cxn>
                  <a:cxn ang="0">
                    <a:pos x="249" y="562"/>
                  </a:cxn>
                  <a:cxn ang="0">
                    <a:pos x="232" y="537"/>
                  </a:cxn>
                  <a:cxn ang="0">
                    <a:pos x="217" y="516"/>
                  </a:cxn>
                  <a:cxn ang="0">
                    <a:pos x="201" y="496"/>
                  </a:cxn>
                  <a:cxn ang="0">
                    <a:pos x="184" y="476"/>
                  </a:cxn>
                  <a:cxn ang="0">
                    <a:pos x="167" y="459"/>
                  </a:cxn>
                  <a:cxn ang="0">
                    <a:pos x="150" y="443"/>
                  </a:cxn>
                  <a:cxn ang="0">
                    <a:pos x="130" y="425"/>
                  </a:cxn>
                  <a:cxn ang="0">
                    <a:pos x="111" y="410"/>
                  </a:cxn>
                  <a:cxn ang="0">
                    <a:pos x="93" y="395"/>
                  </a:cxn>
                  <a:cxn ang="0">
                    <a:pos x="75" y="382"/>
                  </a:cxn>
                  <a:cxn ang="0">
                    <a:pos x="53" y="368"/>
                  </a:cxn>
                  <a:cxn ang="0">
                    <a:pos x="31" y="355"/>
                  </a:cxn>
                  <a:cxn ang="0">
                    <a:pos x="16" y="348"/>
                  </a:cxn>
                  <a:cxn ang="0">
                    <a:pos x="0" y="339"/>
                  </a:cxn>
                  <a:cxn ang="0">
                    <a:pos x="161" y="0"/>
                  </a:cxn>
                </a:cxnLst>
                <a:rect l="0" t="0" r="r" b="b"/>
                <a:pathLst>
                  <a:path w="791" h="753">
                    <a:moveTo>
                      <a:pt x="161" y="0"/>
                    </a:moveTo>
                    <a:lnTo>
                      <a:pt x="177" y="8"/>
                    </a:lnTo>
                    <a:lnTo>
                      <a:pt x="190" y="15"/>
                    </a:lnTo>
                    <a:lnTo>
                      <a:pt x="204" y="22"/>
                    </a:lnTo>
                    <a:lnTo>
                      <a:pt x="217" y="29"/>
                    </a:lnTo>
                    <a:lnTo>
                      <a:pt x="231" y="37"/>
                    </a:lnTo>
                    <a:lnTo>
                      <a:pt x="244" y="46"/>
                    </a:lnTo>
                    <a:lnTo>
                      <a:pt x="257" y="54"/>
                    </a:lnTo>
                    <a:lnTo>
                      <a:pt x="270" y="62"/>
                    </a:lnTo>
                    <a:lnTo>
                      <a:pt x="286" y="73"/>
                    </a:lnTo>
                    <a:lnTo>
                      <a:pt x="303" y="85"/>
                    </a:lnTo>
                    <a:lnTo>
                      <a:pt x="316" y="94"/>
                    </a:lnTo>
                    <a:lnTo>
                      <a:pt x="329" y="105"/>
                    </a:lnTo>
                    <a:lnTo>
                      <a:pt x="345" y="116"/>
                    </a:lnTo>
                    <a:lnTo>
                      <a:pt x="361" y="128"/>
                    </a:lnTo>
                    <a:lnTo>
                      <a:pt x="375" y="140"/>
                    </a:lnTo>
                    <a:lnTo>
                      <a:pt x="389" y="153"/>
                    </a:lnTo>
                    <a:lnTo>
                      <a:pt x="402" y="165"/>
                    </a:lnTo>
                    <a:lnTo>
                      <a:pt x="418" y="180"/>
                    </a:lnTo>
                    <a:lnTo>
                      <a:pt x="432" y="193"/>
                    </a:lnTo>
                    <a:lnTo>
                      <a:pt x="444" y="206"/>
                    </a:lnTo>
                    <a:lnTo>
                      <a:pt x="458" y="221"/>
                    </a:lnTo>
                    <a:lnTo>
                      <a:pt x="469" y="232"/>
                    </a:lnTo>
                    <a:lnTo>
                      <a:pt x="481" y="246"/>
                    </a:lnTo>
                    <a:lnTo>
                      <a:pt x="493" y="260"/>
                    </a:lnTo>
                    <a:lnTo>
                      <a:pt x="506" y="277"/>
                    </a:lnTo>
                    <a:lnTo>
                      <a:pt x="517" y="291"/>
                    </a:lnTo>
                    <a:lnTo>
                      <a:pt x="529" y="307"/>
                    </a:lnTo>
                    <a:lnTo>
                      <a:pt x="543" y="326"/>
                    </a:lnTo>
                    <a:lnTo>
                      <a:pt x="555" y="343"/>
                    </a:lnTo>
                    <a:lnTo>
                      <a:pt x="568" y="362"/>
                    </a:lnTo>
                    <a:lnTo>
                      <a:pt x="580" y="381"/>
                    </a:lnTo>
                    <a:lnTo>
                      <a:pt x="591" y="401"/>
                    </a:lnTo>
                    <a:lnTo>
                      <a:pt x="603" y="422"/>
                    </a:lnTo>
                    <a:lnTo>
                      <a:pt x="612" y="440"/>
                    </a:lnTo>
                    <a:lnTo>
                      <a:pt x="621" y="457"/>
                    </a:lnTo>
                    <a:lnTo>
                      <a:pt x="629" y="477"/>
                    </a:lnTo>
                    <a:lnTo>
                      <a:pt x="634" y="491"/>
                    </a:lnTo>
                    <a:lnTo>
                      <a:pt x="791" y="429"/>
                    </a:lnTo>
                    <a:lnTo>
                      <a:pt x="547" y="753"/>
                    </a:lnTo>
                    <a:lnTo>
                      <a:pt x="115" y="700"/>
                    </a:lnTo>
                    <a:lnTo>
                      <a:pt x="286" y="631"/>
                    </a:lnTo>
                    <a:lnTo>
                      <a:pt x="275" y="608"/>
                    </a:lnTo>
                    <a:lnTo>
                      <a:pt x="264" y="586"/>
                    </a:lnTo>
                    <a:lnTo>
                      <a:pt x="249" y="562"/>
                    </a:lnTo>
                    <a:lnTo>
                      <a:pt x="232" y="537"/>
                    </a:lnTo>
                    <a:lnTo>
                      <a:pt x="217" y="516"/>
                    </a:lnTo>
                    <a:lnTo>
                      <a:pt x="201" y="496"/>
                    </a:lnTo>
                    <a:lnTo>
                      <a:pt x="184" y="476"/>
                    </a:lnTo>
                    <a:lnTo>
                      <a:pt x="167" y="459"/>
                    </a:lnTo>
                    <a:lnTo>
                      <a:pt x="150" y="443"/>
                    </a:lnTo>
                    <a:lnTo>
                      <a:pt x="130" y="425"/>
                    </a:lnTo>
                    <a:lnTo>
                      <a:pt x="111" y="410"/>
                    </a:lnTo>
                    <a:lnTo>
                      <a:pt x="93" y="395"/>
                    </a:lnTo>
                    <a:lnTo>
                      <a:pt x="75" y="382"/>
                    </a:lnTo>
                    <a:lnTo>
                      <a:pt x="53" y="368"/>
                    </a:lnTo>
                    <a:lnTo>
                      <a:pt x="31" y="355"/>
                    </a:lnTo>
                    <a:lnTo>
                      <a:pt x="16" y="348"/>
                    </a:lnTo>
                    <a:lnTo>
                      <a:pt x="0" y="339"/>
                    </a:lnTo>
                    <a:lnTo>
                      <a:pt x="161" y="0"/>
                    </a:lnTo>
                    <a:close/>
                  </a:path>
                </a:pathLst>
              </a:custGeom>
              <a:solidFill>
                <a:srgbClr val="00FF00"/>
              </a:solidFill>
              <a:ln w="12700">
                <a:solidFill>
                  <a:srgbClr val="000000"/>
                </a:solidFill>
                <a:prstDash val="solid"/>
                <a:round/>
                <a:headEnd/>
                <a:tailEnd/>
              </a:ln>
            </p:spPr>
            <p:txBody>
              <a:bodyPr/>
              <a:lstStyle/>
              <a:p>
                <a:endParaRPr lang="en-US"/>
              </a:p>
            </p:txBody>
          </p:sp>
        </p:grpSp>
        <p:sp>
          <p:nvSpPr>
            <p:cNvPr id="64" name="Text Box 53"/>
            <p:cNvSpPr txBox="1">
              <a:spLocks noChangeArrowheads="1"/>
            </p:cNvSpPr>
            <p:nvPr/>
          </p:nvSpPr>
          <p:spPr bwMode="auto">
            <a:xfrm>
              <a:off x="4128" y="1468"/>
              <a:ext cx="180" cy="212"/>
            </a:xfrm>
            <a:prstGeom prst="rect">
              <a:avLst/>
            </a:prstGeom>
            <a:noFill/>
            <a:ln w="9525">
              <a:noFill/>
              <a:miter lim="800000"/>
              <a:headEnd/>
              <a:tailEnd/>
            </a:ln>
            <a:effectLst/>
          </p:spPr>
          <p:txBody>
            <a:bodyPr wrap="none">
              <a:spAutoFit/>
            </a:bodyPr>
            <a:lstStyle/>
            <a:p>
              <a:r>
                <a:rPr lang="en-US" sz="1600" b="1"/>
                <a:t>1</a:t>
              </a:r>
            </a:p>
          </p:txBody>
        </p:sp>
        <p:sp>
          <p:nvSpPr>
            <p:cNvPr id="65" name="Text Box 54"/>
            <p:cNvSpPr txBox="1">
              <a:spLocks noChangeArrowheads="1"/>
            </p:cNvSpPr>
            <p:nvPr/>
          </p:nvSpPr>
          <p:spPr bwMode="auto">
            <a:xfrm>
              <a:off x="4486" y="1505"/>
              <a:ext cx="180" cy="212"/>
            </a:xfrm>
            <a:prstGeom prst="rect">
              <a:avLst/>
            </a:prstGeom>
            <a:noFill/>
            <a:ln w="9525">
              <a:noFill/>
              <a:miter lim="800000"/>
              <a:headEnd/>
              <a:tailEnd/>
            </a:ln>
            <a:effectLst/>
          </p:spPr>
          <p:txBody>
            <a:bodyPr wrap="none">
              <a:spAutoFit/>
            </a:bodyPr>
            <a:lstStyle/>
            <a:p>
              <a:r>
                <a:rPr lang="en-US" sz="1600" b="1" dirty="0"/>
                <a:t>2</a:t>
              </a:r>
            </a:p>
          </p:txBody>
        </p:sp>
        <p:sp>
          <p:nvSpPr>
            <p:cNvPr id="66" name="Text Box 55"/>
            <p:cNvSpPr txBox="1">
              <a:spLocks noChangeArrowheads="1"/>
            </p:cNvSpPr>
            <p:nvPr/>
          </p:nvSpPr>
          <p:spPr bwMode="auto">
            <a:xfrm>
              <a:off x="4528" y="1771"/>
              <a:ext cx="180" cy="212"/>
            </a:xfrm>
            <a:prstGeom prst="rect">
              <a:avLst/>
            </a:prstGeom>
            <a:noFill/>
            <a:ln w="9525">
              <a:noFill/>
              <a:miter lim="800000"/>
              <a:headEnd/>
              <a:tailEnd/>
            </a:ln>
            <a:effectLst/>
          </p:spPr>
          <p:txBody>
            <a:bodyPr wrap="none">
              <a:spAutoFit/>
            </a:bodyPr>
            <a:lstStyle/>
            <a:p>
              <a:r>
                <a:rPr lang="en-US" sz="1600" b="1"/>
                <a:t>3</a:t>
              </a:r>
            </a:p>
          </p:txBody>
        </p:sp>
        <p:sp>
          <p:nvSpPr>
            <p:cNvPr id="67" name="Text Box 56"/>
            <p:cNvSpPr txBox="1">
              <a:spLocks noChangeArrowheads="1"/>
            </p:cNvSpPr>
            <p:nvPr/>
          </p:nvSpPr>
          <p:spPr bwMode="auto">
            <a:xfrm>
              <a:off x="4291" y="1886"/>
              <a:ext cx="180" cy="212"/>
            </a:xfrm>
            <a:prstGeom prst="rect">
              <a:avLst/>
            </a:prstGeom>
            <a:noFill/>
            <a:ln w="9525">
              <a:noFill/>
              <a:miter lim="800000"/>
              <a:headEnd/>
              <a:tailEnd/>
            </a:ln>
            <a:effectLst/>
          </p:spPr>
          <p:txBody>
            <a:bodyPr wrap="none">
              <a:spAutoFit/>
            </a:bodyPr>
            <a:lstStyle/>
            <a:p>
              <a:r>
                <a:rPr lang="en-US" sz="1600" b="1"/>
                <a:t>4</a:t>
              </a:r>
            </a:p>
          </p:txBody>
        </p:sp>
        <p:sp>
          <p:nvSpPr>
            <p:cNvPr id="68" name="Text Box 57"/>
            <p:cNvSpPr txBox="1">
              <a:spLocks noChangeArrowheads="1"/>
            </p:cNvSpPr>
            <p:nvPr/>
          </p:nvSpPr>
          <p:spPr bwMode="auto">
            <a:xfrm>
              <a:off x="4053" y="1728"/>
              <a:ext cx="180" cy="212"/>
            </a:xfrm>
            <a:prstGeom prst="rect">
              <a:avLst/>
            </a:prstGeom>
            <a:noFill/>
            <a:ln w="9525">
              <a:noFill/>
              <a:miter lim="800000"/>
              <a:headEnd/>
              <a:tailEnd/>
            </a:ln>
            <a:effectLst/>
          </p:spPr>
          <p:txBody>
            <a:bodyPr wrap="none">
              <a:spAutoFit/>
            </a:bodyPr>
            <a:lstStyle/>
            <a:p>
              <a:r>
                <a:rPr lang="en-US" sz="1600" b="1" dirty="0"/>
                <a:t>5</a:t>
              </a:r>
            </a:p>
          </p:txBody>
        </p:sp>
      </p:grpSp>
      <p:sp>
        <p:nvSpPr>
          <p:cNvPr id="75" name="TextBox 74"/>
          <p:cNvSpPr txBox="1"/>
          <p:nvPr/>
        </p:nvSpPr>
        <p:spPr>
          <a:xfrm>
            <a:off x="5943600" y="6488668"/>
            <a:ext cx="2965879" cy="369332"/>
          </a:xfrm>
          <a:prstGeom prst="rect">
            <a:avLst/>
          </a:prstGeom>
          <a:noFill/>
        </p:spPr>
        <p:txBody>
          <a:bodyPr wrap="square" rtlCol="0">
            <a:spAutoFit/>
          </a:bodyPr>
          <a:lstStyle/>
          <a:p>
            <a:r>
              <a:rPr lang="en-US" dirty="0" smtClean="0"/>
              <a:t>Adapted from Heartland</a:t>
            </a:r>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25882" t="6918" r="4785" b="15255"/>
          <a:stretch>
            <a:fillRect/>
          </a:stretch>
        </p:blipFill>
        <p:spPr bwMode="auto">
          <a:xfrm>
            <a:off x="0" y="0"/>
            <a:ext cx="9144000" cy="6858000"/>
          </a:xfrm>
          <a:prstGeom prst="rect">
            <a:avLst/>
          </a:prstGeom>
          <a:noFill/>
          <a:ln w="9525">
            <a:noFill/>
            <a:miter lim="800000"/>
            <a:headEnd/>
            <a:tailEnd/>
          </a:ln>
          <a:effectLst/>
        </p:spPr>
      </p:pic>
      <p:sp>
        <p:nvSpPr>
          <p:cNvPr id="6" name="Subtitle 5"/>
          <p:cNvSpPr>
            <a:spLocks noGrp="1"/>
          </p:cNvSpPr>
          <p:nvPr>
            <p:ph type="subTitle" idx="1"/>
          </p:nvPr>
        </p:nvSpPr>
        <p:spPr>
          <a:xfrm>
            <a:off x="3505200" y="2819400"/>
            <a:ext cx="4953000" cy="1371600"/>
          </a:xfrm>
        </p:spPr>
        <p:txBody>
          <a:bodyPr>
            <a:normAutofit/>
          </a:bodyPr>
          <a:lstStyle/>
          <a:p>
            <a:endParaRPr lang="en-US" sz="2300" dirty="0">
              <a:solidFill>
                <a:schemeClr val="bg1"/>
              </a:solidFill>
            </a:endParaRPr>
          </a:p>
        </p:txBody>
      </p:sp>
      <p:sp>
        <p:nvSpPr>
          <p:cNvPr id="5" name="Title 4"/>
          <p:cNvSpPr>
            <a:spLocks noGrp="1"/>
          </p:cNvSpPr>
          <p:nvPr>
            <p:ph type="ctrTitle"/>
          </p:nvPr>
        </p:nvSpPr>
        <p:spPr>
          <a:xfrm>
            <a:off x="1447800" y="838201"/>
            <a:ext cx="7391400" cy="1828799"/>
          </a:xfrm>
        </p:spPr>
        <p:txBody>
          <a:bodyPr>
            <a:noAutofit/>
          </a:bodyPr>
          <a:lstStyle/>
          <a:p>
            <a:r>
              <a:rPr lang="en-US" sz="4000" b="1" i="1" dirty="0" smtClean="0">
                <a:solidFill>
                  <a:schemeClr val="bg1"/>
                </a:solidFill>
                <a:effectLst>
                  <a:outerShdw blurRad="38100" dist="38100" dir="2700000" algn="tl">
                    <a:srgbClr val="000000">
                      <a:alpha val="43137"/>
                    </a:srgbClr>
                  </a:outerShdw>
                </a:effectLst>
                <a:latin typeface="Calibri" pitchFamily="34" charset="0"/>
              </a:rPr>
              <a:t>New SLD eligibility process</a:t>
            </a:r>
            <a:br>
              <a:rPr lang="en-US" sz="4000" b="1" i="1" dirty="0" smtClean="0">
                <a:solidFill>
                  <a:schemeClr val="bg1"/>
                </a:solidFill>
                <a:effectLst>
                  <a:outerShdw blurRad="38100" dist="38100" dir="2700000" algn="tl">
                    <a:srgbClr val="000000">
                      <a:alpha val="43137"/>
                    </a:srgbClr>
                  </a:outerShdw>
                </a:effectLst>
                <a:latin typeface="Calibri" pitchFamily="34" charset="0"/>
              </a:rPr>
            </a:br>
            <a:r>
              <a:rPr lang="en-US" sz="4000" b="1" i="1" dirty="0" smtClean="0">
                <a:solidFill>
                  <a:schemeClr val="bg1"/>
                </a:solidFill>
                <a:effectLst>
                  <a:outerShdw blurRad="38100" dist="38100" dir="2700000" algn="tl">
                    <a:srgbClr val="000000">
                      <a:alpha val="43137"/>
                    </a:srgbClr>
                  </a:outerShdw>
                </a:effectLst>
                <a:latin typeface="Calibri" pitchFamily="34" charset="0"/>
              </a:rPr>
              <a:t>2010-11</a:t>
            </a:r>
            <a:endParaRPr lang="en-US" sz="4000" b="1" i="1" dirty="0">
              <a:solidFill>
                <a:schemeClr val="bg1"/>
              </a:solidFill>
              <a:effectLst>
                <a:outerShdw blurRad="38100" dist="38100" dir="2700000" algn="tl">
                  <a:srgbClr val="000000">
                    <a:alpha val="43137"/>
                  </a:srgbClr>
                </a:outerShdw>
              </a:effectLst>
              <a:latin typeface="Calibri" pitchFamily="34"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body" sz="half" idx="1"/>
          </p:nvPr>
        </p:nvSpPr>
        <p:spPr>
          <a:xfrm>
            <a:off x="533400" y="1524000"/>
            <a:ext cx="4114800" cy="4572000"/>
          </a:xfrm>
        </p:spPr>
        <p:txBody>
          <a:bodyPr/>
          <a:lstStyle/>
          <a:p>
            <a:pPr>
              <a:lnSpc>
                <a:spcPct val="80000"/>
              </a:lnSpc>
              <a:buFontTx/>
              <a:buNone/>
            </a:pPr>
            <a:r>
              <a:rPr lang="en-US" sz="1800" b="1" u="sng" dirty="0">
                <a:solidFill>
                  <a:srgbClr val="006600"/>
                </a:solidFill>
                <a:latin typeface="+mj-lt"/>
              </a:rPr>
              <a:t>TRADITIONAL MODEL</a:t>
            </a:r>
            <a:endParaRPr lang="en-US" sz="1600" u="sng" dirty="0">
              <a:solidFill>
                <a:srgbClr val="006600"/>
              </a:solidFill>
              <a:latin typeface="+mj-lt"/>
            </a:endParaRPr>
          </a:p>
          <a:p>
            <a:pPr>
              <a:lnSpc>
                <a:spcPct val="30000"/>
              </a:lnSpc>
              <a:buFontTx/>
              <a:buNone/>
            </a:pPr>
            <a:endParaRPr lang="en-US" sz="1600" u="sng" dirty="0">
              <a:solidFill>
                <a:schemeClr val="folHlink"/>
              </a:solidFill>
              <a:latin typeface="+mj-lt"/>
            </a:endParaRPr>
          </a:p>
          <a:p>
            <a:pPr>
              <a:lnSpc>
                <a:spcPct val="80000"/>
              </a:lnSpc>
              <a:buFont typeface="Wingdings" pitchFamily="2" charset="2"/>
              <a:buChar char="n"/>
            </a:pPr>
            <a:r>
              <a:rPr lang="en-US" sz="1800" dirty="0">
                <a:solidFill>
                  <a:srgbClr val="006600"/>
                </a:solidFill>
                <a:latin typeface="+mj-lt"/>
              </a:rPr>
              <a:t>Bottom line: Does this child have a disability that qualifies him for special education?</a:t>
            </a:r>
          </a:p>
          <a:p>
            <a:pPr>
              <a:lnSpc>
                <a:spcPct val="40000"/>
              </a:lnSpc>
              <a:buFont typeface="Wingdings" pitchFamily="2" charset="2"/>
              <a:buChar char="n"/>
            </a:pPr>
            <a:endParaRPr lang="en-US" sz="1800" dirty="0">
              <a:latin typeface="+mj-lt"/>
            </a:endParaRPr>
          </a:p>
          <a:p>
            <a:pPr>
              <a:lnSpc>
                <a:spcPct val="80000"/>
              </a:lnSpc>
              <a:buFont typeface="Wingdings" pitchFamily="2" charset="2"/>
              <a:buChar char="n"/>
            </a:pPr>
            <a:r>
              <a:rPr lang="en-US" sz="1800" dirty="0">
                <a:latin typeface="+mj-lt"/>
              </a:rPr>
              <a:t>Wait to Fail model – i.e. test and intervene when child is significantly below peers  (2 or more years)</a:t>
            </a:r>
          </a:p>
          <a:p>
            <a:pPr>
              <a:lnSpc>
                <a:spcPct val="80000"/>
              </a:lnSpc>
              <a:buFont typeface="Wingdings" pitchFamily="2" charset="2"/>
              <a:buChar char="n"/>
            </a:pPr>
            <a:endParaRPr lang="en-US" sz="1800" dirty="0">
              <a:latin typeface="+mj-lt"/>
            </a:endParaRPr>
          </a:p>
          <a:p>
            <a:pPr>
              <a:lnSpc>
                <a:spcPct val="0"/>
              </a:lnSpc>
              <a:buFont typeface="Wingdings" pitchFamily="2" charset="2"/>
              <a:buChar char="n"/>
            </a:pPr>
            <a:endParaRPr lang="en-US" sz="1800" dirty="0">
              <a:latin typeface="+mj-lt"/>
            </a:endParaRPr>
          </a:p>
          <a:p>
            <a:pPr>
              <a:lnSpc>
                <a:spcPct val="80000"/>
              </a:lnSpc>
              <a:buFont typeface="Wingdings" pitchFamily="2" charset="2"/>
              <a:buChar char="n"/>
            </a:pPr>
            <a:r>
              <a:rPr lang="en-US" sz="1800" dirty="0">
                <a:latin typeface="+mj-lt"/>
              </a:rPr>
              <a:t>Looks for “problems” within the student that are to be “fixed”</a:t>
            </a:r>
          </a:p>
          <a:p>
            <a:pPr>
              <a:lnSpc>
                <a:spcPct val="30000"/>
              </a:lnSpc>
              <a:buFont typeface="Wingdings" pitchFamily="2" charset="2"/>
              <a:buChar char="n"/>
            </a:pPr>
            <a:endParaRPr lang="en-US" sz="1800" dirty="0">
              <a:latin typeface="+mj-lt"/>
            </a:endParaRPr>
          </a:p>
          <a:p>
            <a:pPr>
              <a:lnSpc>
                <a:spcPct val="10000"/>
              </a:lnSpc>
              <a:buFont typeface="Wingdings" pitchFamily="2" charset="2"/>
              <a:buChar char="n"/>
            </a:pPr>
            <a:endParaRPr lang="en-US" sz="1800" dirty="0">
              <a:latin typeface="+mj-lt"/>
            </a:endParaRPr>
          </a:p>
          <a:p>
            <a:pPr>
              <a:lnSpc>
                <a:spcPct val="80000"/>
              </a:lnSpc>
              <a:buFont typeface="Wingdings" pitchFamily="2" charset="2"/>
              <a:buChar char="n"/>
            </a:pPr>
            <a:r>
              <a:rPr lang="en-US" sz="1800" dirty="0">
                <a:latin typeface="+mj-lt"/>
              </a:rPr>
              <a:t>Disability drives intervention</a:t>
            </a:r>
          </a:p>
          <a:p>
            <a:pPr>
              <a:lnSpc>
                <a:spcPct val="30000"/>
              </a:lnSpc>
              <a:buFont typeface="Wingdings" pitchFamily="2" charset="2"/>
              <a:buChar char="n"/>
            </a:pPr>
            <a:endParaRPr lang="en-US" sz="1800" dirty="0">
              <a:latin typeface="+mj-lt"/>
            </a:endParaRPr>
          </a:p>
          <a:p>
            <a:pPr>
              <a:lnSpc>
                <a:spcPct val="80000"/>
              </a:lnSpc>
              <a:buFont typeface="Wingdings" pitchFamily="2" charset="2"/>
              <a:buChar char="n"/>
            </a:pPr>
            <a:r>
              <a:rPr lang="en-US" sz="1800" dirty="0">
                <a:latin typeface="+mj-lt"/>
              </a:rPr>
              <a:t>Intervention occurs with a specialist</a:t>
            </a:r>
          </a:p>
          <a:p>
            <a:pPr>
              <a:lnSpc>
                <a:spcPct val="80000"/>
              </a:lnSpc>
            </a:pPr>
            <a:endParaRPr lang="en-US" sz="1800" dirty="0"/>
          </a:p>
        </p:txBody>
      </p:sp>
      <p:sp>
        <p:nvSpPr>
          <p:cNvPr id="193539" name="Rectangle 3"/>
          <p:cNvSpPr>
            <a:spLocks noGrp="1" noChangeArrowheads="1"/>
          </p:cNvSpPr>
          <p:nvPr>
            <p:ph type="title"/>
          </p:nvPr>
        </p:nvSpPr>
        <p:spPr>
          <a:xfrm>
            <a:off x="609600" y="228600"/>
            <a:ext cx="8335963" cy="1143000"/>
          </a:xfrm>
        </p:spPr>
        <p:txBody>
          <a:bodyPr/>
          <a:lstStyle/>
          <a:p>
            <a:r>
              <a:rPr lang="en-US" sz="2800" b="1">
                <a:solidFill>
                  <a:srgbClr val="A50021"/>
                </a:solidFill>
              </a:rPr>
              <a:t>An RtI approach asks different questions:</a:t>
            </a:r>
            <a:endParaRPr lang="en-US">
              <a:solidFill>
                <a:srgbClr val="A50021"/>
              </a:solidFill>
            </a:endParaRPr>
          </a:p>
        </p:txBody>
      </p:sp>
      <p:sp>
        <p:nvSpPr>
          <p:cNvPr id="193540" name="Rectangle 4"/>
          <p:cNvSpPr>
            <a:spLocks noGrp="1" noChangeArrowheads="1"/>
          </p:cNvSpPr>
          <p:nvPr>
            <p:ph type="body" sz="half" idx="2"/>
          </p:nvPr>
        </p:nvSpPr>
        <p:spPr>
          <a:xfrm>
            <a:off x="4876800" y="1447800"/>
            <a:ext cx="4068763" cy="4648200"/>
          </a:xfrm>
        </p:spPr>
        <p:txBody>
          <a:bodyPr>
            <a:normAutofit lnSpcReduction="10000"/>
          </a:bodyPr>
          <a:lstStyle/>
          <a:p>
            <a:pPr>
              <a:buFontTx/>
              <a:buNone/>
            </a:pPr>
            <a:r>
              <a:rPr lang="en-US" sz="1800" b="1" u="sng" dirty="0">
                <a:solidFill>
                  <a:srgbClr val="006600"/>
                </a:solidFill>
                <a:latin typeface="+mj-lt"/>
              </a:rPr>
              <a:t>PROBLEM SOLVING MODEL</a:t>
            </a:r>
          </a:p>
          <a:p>
            <a:pPr>
              <a:lnSpc>
                <a:spcPct val="30000"/>
              </a:lnSpc>
            </a:pPr>
            <a:endParaRPr lang="en-US" sz="1800" u="sng" dirty="0">
              <a:latin typeface="+mj-lt"/>
            </a:endParaRPr>
          </a:p>
          <a:p>
            <a:pPr>
              <a:lnSpc>
                <a:spcPct val="80000"/>
              </a:lnSpc>
              <a:buFont typeface="Wingdings" pitchFamily="2" charset="2"/>
              <a:buChar char="n"/>
            </a:pPr>
            <a:r>
              <a:rPr lang="en-US" sz="1800" dirty="0">
                <a:solidFill>
                  <a:srgbClr val="006600"/>
                </a:solidFill>
                <a:latin typeface="+mj-lt"/>
              </a:rPr>
              <a:t>Bottom line: What </a:t>
            </a:r>
            <a:r>
              <a:rPr lang="en-US" sz="1800" dirty="0" smtClean="0">
                <a:solidFill>
                  <a:srgbClr val="006600"/>
                </a:solidFill>
                <a:latin typeface="+mj-lt"/>
              </a:rPr>
              <a:t>supports or interventions  need</a:t>
            </a:r>
            <a:endParaRPr lang="en-US" sz="1800" dirty="0">
              <a:solidFill>
                <a:srgbClr val="006600"/>
              </a:solidFill>
              <a:latin typeface="+mj-lt"/>
            </a:endParaRPr>
          </a:p>
          <a:p>
            <a:pPr>
              <a:lnSpc>
                <a:spcPct val="80000"/>
              </a:lnSpc>
              <a:buFont typeface="Wingdings" pitchFamily="2" charset="2"/>
              <a:buNone/>
            </a:pPr>
            <a:r>
              <a:rPr lang="en-US" sz="1800" dirty="0">
                <a:solidFill>
                  <a:srgbClr val="006600"/>
                </a:solidFill>
                <a:latin typeface="+mj-lt"/>
              </a:rPr>
              <a:t>     to be in place for this student to be successful in school?</a:t>
            </a:r>
          </a:p>
          <a:p>
            <a:pPr>
              <a:lnSpc>
                <a:spcPct val="10000"/>
              </a:lnSpc>
              <a:buFont typeface="Wingdings" pitchFamily="2" charset="2"/>
              <a:buNone/>
            </a:pPr>
            <a:endParaRPr lang="en-US" sz="1800" dirty="0">
              <a:latin typeface="+mj-lt"/>
            </a:endParaRPr>
          </a:p>
          <a:p>
            <a:pPr>
              <a:lnSpc>
                <a:spcPct val="80000"/>
              </a:lnSpc>
              <a:buFont typeface="Wingdings" pitchFamily="2" charset="2"/>
              <a:buChar char="n"/>
            </a:pPr>
            <a:r>
              <a:rPr lang="en-US" sz="1800" dirty="0">
                <a:latin typeface="+mj-lt"/>
              </a:rPr>
              <a:t>Early Intervention model : Intervene when student is </a:t>
            </a:r>
            <a:r>
              <a:rPr lang="en-US" sz="1800" u="sng" dirty="0">
                <a:latin typeface="+mj-lt"/>
              </a:rPr>
              <a:t>beginning</a:t>
            </a:r>
            <a:r>
              <a:rPr lang="en-US" sz="1800" dirty="0">
                <a:latin typeface="+mj-lt"/>
              </a:rPr>
              <a:t> to show signs of academic lags or behaviors that interfere with learning or social functioning</a:t>
            </a:r>
          </a:p>
          <a:p>
            <a:pPr>
              <a:lnSpc>
                <a:spcPct val="30000"/>
              </a:lnSpc>
              <a:buFont typeface="Wingdings" pitchFamily="2" charset="2"/>
              <a:buNone/>
            </a:pPr>
            <a:r>
              <a:rPr lang="en-US" sz="1800" dirty="0">
                <a:latin typeface="+mj-lt"/>
              </a:rPr>
              <a:t>     </a:t>
            </a:r>
          </a:p>
          <a:p>
            <a:pPr>
              <a:lnSpc>
                <a:spcPct val="80000"/>
              </a:lnSpc>
              <a:buFont typeface="Wingdings" pitchFamily="2" charset="2"/>
              <a:buChar char="n"/>
            </a:pPr>
            <a:r>
              <a:rPr lang="en-US" sz="1800" dirty="0">
                <a:latin typeface="+mj-lt"/>
              </a:rPr>
              <a:t>Problem is </a:t>
            </a:r>
            <a:r>
              <a:rPr lang="en-US" sz="1800" dirty="0" smtClean="0">
                <a:latin typeface="+mj-lt"/>
              </a:rPr>
              <a:t>defined, intervention developed, </a:t>
            </a:r>
            <a:r>
              <a:rPr lang="en-US" sz="1800" dirty="0">
                <a:latin typeface="+mj-lt"/>
              </a:rPr>
              <a:t>and progress monitored using data</a:t>
            </a:r>
          </a:p>
          <a:p>
            <a:pPr>
              <a:lnSpc>
                <a:spcPct val="10000"/>
              </a:lnSpc>
              <a:buFont typeface="Wingdings" pitchFamily="2" charset="2"/>
              <a:buChar char="n"/>
            </a:pPr>
            <a:endParaRPr lang="en-US" sz="1800" dirty="0">
              <a:latin typeface="+mj-lt"/>
            </a:endParaRPr>
          </a:p>
          <a:p>
            <a:pPr>
              <a:lnSpc>
                <a:spcPct val="80000"/>
              </a:lnSpc>
              <a:buFont typeface="Wingdings" pitchFamily="2" charset="2"/>
              <a:buChar char="n"/>
            </a:pPr>
            <a:r>
              <a:rPr lang="en-US" sz="1800" dirty="0">
                <a:latin typeface="+mj-lt"/>
              </a:rPr>
              <a:t>Intervention occurs using creative resources</a:t>
            </a:r>
            <a:endParaRPr lang="en-US" sz="2400" dirty="0">
              <a:latin typeface="+mj-lt"/>
            </a:endParaRPr>
          </a:p>
          <a:p>
            <a:pPr>
              <a:lnSpc>
                <a:spcPct val="80000"/>
              </a:lnSpc>
              <a:buFont typeface="Wingdings" pitchFamily="2" charset="2"/>
              <a:buNone/>
            </a:pPr>
            <a:r>
              <a:rPr lang="en-US" sz="2400" dirty="0">
                <a:latin typeface="+mj-lt"/>
              </a:rPr>
              <a:t>				</a:t>
            </a:r>
            <a:r>
              <a:rPr lang="en-US" sz="1200" dirty="0" err="1">
                <a:latin typeface="+mj-lt"/>
              </a:rPr>
              <a:t>Pluymert</a:t>
            </a:r>
            <a:endParaRPr lang="en-US" sz="2400" dirty="0">
              <a:latin typeface="+mj-lt"/>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1447800" y="457200"/>
            <a:ext cx="7239000" cy="1143000"/>
          </a:xfrm>
        </p:spPr>
        <p:txBody>
          <a:bodyPr>
            <a:normAutofit fontScale="90000"/>
          </a:bodyPr>
          <a:lstStyle/>
          <a:p>
            <a:pPr>
              <a:defRPr/>
            </a:pPr>
            <a:r>
              <a:rPr lang="en-US" sz="3600" b="1" dirty="0" smtClean="0">
                <a:solidFill>
                  <a:srgbClr val="C00000"/>
                </a:solidFill>
                <a:effectLst>
                  <a:outerShdw blurRad="38100" dist="38100" dir="2700000" algn="tl">
                    <a:srgbClr val="000000"/>
                  </a:outerShdw>
                </a:effectLst>
                <a:latin typeface="Comic Sans MS" pitchFamily="66" charset="0"/>
              </a:rPr>
              <a:t>Known Problems with our Current Special Ed System</a:t>
            </a:r>
          </a:p>
        </p:txBody>
      </p:sp>
      <p:sp>
        <p:nvSpPr>
          <p:cNvPr id="11267" name="Rectangle 3"/>
          <p:cNvSpPr>
            <a:spLocks noGrp="1" noChangeArrowheads="1"/>
          </p:cNvSpPr>
          <p:nvPr>
            <p:ph type="body" idx="1"/>
          </p:nvPr>
        </p:nvSpPr>
        <p:spPr>
          <a:xfrm>
            <a:off x="1295400" y="2043113"/>
            <a:ext cx="7772400" cy="3976687"/>
          </a:xfrm>
        </p:spPr>
        <p:txBody>
          <a:bodyPr>
            <a:normAutofit lnSpcReduction="10000"/>
          </a:bodyPr>
          <a:lstStyle/>
          <a:p>
            <a:r>
              <a:rPr lang="en-US" sz="2400" dirty="0" smtClean="0">
                <a:solidFill>
                  <a:srgbClr val="006600"/>
                </a:solidFill>
                <a:latin typeface="Comic Sans MS" pitchFamily="66" charset="0"/>
              </a:rPr>
              <a:t>Wait-to-Fail</a:t>
            </a:r>
            <a:r>
              <a:rPr lang="en-US" sz="2400" dirty="0" smtClean="0">
                <a:solidFill>
                  <a:srgbClr val="FD2E21"/>
                </a:solidFill>
                <a:latin typeface="Comic Sans MS" pitchFamily="66" charset="0"/>
              </a:rPr>
              <a:t> </a:t>
            </a:r>
            <a:r>
              <a:rPr lang="en-US" sz="2400" dirty="0" smtClean="0">
                <a:latin typeface="Comic Sans MS" pitchFamily="66" charset="0"/>
              </a:rPr>
              <a:t>and Lack of Attention to Prevention</a:t>
            </a:r>
          </a:p>
          <a:p>
            <a:endParaRPr lang="en-US" sz="800" i="1" dirty="0" smtClean="0">
              <a:latin typeface="Comic Sans MS" pitchFamily="66" charset="0"/>
            </a:endParaRPr>
          </a:p>
          <a:p>
            <a:r>
              <a:rPr lang="en-US" sz="2400" dirty="0" smtClean="0">
                <a:latin typeface="Comic Sans MS" pitchFamily="66" charset="0"/>
              </a:rPr>
              <a:t>Traditional Assessment Methodology that is </a:t>
            </a:r>
            <a:r>
              <a:rPr lang="en-US" sz="2400" dirty="0" smtClean="0">
                <a:solidFill>
                  <a:srgbClr val="006600"/>
                </a:solidFill>
                <a:latin typeface="Comic Sans MS" pitchFamily="66" charset="0"/>
              </a:rPr>
              <a:t>Not Powerfully Related to Intervention</a:t>
            </a:r>
          </a:p>
          <a:p>
            <a:pPr>
              <a:buFontTx/>
              <a:buNone/>
            </a:pPr>
            <a:endParaRPr lang="en-US" sz="800" dirty="0" smtClean="0">
              <a:solidFill>
                <a:srgbClr val="001BFF"/>
              </a:solidFill>
              <a:latin typeface="Comic Sans MS" pitchFamily="66" charset="0"/>
            </a:endParaRPr>
          </a:p>
          <a:p>
            <a:r>
              <a:rPr lang="en-US" sz="2400" dirty="0" smtClean="0">
                <a:solidFill>
                  <a:srgbClr val="006600"/>
                </a:solidFill>
                <a:latin typeface="Comic Sans MS" pitchFamily="66" charset="0"/>
              </a:rPr>
              <a:t>Enabling System that Allows General Education to Offer a Narrow Range of Instructional and Behavioral Options </a:t>
            </a:r>
            <a:r>
              <a:rPr lang="en-US" sz="2400" dirty="0" smtClean="0">
                <a:latin typeface="Comic Sans MS" pitchFamily="66" charset="0"/>
              </a:rPr>
              <a:t>That Don’t Meet the Needs of Many Students</a:t>
            </a:r>
          </a:p>
          <a:p>
            <a:endParaRPr lang="en-US" sz="800" dirty="0" smtClean="0">
              <a:solidFill>
                <a:srgbClr val="001BFF"/>
              </a:solidFill>
              <a:latin typeface="Comic Sans MS" pitchFamily="66" charset="0"/>
            </a:endParaRPr>
          </a:p>
          <a:p>
            <a:r>
              <a:rPr lang="en-US" sz="2400" dirty="0" smtClean="0">
                <a:latin typeface="Comic Sans MS" pitchFamily="66" charset="0"/>
              </a:rPr>
              <a:t>Results That Often </a:t>
            </a:r>
            <a:r>
              <a:rPr lang="en-US" sz="2400" dirty="0" smtClean="0">
                <a:solidFill>
                  <a:srgbClr val="006600"/>
                </a:solidFill>
                <a:latin typeface="Comic Sans MS" pitchFamily="66" charset="0"/>
              </a:rPr>
              <a:t>Deny Services to the Students That Need It the Most</a:t>
            </a:r>
          </a:p>
          <a:p>
            <a:endParaRPr lang="en-US" sz="2400" dirty="0" smtClean="0">
              <a:latin typeface="Comic Sans MS" pitchFamily="66" charset="0"/>
            </a:endParaRPr>
          </a:p>
        </p:txBody>
      </p:sp>
      <p:sp>
        <p:nvSpPr>
          <p:cNvPr id="11268" name="Text Box 4"/>
          <p:cNvSpPr txBox="1">
            <a:spLocks noChangeArrowheads="1"/>
          </p:cNvSpPr>
          <p:nvPr/>
        </p:nvSpPr>
        <p:spPr bwMode="auto">
          <a:xfrm>
            <a:off x="5394325" y="6459538"/>
            <a:ext cx="1060450" cy="244475"/>
          </a:xfrm>
          <a:prstGeom prst="rect">
            <a:avLst/>
          </a:prstGeom>
          <a:noFill/>
          <a:ln w="9525">
            <a:noFill/>
            <a:miter lim="800000"/>
            <a:headEnd/>
            <a:tailEnd/>
          </a:ln>
        </p:spPr>
        <p:txBody>
          <a:bodyPr wrap="none">
            <a:spAutoFit/>
          </a:bodyPr>
          <a:lstStyle/>
          <a:p>
            <a:r>
              <a:rPr lang="en-US" sz="1000">
                <a:latin typeface="Arial" charset="0"/>
              </a:rPr>
              <a:t>Lisa York, 2005</a:t>
            </a:r>
          </a:p>
        </p:txBody>
      </p:sp>
      <p:sp>
        <p:nvSpPr>
          <p:cNvPr id="11269" name="Text Box 5"/>
          <p:cNvSpPr txBox="1">
            <a:spLocks noChangeArrowheads="1"/>
          </p:cNvSpPr>
          <p:nvPr/>
        </p:nvSpPr>
        <p:spPr bwMode="auto">
          <a:xfrm>
            <a:off x="2727325" y="6589713"/>
            <a:ext cx="184150" cy="366712"/>
          </a:xfrm>
          <a:prstGeom prst="rect">
            <a:avLst/>
          </a:prstGeom>
          <a:noFill/>
          <a:ln w="9525">
            <a:noFill/>
            <a:miter lim="800000"/>
            <a:headEnd/>
            <a:tailEnd/>
          </a:ln>
        </p:spPr>
        <p:txBody>
          <a:bodyPr wrap="none">
            <a:spAutoFit/>
          </a:bodyPr>
          <a:lstStyle/>
          <a:p>
            <a:endParaRPr lang="en-US" sz="1800">
              <a:latin typeface="Arial"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81000" y="381000"/>
            <a:ext cx="8069263" cy="785813"/>
          </a:xfrm>
          <a:noFill/>
        </p:spPr>
        <p:txBody>
          <a:bodyPr lIns="90488" tIns="44450" rIns="90488" bIns="44450" anchor="b"/>
          <a:lstStyle/>
          <a:p>
            <a:r>
              <a:rPr lang="en-US" sz="4000" b="1" dirty="0" smtClean="0">
                <a:solidFill>
                  <a:schemeClr val="tx1"/>
                </a:solidFill>
                <a:latin typeface="Comic Sans MS" pitchFamily="66" charset="0"/>
              </a:rPr>
              <a:t>Learner focused assessment:</a:t>
            </a:r>
          </a:p>
        </p:txBody>
      </p:sp>
      <p:sp>
        <p:nvSpPr>
          <p:cNvPr id="12291" name="Rectangle 3"/>
          <p:cNvSpPr>
            <a:spLocks noGrp="1" noChangeArrowheads="1"/>
          </p:cNvSpPr>
          <p:nvPr>
            <p:ph type="body" sz="half" idx="1"/>
          </p:nvPr>
        </p:nvSpPr>
        <p:spPr>
          <a:xfrm>
            <a:off x="609600" y="1371600"/>
            <a:ext cx="3733800" cy="4419600"/>
          </a:xfrm>
          <a:noFill/>
        </p:spPr>
        <p:txBody>
          <a:bodyPr lIns="90488" tIns="44450" rIns="90488" bIns="44450">
            <a:normAutofit lnSpcReduction="10000"/>
          </a:bodyPr>
          <a:lstStyle/>
          <a:p>
            <a:pPr>
              <a:lnSpc>
                <a:spcPct val="80000"/>
              </a:lnSpc>
              <a:buFontTx/>
              <a:buChar char="o"/>
            </a:pPr>
            <a:r>
              <a:rPr lang="en-US" sz="2400" u="sng" dirty="0" smtClean="0">
                <a:solidFill>
                  <a:srgbClr val="006600"/>
                </a:solidFill>
                <a:latin typeface="Comic Sans MS" pitchFamily="66" charset="0"/>
              </a:rPr>
              <a:t>Assumption </a:t>
            </a:r>
            <a:r>
              <a:rPr lang="en-US" sz="2400" dirty="0" smtClean="0">
                <a:solidFill>
                  <a:srgbClr val="006600"/>
                </a:solidFill>
                <a:latin typeface="Comic Sans MS" pitchFamily="66" charset="0"/>
              </a:rPr>
              <a:t>:  The intrapersonal (within person) cause of educational problems is the </a:t>
            </a:r>
            <a:r>
              <a:rPr lang="en-US" sz="2400" u="sng" dirty="0" smtClean="0">
                <a:solidFill>
                  <a:srgbClr val="006600"/>
                </a:solidFill>
                <a:latin typeface="Comic Sans MS" pitchFamily="66" charset="0"/>
              </a:rPr>
              <a:t>most critical</a:t>
            </a:r>
            <a:r>
              <a:rPr lang="en-US" sz="2400" dirty="0" smtClean="0">
                <a:solidFill>
                  <a:srgbClr val="006600"/>
                </a:solidFill>
                <a:latin typeface="Comic Sans MS" pitchFamily="66" charset="0"/>
              </a:rPr>
              <a:t> factor in determining appropriate treatment</a:t>
            </a:r>
          </a:p>
          <a:p>
            <a:pPr>
              <a:lnSpc>
                <a:spcPct val="80000"/>
              </a:lnSpc>
              <a:buFontTx/>
              <a:buChar char="o"/>
            </a:pPr>
            <a:endParaRPr lang="en-US" sz="2400" dirty="0" smtClean="0">
              <a:solidFill>
                <a:srgbClr val="006600"/>
              </a:solidFill>
              <a:latin typeface="Comic Sans MS" pitchFamily="66" charset="0"/>
            </a:endParaRPr>
          </a:p>
          <a:p>
            <a:pPr>
              <a:lnSpc>
                <a:spcPct val="80000"/>
              </a:lnSpc>
              <a:buFontTx/>
              <a:buChar char="o"/>
            </a:pPr>
            <a:r>
              <a:rPr lang="en-US" sz="2400" dirty="0" smtClean="0">
                <a:solidFill>
                  <a:srgbClr val="C00000"/>
                </a:solidFill>
                <a:latin typeface="Comic Sans MS" pitchFamily="66" charset="0"/>
              </a:rPr>
              <a:t>We know now that this is </a:t>
            </a:r>
            <a:r>
              <a:rPr lang="en-US" sz="2400" u="sng" dirty="0" smtClean="0">
                <a:solidFill>
                  <a:srgbClr val="C00000"/>
                </a:solidFill>
                <a:latin typeface="Comic Sans MS" pitchFamily="66" charset="0"/>
              </a:rPr>
              <a:t>only a part of the  complex interaction</a:t>
            </a:r>
            <a:r>
              <a:rPr lang="en-US" sz="2400" dirty="0" smtClean="0">
                <a:solidFill>
                  <a:srgbClr val="C00000"/>
                </a:solidFill>
                <a:latin typeface="Comic Sans MS" pitchFamily="66" charset="0"/>
              </a:rPr>
              <a:t> we need to understand. Environment, Instruction and Curriculum   are also critical</a:t>
            </a:r>
          </a:p>
        </p:txBody>
      </p:sp>
      <p:pic>
        <p:nvPicPr>
          <p:cNvPr id="12292" name="Picture 4"/>
          <p:cNvPicPr>
            <a:picLocks noGrp="1" noChangeArrowheads="1"/>
          </p:cNvPicPr>
          <p:nvPr>
            <p:ph type="clipArt" sz="half" idx="2"/>
          </p:nvPr>
        </p:nvPicPr>
        <p:blipFill>
          <a:blip r:embed="rId3" cstate="print"/>
          <a:srcRect/>
          <a:stretch>
            <a:fillRect/>
          </a:stretch>
        </p:blipFill>
        <p:spPr>
          <a:xfrm>
            <a:off x="5110163" y="2182813"/>
            <a:ext cx="3714750" cy="3616325"/>
          </a:xfrm>
          <a:noFill/>
        </p:spPr>
      </p:pic>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5410200" y="3352800"/>
            <a:ext cx="3733800" cy="2057400"/>
          </a:xfrm>
        </p:spPr>
        <p:txBody>
          <a:bodyPr>
            <a:normAutofit fontScale="90000"/>
          </a:bodyPr>
          <a:lstStyle/>
          <a:p>
            <a:r>
              <a:rPr lang="en-US" sz="2400">
                <a:solidFill>
                  <a:schemeClr val="tx1"/>
                </a:solidFill>
                <a:sym typeface="Arial" pitchFamily="34" charset="0"/>
              </a:rPr>
              <a:t>“Learning problems results from a complex interaction </a:t>
            </a:r>
            <a:br>
              <a:rPr lang="en-US" sz="2400">
                <a:solidFill>
                  <a:schemeClr val="tx1"/>
                </a:solidFill>
                <a:sym typeface="Arial" pitchFamily="34" charset="0"/>
              </a:rPr>
            </a:br>
            <a:r>
              <a:rPr lang="en-US" sz="2400">
                <a:solidFill>
                  <a:schemeClr val="tx1"/>
                </a:solidFill>
                <a:sym typeface="Arial" pitchFamily="34" charset="0"/>
              </a:rPr>
              <a:t>between several factors: Curriculum, Instruction, the Environment and Learner characteristics.”  </a:t>
            </a:r>
            <a:br>
              <a:rPr lang="en-US" sz="2400">
                <a:solidFill>
                  <a:schemeClr val="tx1"/>
                </a:solidFill>
                <a:sym typeface="Arial" pitchFamily="34" charset="0"/>
              </a:rPr>
            </a:br>
            <a:r>
              <a:rPr lang="en-US" sz="1800" i="1">
                <a:solidFill>
                  <a:schemeClr val="tx1"/>
                </a:solidFill>
                <a:sym typeface="Arial" pitchFamily="34" charset="0"/>
              </a:rPr>
              <a:t>(Howell, 1993)</a:t>
            </a:r>
          </a:p>
        </p:txBody>
      </p:sp>
      <p:sp>
        <p:nvSpPr>
          <p:cNvPr id="81923" name="Rectangle 3"/>
          <p:cNvSpPr>
            <a:spLocks noChangeArrowheads="1"/>
          </p:cNvSpPr>
          <p:nvPr/>
        </p:nvSpPr>
        <p:spPr bwMode="auto">
          <a:xfrm>
            <a:off x="381000" y="2549525"/>
            <a:ext cx="4876800" cy="3886200"/>
          </a:xfrm>
          <a:prstGeom prst="rect">
            <a:avLst/>
          </a:prstGeom>
          <a:solidFill>
            <a:srgbClr val="3366FF">
              <a:alpha val="50000"/>
            </a:srgbClr>
          </a:solidFill>
          <a:ln w="12700" cap="sq">
            <a:solidFill>
              <a:srgbClr val="3366FF"/>
            </a:solidFill>
            <a:miter lim="800000"/>
            <a:headEnd type="none" w="sm" len="sm"/>
            <a:tailEnd type="none" w="sm" len="sm"/>
          </a:ln>
          <a:effectLst/>
        </p:spPr>
        <p:txBody>
          <a:bodyPr wrap="none" anchor="ctr"/>
          <a:lstStyle/>
          <a:p>
            <a:endParaRPr lang="en-US"/>
          </a:p>
        </p:txBody>
      </p:sp>
      <p:graphicFrame>
        <p:nvGraphicFramePr>
          <p:cNvPr id="81924" name="Diagram 4"/>
          <p:cNvGraphicFramePr>
            <a:graphicFrameLocks/>
          </p:cNvGraphicFramePr>
          <p:nvPr>
            <p:ph idx="1"/>
          </p:nvPr>
        </p:nvGraphicFramePr>
        <p:xfrm>
          <a:off x="-2209800" y="2244725"/>
          <a:ext cx="9906000" cy="5222875"/>
        </p:xfrm>
        <a:graphic>
          <a:graphicData uri="http://schemas.openxmlformats.org/drawingml/2006/compatibility">
            <com:legacyDrawing xmlns:com="http://schemas.openxmlformats.org/drawingml/2006/compatibility" spid="_x0000_s78850"/>
          </a:graphicData>
        </a:graphic>
      </p:graphicFrame>
      <p:sp>
        <p:nvSpPr>
          <p:cNvPr id="81932" name="Text Box 12"/>
          <p:cNvSpPr txBox="1">
            <a:spLocks noChangeArrowheads="1"/>
          </p:cNvSpPr>
          <p:nvPr/>
        </p:nvSpPr>
        <p:spPr bwMode="auto">
          <a:xfrm>
            <a:off x="2057400" y="2625725"/>
            <a:ext cx="1609725" cy="396875"/>
          </a:xfrm>
          <a:prstGeom prst="rect">
            <a:avLst/>
          </a:prstGeom>
          <a:noFill/>
          <a:ln w="12700" cap="sq">
            <a:noFill/>
            <a:miter lim="800000"/>
            <a:headEnd type="none" w="sm" len="sm"/>
            <a:tailEnd type="none" w="sm" len="sm"/>
          </a:ln>
          <a:effectLst/>
        </p:spPr>
        <p:txBody>
          <a:bodyPr wrap="none">
            <a:spAutoFit/>
          </a:bodyPr>
          <a:lstStyle/>
          <a:p>
            <a:pPr eaLnBrk="0" hangingPunct="0"/>
            <a:r>
              <a:rPr lang="en-US" sz="2000">
                <a:ea typeface="ＭＳ Ｐゴシック" pitchFamily="34" charset="-128"/>
              </a:rPr>
              <a:t>Environment</a:t>
            </a:r>
          </a:p>
        </p:txBody>
      </p:sp>
      <p:sp>
        <p:nvSpPr>
          <p:cNvPr id="81933" name="Text Box 13"/>
          <p:cNvSpPr txBox="1">
            <a:spLocks noChangeArrowheads="1"/>
          </p:cNvSpPr>
          <p:nvPr/>
        </p:nvSpPr>
        <p:spPr bwMode="auto">
          <a:xfrm>
            <a:off x="3124200" y="4835525"/>
            <a:ext cx="1354138" cy="396875"/>
          </a:xfrm>
          <a:prstGeom prst="rect">
            <a:avLst/>
          </a:prstGeom>
          <a:noFill/>
          <a:ln w="12700" cap="sq">
            <a:noFill/>
            <a:miter lim="800000"/>
            <a:headEnd type="none" w="sm" len="sm"/>
            <a:tailEnd type="none" w="sm" len="sm"/>
          </a:ln>
          <a:effectLst/>
        </p:spPr>
        <p:txBody>
          <a:bodyPr wrap="none">
            <a:spAutoFit/>
          </a:bodyPr>
          <a:lstStyle/>
          <a:p>
            <a:pPr eaLnBrk="0" hangingPunct="0"/>
            <a:r>
              <a:rPr lang="en-US" sz="2000">
                <a:ea typeface="ＭＳ Ｐゴシック" pitchFamily="34" charset="-128"/>
              </a:rPr>
              <a:t>Instruction</a:t>
            </a:r>
          </a:p>
        </p:txBody>
      </p:sp>
      <p:sp>
        <p:nvSpPr>
          <p:cNvPr id="81934" name="Text Box 14"/>
          <p:cNvSpPr txBox="1">
            <a:spLocks noChangeArrowheads="1"/>
          </p:cNvSpPr>
          <p:nvPr/>
        </p:nvSpPr>
        <p:spPr bwMode="auto">
          <a:xfrm>
            <a:off x="1371600" y="4835525"/>
            <a:ext cx="1058863" cy="396875"/>
          </a:xfrm>
          <a:prstGeom prst="rect">
            <a:avLst/>
          </a:prstGeom>
          <a:noFill/>
          <a:ln w="12700" cap="sq">
            <a:noFill/>
            <a:miter lim="800000"/>
            <a:headEnd type="none" w="sm" len="sm"/>
            <a:tailEnd type="none" w="sm" len="sm"/>
          </a:ln>
          <a:effectLst/>
        </p:spPr>
        <p:txBody>
          <a:bodyPr wrap="none">
            <a:spAutoFit/>
          </a:bodyPr>
          <a:lstStyle/>
          <a:p>
            <a:pPr eaLnBrk="0" hangingPunct="0"/>
            <a:r>
              <a:rPr lang="en-US" sz="2000">
                <a:ea typeface="ＭＳ Ｐゴシック" pitchFamily="34" charset="-128"/>
              </a:rPr>
              <a:t>Learner</a:t>
            </a:r>
          </a:p>
        </p:txBody>
      </p:sp>
      <p:sp>
        <p:nvSpPr>
          <p:cNvPr id="81935" name="Text Box 15"/>
          <p:cNvSpPr txBox="1">
            <a:spLocks noChangeArrowheads="1"/>
          </p:cNvSpPr>
          <p:nvPr/>
        </p:nvSpPr>
        <p:spPr bwMode="auto">
          <a:xfrm>
            <a:off x="2133600" y="3387725"/>
            <a:ext cx="1412875" cy="396875"/>
          </a:xfrm>
          <a:prstGeom prst="rect">
            <a:avLst/>
          </a:prstGeom>
          <a:noFill/>
          <a:ln w="12700" cap="sq">
            <a:noFill/>
            <a:miter lim="800000"/>
            <a:headEnd type="none" w="sm" len="sm"/>
            <a:tailEnd type="none" w="sm" len="sm"/>
          </a:ln>
          <a:effectLst/>
        </p:spPr>
        <p:txBody>
          <a:bodyPr wrap="none">
            <a:spAutoFit/>
          </a:bodyPr>
          <a:lstStyle/>
          <a:p>
            <a:pPr eaLnBrk="0" hangingPunct="0"/>
            <a:r>
              <a:rPr lang="en-US" sz="2000">
                <a:ea typeface="ＭＳ Ｐゴシック" pitchFamily="34" charset="-128"/>
              </a:rPr>
              <a:t>Curriculum</a:t>
            </a:r>
          </a:p>
        </p:txBody>
      </p:sp>
      <p:sp>
        <p:nvSpPr>
          <p:cNvPr id="81936" name="Text Box 16"/>
          <p:cNvSpPr txBox="1">
            <a:spLocks noChangeArrowheads="1"/>
          </p:cNvSpPr>
          <p:nvPr/>
        </p:nvSpPr>
        <p:spPr bwMode="auto">
          <a:xfrm>
            <a:off x="1066800" y="3616325"/>
            <a:ext cx="3505200" cy="1555750"/>
          </a:xfrm>
          <a:prstGeom prst="rect">
            <a:avLst/>
          </a:prstGeom>
          <a:noFill/>
          <a:ln w="12700" cap="sq">
            <a:noFill/>
            <a:miter lim="800000"/>
            <a:headEnd type="none" w="sm" len="sm"/>
            <a:tailEnd type="none" w="sm" len="sm"/>
          </a:ln>
          <a:effectLst/>
        </p:spPr>
        <p:txBody>
          <a:bodyPr>
            <a:spAutoFit/>
          </a:bodyPr>
          <a:lstStyle/>
          <a:p>
            <a:pPr algn="ctr" eaLnBrk="0" hangingPunct="0">
              <a:spcBef>
                <a:spcPct val="50000"/>
              </a:spcBef>
            </a:pPr>
            <a:r>
              <a:rPr lang="en-US" sz="9600" b="1">
                <a:effectLst>
                  <a:outerShdw blurRad="38100" dist="38100" dir="2700000" algn="tl">
                    <a:srgbClr val="C0C0C0"/>
                  </a:outerShdw>
                </a:effectLst>
                <a:ea typeface="ＭＳ Ｐゴシック" pitchFamily="34" charset="-128"/>
              </a:rPr>
              <a:t>ICEL</a:t>
            </a:r>
          </a:p>
        </p:txBody>
      </p:sp>
      <p:sp>
        <p:nvSpPr>
          <p:cNvPr id="81937" name="Text Box 17"/>
          <p:cNvSpPr txBox="1">
            <a:spLocks noChangeArrowheads="1"/>
          </p:cNvSpPr>
          <p:nvPr/>
        </p:nvSpPr>
        <p:spPr bwMode="auto">
          <a:xfrm>
            <a:off x="238707" y="304800"/>
            <a:ext cx="8987268" cy="1323439"/>
          </a:xfrm>
          <a:prstGeom prst="rect">
            <a:avLst/>
          </a:prstGeom>
          <a:noFill/>
          <a:ln w="9525">
            <a:noFill/>
            <a:miter lim="800000"/>
            <a:headEnd/>
            <a:tailEnd/>
          </a:ln>
          <a:effectLst/>
        </p:spPr>
        <p:txBody>
          <a:bodyPr wrap="none">
            <a:spAutoFit/>
          </a:bodyPr>
          <a:lstStyle/>
          <a:p>
            <a:pPr algn="ctr"/>
            <a:r>
              <a:rPr lang="en-US" sz="4400" b="1" dirty="0">
                <a:solidFill>
                  <a:srgbClr val="FF0000"/>
                </a:solidFill>
                <a:effectLst>
                  <a:outerShdw blurRad="38100" dist="38100" dir="2700000" algn="tl">
                    <a:srgbClr val="C0C0C0"/>
                  </a:outerShdw>
                </a:effectLst>
              </a:rPr>
              <a:t>PROBLEM ANALYSIS</a:t>
            </a:r>
          </a:p>
          <a:p>
            <a:pPr algn="ctr"/>
            <a:r>
              <a:rPr lang="en-US" sz="3600" b="1" dirty="0"/>
              <a:t>Why is </a:t>
            </a:r>
            <a:r>
              <a:rPr lang="en-US" sz="3600" b="1" dirty="0" smtClean="0"/>
              <a:t>student learning problem </a:t>
            </a:r>
            <a:r>
              <a:rPr lang="en-US" sz="3600" b="1" dirty="0"/>
              <a:t>happening?</a:t>
            </a:r>
          </a:p>
        </p:txBody>
      </p:sp>
      <p:sp>
        <p:nvSpPr>
          <p:cNvPr id="81938" name="Rectangle 18"/>
          <p:cNvSpPr>
            <a:spLocks noChangeArrowheads="1"/>
          </p:cNvSpPr>
          <p:nvPr/>
        </p:nvSpPr>
        <p:spPr bwMode="auto">
          <a:xfrm>
            <a:off x="1752600" y="1752600"/>
            <a:ext cx="5867400" cy="377026"/>
          </a:xfrm>
          <a:prstGeom prst="rect">
            <a:avLst/>
          </a:prstGeom>
          <a:noFill/>
          <a:ln w="9525">
            <a:noFill/>
            <a:miter lim="800000"/>
            <a:headEnd/>
            <a:tailEnd/>
          </a:ln>
          <a:effectLst/>
        </p:spPr>
        <p:txBody>
          <a:bodyPr>
            <a:spAutoFit/>
          </a:bodyPr>
          <a:lstStyle/>
          <a:p>
            <a:pPr algn="ctr">
              <a:lnSpc>
                <a:spcPct val="90000"/>
              </a:lnSpc>
              <a:spcBef>
                <a:spcPts val="450"/>
              </a:spcBef>
            </a:pPr>
            <a:r>
              <a:rPr lang="en-US" sz="2000" b="1" i="1" dirty="0">
                <a:sym typeface="Arial" pitchFamily="34" charset="0"/>
              </a:rPr>
              <a:t>Also Requires an Ecological Perspective....</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81924"/>
                                        </p:tgtEl>
                                        <p:attrNameLst>
                                          <p:attrName>style.visibility</p:attrName>
                                        </p:attrNameLst>
                                      </p:cBhvr>
                                      <p:to>
                                        <p:strVal val="visible"/>
                                      </p:to>
                                    </p:set>
                                    <p:anim calcmode="lin" valueType="num">
                                      <p:cBhvr additive="base">
                                        <p:cTn id="7" dur="5000" fill="hold"/>
                                        <p:tgtEl>
                                          <p:spTgt spid="81924"/>
                                        </p:tgtEl>
                                        <p:attrNameLst>
                                          <p:attrName>ppt_x</p:attrName>
                                        </p:attrNameLst>
                                      </p:cBhvr>
                                      <p:tavLst>
                                        <p:tav tm="0">
                                          <p:val>
                                            <p:strVal val="#ppt_x"/>
                                          </p:val>
                                        </p:tav>
                                        <p:tav tm="100000">
                                          <p:val>
                                            <p:strVal val="#ppt_x"/>
                                          </p:val>
                                        </p:tav>
                                      </p:tavLst>
                                    </p:anim>
                                    <p:anim calcmode="lin" valueType="num">
                                      <p:cBhvr additive="base">
                                        <p:cTn id="8" dur="5000" fill="hold"/>
                                        <p:tgtEl>
                                          <p:spTgt spid="81924"/>
                                        </p:tgtEl>
                                        <p:attrNameLst>
                                          <p:attrName>ppt_y</p:attrName>
                                        </p:attrNameLst>
                                      </p:cBhvr>
                                      <p:tavLst>
                                        <p:tav tm="0">
                                          <p:val>
                                            <p:strVal val="1+#ppt_h/2"/>
                                          </p:val>
                                        </p:tav>
                                        <p:tav tm="100000">
                                          <p:val>
                                            <p:strVal val="#ppt_y"/>
                                          </p:val>
                                        </p:tav>
                                      </p:tavLst>
                                    </p:anim>
                                  </p:childTnLst>
                                </p:cTn>
                              </p:par>
                              <p:par>
                                <p:cTn id="9" presetID="7" presetClass="entr" presetSubtype="4" fill="hold" grpId="0" nodeType="withEffect">
                                  <p:stCondLst>
                                    <p:cond delay="0"/>
                                  </p:stCondLst>
                                  <p:childTnLst>
                                    <p:set>
                                      <p:cBhvr>
                                        <p:cTn id="10" dur="1" fill="hold">
                                          <p:stCondLst>
                                            <p:cond delay="0"/>
                                          </p:stCondLst>
                                        </p:cTn>
                                        <p:tgtEl>
                                          <p:spTgt spid="81923"/>
                                        </p:tgtEl>
                                        <p:attrNameLst>
                                          <p:attrName>style.visibility</p:attrName>
                                        </p:attrNameLst>
                                      </p:cBhvr>
                                      <p:to>
                                        <p:strVal val="visible"/>
                                      </p:to>
                                    </p:set>
                                    <p:anim calcmode="lin" valueType="num">
                                      <p:cBhvr additive="base">
                                        <p:cTn id="11" dur="5000" fill="hold"/>
                                        <p:tgtEl>
                                          <p:spTgt spid="81923"/>
                                        </p:tgtEl>
                                        <p:attrNameLst>
                                          <p:attrName>ppt_x</p:attrName>
                                        </p:attrNameLst>
                                      </p:cBhvr>
                                      <p:tavLst>
                                        <p:tav tm="0">
                                          <p:val>
                                            <p:strVal val="#ppt_x"/>
                                          </p:val>
                                        </p:tav>
                                        <p:tav tm="100000">
                                          <p:val>
                                            <p:strVal val="#ppt_x"/>
                                          </p:val>
                                        </p:tav>
                                      </p:tavLst>
                                    </p:anim>
                                    <p:anim calcmode="lin" valueType="num">
                                      <p:cBhvr additive="base">
                                        <p:cTn id="12" dur="5000" fill="hold"/>
                                        <p:tgtEl>
                                          <p:spTgt spid="81923"/>
                                        </p:tgtEl>
                                        <p:attrNameLst>
                                          <p:attrName>ppt_y</p:attrName>
                                        </p:attrNameLst>
                                      </p:cBhvr>
                                      <p:tavLst>
                                        <p:tav tm="0">
                                          <p:val>
                                            <p:strVal val="1+#ppt_h/2"/>
                                          </p:val>
                                        </p:tav>
                                        <p:tav tm="100000">
                                          <p:val>
                                            <p:strVal val="#ppt_y"/>
                                          </p:val>
                                        </p:tav>
                                      </p:tavLst>
                                    </p:anim>
                                  </p:childTnLst>
                                </p:cTn>
                              </p:par>
                              <p:par>
                                <p:cTn id="13" presetID="7" presetClass="entr" presetSubtype="4" fill="hold" grpId="0" nodeType="withEffect">
                                  <p:stCondLst>
                                    <p:cond delay="0"/>
                                  </p:stCondLst>
                                  <p:childTnLst>
                                    <p:set>
                                      <p:cBhvr>
                                        <p:cTn id="14" dur="1" fill="hold">
                                          <p:stCondLst>
                                            <p:cond delay="0"/>
                                          </p:stCondLst>
                                        </p:cTn>
                                        <p:tgtEl>
                                          <p:spTgt spid="81932"/>
                                        </p:tgtEl>
                                        <p:attrNameLst>
                                          <p:attrName>style.visibility</p:attrName>
                                        </p:attrNameLst>
                                      </p:cBhvr>
                                      <p:to>
                                        <p:strVal val="visible"/>
                                      </p:to>
                                    </p:set>
                                    <p:anim calcmode="lin" valueType="num">
                                      <p:cBhvr additive="base">
                                        <p:cTn id="15" dur="5000" fill="hold"/>
                                        <p:tgtEl>
                                          <p:spTgt spid="81932"/>
                                        </p:tgtEl>
                                        <p:attrNameLst>
                                          <p:attrName>ppt_x</p:attrName>
                                        </p:attrNameLst>
                                      </p:cBhvr>
                                      <p:tavLst>
                                        <p:tav tm="0">
                                          <p:val>
                                            <p:strVal val="#ppt_x"/>
                                          </p:val>
                                        </p:tav>
                                        <p:tav tm="100000">
                                          <p:val>
                                            <p:strVal val="#ppt_x"/>
                                          </p:val>
                                        </p:tav>
                                      </p:tavLst>
                                    </p:anim>
                                    <p:anim calcmode="lin" valueType="num">
                                      <p:cBhvr additive="base">
                                        <p:cTn id="16" dur="5000" fill="hold"/>
                                        <p:tgtEl>
                                          <p:spTgt spid="81932"/>
                                        </p:tgtEl>
                                        <p:attrNameLst>
                                          <p:attrName>ppt_y</p:attrName>
                                        </p:attrNameLst>
                                      </p:cBhvr>
                                      <p:tavLst>
                                        <p:tav tm="0">
                                          <p:val>
                                            <p:strVal val="1+#ppt_h/2"/>
                                          </p:val>
                                        </p:tav>
                                        <p:tav tm="100000">
                                          <p:val>
                                            <p:strVal val="#ppt_y"/>
                                          </p:val>
                                        </p:tav>
                                      </p:tavLst>
                                    </p:anim>
                                  </p:childTnLst>
                                </p:cTn>
                              </p:par>
                              <p:par>
                                <p:cTn id="17" presetID="7" presetClass="entr" presetSubtype="4" fill="hold" grpId="0" nodeType="withEffect">
                                  <p:stCondLst>
                                    <p:cond delay="0"/>
                                  </p:stCondLst>
                                  <p:childTnLst>
                                    <p:set>
                                      <p:cBhvr>
                                        <p:cTn id="18" dur="1" fill="hold">
                                          <p:stCondLst>
                                            <p:cond delay="0"/>
                                          </p:stCondLst>
                                        </p:cTn>
                                        <p:tgtEl>
                                          <p:spTgt spid="81933"/>
                                        </p:tgtEl>
                                        <p:attrNameLst>
                                          <p:attrName>style.visibility</p:attrName>
                                        </p:attrNameLst>
                                      </p:cBhvr>
                                      <p:to>
                                        <p:strVal val="visible"/>
                                      </p:to>
                                    </p:set>
                                    <p:anim calcmode="lin" valueType="num">
                                      <p:cBhvr additive="base">
                                        <p:cTn id="19" dur="5000" fill="hold"/>
                                        <p:tgtEl>
                                          <p:spTgt spid="81933"/>
                                        </p:tgtEl>
                                        <p:attrNameLst>
                                          <p:attrName>ppt_x</p:attrName>
                                        </p:attrNameLst>
                                      </p:cBhvr>
                                      <p:tavLst>
                                        <p:tav tm="0">
                                          <p:val>
                                            <p:strVal val="#ppt_x"/>
                                          </p:val>
                                        </p:tav>
                                        <p:tav tm="100000">
                                          <p:val>
                                            <p:strVal val="#ppt_x"/>
                                          </p:val>
                                        </p:tav>
                                      </p:tavLst>
                                    </p:anim>
                                    <p:anim calcmode="lin" valueType="num">
                                      <p:cBhvr additive="base">
                                        <p:cTn id="20" dur="5000" fill="hold"/>
                                        <p:tgtEl>
                                          <p:spTgt spid="81933"/>
                                        </p:tgtEl>
                                        <p:attrNameLst>
                                          <p:attrName>ppt_y</p:attrName>
                                        </p:attrNameLst>
                                      </p:cBhvr>
                                      <p:tavLst>
                                        <p:tav tm="0">
                                          <p:val>
                                            <p:strVal val="1+#ppt_h/2"/>
                                          </p:val>
                                        </p:tav>
                                        <p:tav tm="100000">
                                          <p:val>
                                            <p:strVal val="#ppt_y"/>
                                          </p:val>
                                        </p:tav>
                                      </p:tavLst>
                                    </p:anim>
                                  </p:childTnLst>
                                </p:cTn>
                              </p:par>
                              <p:par>
                                <p:cTn id="21" presetID="7" presetClass="entr" presetSubtype="4" fill="hold" grpId="0" nodeType="withEffect">
                                  <p:stCondLst>
                                    <p:cond delay="0"/>
                                  </p:stCondLst>
                                  <p:childTnLst>
                                    <p:set>
                                      <p:cBhvr>
                                        <p:cTn id="22" dur="1" fill="hold">
                                          <p:stCondLst>
                                            <p:cond delay="0"/>
                                          </p:stCondLst>
                                        </p:cTn>
                                        <p:tgtEl>
                                          <p:spTgt spid="81934"/>
                                        </p:tgtEl>
                                        <p:attrNameLst>
                                          <p:attrName>style.visibility</p:attrName>
                                        </p:attrNameLst>
                                      </p:cBhvr>
                                      <p:to>
                                        <p:strVal val="visible"/>
                                      </p:to>
                                    </p:set>
                                    <p:anim calcmode="lin" valueType="num">
                                      <p:cBhvr additive="base">
                                        <p:cTn id="23" dur="5000" fill="hold"/>
                                        <p:tgtEl>
                                          <p:spTgt spid="81934"/>
                                        </p:tgtEl>
                                        <p:attrNameLst>
                                          <p:attrName>ppt_x</p:attrName>
                                        </p:attrNameLst>
                                      </p:cBhvr>
                                      <p:tavLst>
                                        <p:tav tm="0">
                                          <p:val>
                                            <p:strVal val="#ppt_x"/>
                                          </p:val>
                                        </p:tav>
                                        <p:tav tm="100000">
                                          <p:val>
                                            <p:strVal val="#ppt_x"/>
                                          </p:val>
                                        </p:tav>
                                      </p:tavLst>
                                    </p:anim>
                                    <p:anim calcmode="lin" valueType="num">
                                      <p:cBhvr additive="base">
                                        <p:cTn id="24" dur="5000" fill="hold"/>
                                        <p:tgtEl>
                                          <p:spTgt spid="81934"/>
                                        </p:tgtEl>
                                        <p:attrNameLst>
                                          <p:attrName>ppt_y</p:attrName>
                                        </p:attrNameLst>
                                      </p:cBhvr>
                                      <p:tavLst>
                                        <p:tav tm="0">
                                          <p:val>
                                            <p:strVal val="1+#ppt_h/2"/>
                                          </p:val>
                                        </p:tav>
                                        <p:tav tm="100000">
                                          <p:val>
                                            <p:strVal val="#ppt_y"/>
                                          </p:val>
                                        </p:tav>
                                      </p:tavLst>
                                    </p:anim>
                                  </p:childTnLst>
                                </p:cTn>
                              </p:par>
                              <p:par>
                                <p:cTn id="25" presetID="7" presetClass="entr" presetSubtype="4" fill="hold" grpId="0" nodeType="withEffect">
                                  <p:stCondLst>
                                    <p:cond delay="0"/>
                                  </p:stCondLst>
                                  <p:childTnLst>
                                    <p:set>
                                      <p:cBhvr>
                                        <p:cTn id="26" dur="1" fill="hold">
                                          <p:stCondLst>
                                            <p:cond delay="0"/>
                                          </p:stCondLst>
                                        </p:cTn>
                                        <p:tgtEl>
                                          <p:spTgt spid="81935"/>
                                        </p:tgtEl>
                                        <p:attrNameLst>
                                          <p:attrName>style.visibility</p:attrName>
                                        </p:attrNameLst>
                                      </p:cBhvr>
                                      <p:to>
                                        <p:strVal val="visible"/>
                                      </p:to>
                                    </p:set>
                                    <p:anim calcmode="lin" valueType="num">
                                      <p:cBhvr additive="base">
                                        <p:cTn id="27" dur="5000" fill="hold"/>
                                        <p:tgtEl>
                                          <p:spTgt spid="81935"/>
                                        </p:tgtEl>
                                        <p:attrNameLst>
                                          <p:attrName>ppt_x</p:attrName>
                                        </p:attrNameLst>
                                      </p:cBhvr>
                                      <p:tavLst>
                                        <p:tav tm="0">
                                          <p:val>
                                            <p:strVal val="#ppt_x"/>
                                          </p:val>
                                        </p:tav>
                                        <p:tav tm="100000">
                                          <p:val>
                                            <p:strVal val="#ppt_x"/>
                                          </p:val>
                                        </p:tav>
                                      </p:tavLst>
                                    </p:anim>
                                    <p:anim calcmode="lin" valueType="num">
                                      <p:cBhvr additive="base">
                                        <p:cTn id="28" dur="5000" fill="hold"/>
                                        <p:tgtEl>
                                          <p:spTgt spid="8193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5" presetClass="entr" presetSubtype="0" fill="hold" grpId="0" nodeType="clickEffect">
                                  <p:stCondLst>
                                    <p:cond delay="0"/>
                                  </p:stCondLst>
                                  <p:childTnLst>
                                    <p:set>
                                      <p:cBhvr>
                                        <p:cTn id="32" dur="1" fill="hold">
                                          <p:stCondLst>
                                            <p:cond delay="0"/>
                                          </p:stCondLst>
                                        </p:cTn>
                                        <p:tgtEl>
                                          <p:spTgt spid="81936"/>
                                        </p:tgtEl>
                                        <p:attrNameLst>
                                          <p:attrName>style.visibility</p:attrName>
                                        </p:attrNameLst>
                                      </p:cBhvr>
                                      <p:to>
                                        <p:strVal val="visible"/>
                                      </p:to>
                                    </p:set>
                                    <p:animEffect transition="in" filter="fade">
                                      <p:cBhvr>
                                        <p:cTn id="33" dur="2000"/>
                                        <p:tgtEl>
                                          <p:spTgt spid="81936"/>
                                        </p:tgtEl>
                                      </p:cBhvr>
                                    </p:animEffect>
                                    <p:anim calcmode="lin" valueType="num">
                                      <p:cBhvr>
                                        <p:cTn id="34" dur="2000" fill="hold"/>
                                        <p:tgtEl>
                                          <p:spTgt spid="81936"/>
                                        </p:tgtEl>
                                        <p:attrNameLst>
                                          <p:attrName>style.rotation</p:attrName>
                                        </p:attrNameLst>
                                      </p:cBhvr>
                                      <p:tavLst>
                                        <p:tav tm="0">
                                          <p:val>
                                            <p:fltVal val="720"/>
                                          </p:val>
                                        </p:tav>
                                        <p:tav tm="100000">
                                          <p:val>
                                            <p:fltVal val="0"/>
                                          </p:val>
                                        </p:tav>
                                      </p:tavLst>
                                    </p:anim>
                                    <p:anim calcmode="lin" valueType="num">
                                      <p:cBhvr>
                                        <p:cTn id="35" dur="2000" fill="hold"/>
                                        <p:tgtEl>
                                          <p:spTgt spid="81936"/>
                                        </p:tgtEl>
                                        <p:attrNameLst>
                                          <p:attrName>ppt_h</p:attrName>
                                        </p:attrNameLst>
                                      </p:cBhvr>
                                      <p:tavLst>
                                        <p:tav tm="0">
                                          <p:val>
                                            <p:fltVal val="0"/>
                                          </p:val>
                                        </p:tav>
                                        <p:tav tm="100000">
                                          <p:val>
                                            <p:strVal val="#ppt_h"/>
                                          </p:val>
                                        </p:tav>
                                      </p:tavLst>
                                    </p:anim>
                                    <p:anim calcmode="lin" valueType="num">
                                      <p:cBhvr>
                                        <p:cTn id="36" dur="2000" fill="hold"/>
                                        <p:tgtEl>
                                          <p:spTgt spid="8193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animBg="1"/>
      <p:bldDgm spid="81924" grpId="0"/>
      <p:bldP spid="81932" grpId="0"/>
      <p:bldP spid="81933" grpId="0"/>
      <p:bldP spid="81934" grpId="0"/>
      <p:bldP spid="81935" grpId="0"/>
      <p:bldP spid="81936"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body" sz="half" idx="1"/>
          </p:nvPr>
        </p:nvSpPr>
        <p:spPr>
          <a:xfrm>
            <a:off x="227013" y="1522413"/>
            <a:ext cx="4344987" cy="3582987"/>
          </a:xfrm>
        </p:spPr>
        <p:txBody>
          <a:bodyPr/>
          <a:lstStyle/>
          <a:p>
            <a:pPr algn="ctr">
              <a:spcBef>
                <a:spcPct val="0"/>
              </a:spcBef>
              <a:buFontTx/>
              <a:buNone/>
            </a:pPr>
            <a:r>
              <a:rPr lang="en-US" sz="2400" b="1" dirty="0"/>
              <a:t> </a:t>
            </a:r>
            <a:r>
              <a:rPr lang="en-US" sz="3000" b="1" dirty="0">
                <a:solidFill>
                  <a:srgbClr val="CC0000"/>
                </a:solidFill>
              </a:rPr>
              <a:t>CURRICULUM</a:t>
            </a:r>
            <a:r>
              <a:rPr lang="en-US" sz="2400" b="1" dirty="0"/>
              <a:t>	</a:t>
            </a:r>
          </a:p>
          <a:p>
            <a:pPr>
              <a:spcBef>
                <a:spcPct val="0"/>
              </a:spcBef>
              <a:buFontTx/>
              <a:buNone/>
            </a:pPr>
            <a:r>
              <a:rPr lang="en-US" sz="2400" dirty="0">
                <a:latin typeface="+mj-lt"/>
              </a:rPr>
              <a:t>• Content of materials</a:t>
            </a:r>
          </a:p>
          <a:p>
            <a:pPr>
              <a:spcBef>
                <a:spcPct val="0"/>
              </a:spcBef>
              <a:buFontTx/>
              <a:buNone/>
            </a:pPr>
            <a:r>
              <a:rPr lang="en-US" sz="2400" dirty="0">
                <a:latin typeface="+mj-lt"/>
              </a:rPr>
              <a:t>• Difficulty level of materials</a:t>
            </a:r>
          </a:p>
          <a:p>
            <a:pPr>
              <a:spcBef>
                <a:spcPct val="0"/>
              </a:spcBef>
              <a:buFontTx/>
              <a:buNone/>
            </a:pPr>
            <a:r>
              <a:rPr lang="en-US" sz="2400" dirty="0">
                <a:latin typeface="+mj-lt"/>
              </a:rPr>
              <a:t>• Sequencing</a:t>
            </a:r>
          </a:p>
          <a:p>
            <a:pPr>
              <a:spcBef>
                <a:spcPct val="0"/>
              </a:spcBef>
              <a:buFontTx/>
              <a:buNone/>
            </a:pPr>
            <a:r>
              <a:rPr lang="en-US" sz="2400" dirty="0">
                <a:latin typeface="+mj-lt"/>
              </a:rPr>
              <a:t>• Organization</a:t>
            </a:r>
          </a:p>
          <a:p>
            <a:pPr>
              <a:spcBef>
                <a:spcPct val="0"/>
              </a:spcBef>
              <a:buFontTx/>
              <a:buNone/>
            </a:pPr>
            <a:r>
              <a:rPr lang="en-US" sz="2400" dirty="0">
                <a:latin typeface="+mj-lt"/>
              </a:rPr>
              <a:t>• Perceived relevance</a:t>
            </a:r>
          </a:p>
        </p:txBody>
      </p:sp>
      <p:sp>
        <p:nvSpPr>
          <p:cNvPr id="83971" name="Rectangle 3"/>
          <p:cNvSpPr>
            <a:spLocks noGrp="1" noChangeArrowheads="1"/>
          </p:cNvSpPr>
          <p:nvPr>
            <p:ph type="body" sz="half" idx="2"/>
          </p:nvPr>
        </p:nvSpPr>
        <p:spPr>
          <a:xfrm>
            <a:off x="4267200" y="1524000"/>
            <a:ext cx="4800600" cy="5029200"/>
          </a:xfrm>
        </p:spPr>
        <p:txBody>
          <a:bodyPr/>
          <a:lstStyle/>
          <a:p>
            <a:pPr algn="ctr">
              <a:spcBef>
                <a:spcPct val="0"/>
              </a:spcBef>
              <a:buFontTx/>
              <a:buNone/>
            </a:pPr>
            <a:r>
              <a:rPr lang="en-US" sz="2700" b="1" dirty="0"/>
              <a:t>	</a:t>
            </a:r>
            <a:r>
              <a:rPr lang="en-US" sz="3000" b="1" dirty="0">
                <a:solidFill>
                  <a:srgbClr val="CC0000"/>
                </a:solidFill>
              </a:rPr>
              <a:t>INSTRUCTION</a:t>
            </a:r>
            <a:r>
              <a:rPr lang="en-US" sz="2700" b="1" dirty="0"/>
              <a:t>	</a:t>
            </a:r>
            <a:r>
              <a:rPr lang="en-US" sz="2700" dirty="0"/>
              <a:t>	</a:t>
            </a:r>
          </a:p>
          <a:p>
            <a:pPr>
              <a:spcBef>
                <a:spcPct val="0"/>
              </a:spcBef>
              <a:buFontTx/>
              <a:buNone/>
            </a:pPr>
            <a:r>
              <a:rPr lang="en-US" sz="2400" dirty="0">
                <a:latin typeface="+mj-lt"/>
              </a:rPr>
              <a:t>• Instructional philosophy</a:t>
            </a:r>
          </a:p>
          <a:p>
            <a:pPr>
              <a:spcBef>
                <a:spcPct val="0"/>
              </a:spcBef>
              <a:buFontTx/>
              <a:buNone/>
            </a:pPr>
            <a:r>
              <a:rPr lang="en-US" sz="2400" dirty="0">
                <a:latin typeface="+mj-lt"/>
              </a:rPr>
              <a:t>• Instructional approach or method(s)</a:t>
            </a:r>
          </a:p>
          <a:p>
            <a:pPr>
              <a:spcBef>
                <a:spcPct val="0"/>
              </a:spcBef>
              <a:buFontTx/>
              <a:buNone/>
            </a:pPr>
            <a:r>
              <a:rPr lang="en-US" sz="2400" dirty="0">
                <a:latin typeface="+mj-lt"/>
              </a:rPr>
              <a:t>• Expectations/objectives</a:t>
            </a:r>
          </a:p>
          <a:p>
            <a:pPr>
              <a:spcBef>
                <a:spcPct val="0"/>
              </a:spcBef>
              <a:buFontTx/>
              <a:buNone/>
            </a:pPr>
            <a:r>
              <a:rPr lang="en-US" sz="2400" dirty="0">
                <a:latin typeface="+mj-lt"/>
              </a:rPr>
              <a:t>• Clarity &amp; organization</a:t>
            </a:r>
          </a:p>
          <a:p>
            <a:pPr>
              <a:spcBef>
                <a:spcPct val="0"/>
              </a:spcBef>
              <a:buFontTx/>
              <a:buNone/>
            </a:pPr>
            <a:r>
              <a:rPr lang="en-US" sz="2400" dirty="0">
                <a:latin typeface="+mj-lt"/>
              </a:rPr>
              <a:t>• Pace</a:t>
            </a:r>
          </a:p>
          <a:p>
            <a:pPr>
              <a:spcBef>
                <a:spcPct val="0"/>
              </a:spcBef>
              <a:buFontTx/>
              <a:buNone/>
            </a:pPr>
            <a:r>
              <a:rPr lang="en-US" sz="2400" dirty="0">
                <a:latin typeface="+mj-lt"/>
              </a:rPr>
              <a:t>• Opportunities for practice</a:t>
            </a:r>
          </a:p>
          <a:p>
            <a:pPr>
              <a:spcBef>
                <a:spcPct val="0"/>
              </a:spcBef>
              <a:buFontTx/>
              <a:buNone/>
            </a:pPr>
            <a:r>
              <a:rPr lang="en-US" sz="2400" dirty="0">
                <a:latin typeface="+mj-lt"/>
              </a:rPr>
              <a:t>• Duration of continuous instruction</a:t>
            </a:r>
          </a:p>
          <a:p>
            <a:pPr>
              <a:spcBef>
                <a:spcPct val="0"/>
              </a:spcBef>
              <a:buFontTx/>
              <a:buNone/>
            </a:pPr>
            <a:r>
              <a:rPr lang="en-US" sz="2400" dirty="0">
                <a:latin typeface="+mj-lt"/>
              </a:rPr>
              <a:t>• Nature &amp; frequency of feedback</a:t>
            </a:r>
          </a:p>
          <a:p>
            <a:pPr>
              <a:spcBef>
                <a:spcPct val="0"/>
              </a:spcBef>
              <a:buFontTx/>
              <a:buNone/>
            </a:pPr>
            <a:r>
              <a:rPr lang="en-US" sz="2400" dirty="0">
                <a:latin typeface="+mj-lt"/>
              </a:rPr>
              <a:t>• Academic engaged time</a:t>
            </a:r>
          </a:p>
          <a:p>
            <a:pPr>
              <a:spcBef>
                <a:spcPct val="0"/>
              </a:spcBef>
              <a:buFontTx/>
              <a:buNone/>
            </a:pPr>
            <a:r>
              <a:rPr lang="en-US" sz="2400" dirty="0">
                <a:latin typeface="+mj-lt"/>
              </a:rPr>
              <a:t>• Classroom Management</a:t>
            </a:r>
          </a:p>
        </p:txBody>
      </p:sp>
      <p:sp>
        <p:nvSpPr>
          <p:cNvPr id="83972" name="Rectangle 4"/>
          <p:cNvSpPr>
            <a:spLocks noGrp="1" noChangeArrowheads="1"/>
          </p:cNvSpPr>
          <p:nvPr>
            <p:ph type="title"/>
          </p:nvPr>
        </p:nvSpPr>
        <p:spPr>
          <a:xfrm>
            <a:off x="685800" y="228600"/>
            <a:ext cx="7772400" cy="838200"/>
          </a:xfrm>
        </p:spPr>
        <p:txBody>
          <a:bodyPr>
            <a:normAutofit fontScale="90000"/>
          </a:bodyPr>
          <a:lstStyle/>
          <a:p>
            <a:r>
              <a:rPr lang="en-US" sz="4800" b="1">
                <a:solidFill>
                  <a:srgbClr val="3333FF"/>
                </a:solidFill>
                <a:effectLst>
                  <a:outerShdw blurRad="38100" dist="38100" dir="2700000" algn="tl">
                    <a:srgbClr val="C0C0C0"/>
                  </a:outerShdw>
                </a:effectLst>
              </a:rPr>
              <a:t>ICEL Domains</a:t>
            </a:r>
          </a:p>
        </p:txBody>
      </p:sp>
      <p:sp>
        <p:nvSpPr>
          <p:cNvPr id="83973" name="Rectangle 5"/>
          <p:cNvSpPr>
            <a:spLocks noChangeArrowheads="1"/>
          </p:cNvSpPr>
          <p:nvPr/>
        </p:nvSpPr>
        <p:spPr bwMode="auto">
          <a:xfrm>
            <a:off x="762000" y="4675188"/>
            <a:ext cx="2667000" cy="1954212"/>
          </a:xfrm>
          <a:prstGeom prst="rect">
            <a:avLst/>
          </a:prstGeom>
          <a:solidFill>
            <a:srgbClr val="3366FF">
              <a:alpha val="50000"/>
            </a:srgbClr>
          </a:solidFill>
          <a:ln w="12700" cap="sq">
            <a:solidFill>
              <a:srgbClr val="3366FF"/>
            </a:solidFill>
            <a:miter lim="800000"/>
            <a:headEnd type="none" w="sm" len="sm"/>
            <a:tailEnd type="none" w="sm" len="sm"/>
          </a:ln>
          <a:effectLst/>
        </p:spPr>
        <p:txBody>
          <a:bodyPr wrap="none" anchor="ctr"/>
          <a:lstStyle/>
          <a:p>
            <a:endParaRPr lang="en-US"/>
          </a:p>
        </p:txBody>
      </p:sp>
      <p:graphicFrame>
        <p:nvGraphicFramePr>
          <p:cNvPr id="83974" name="Diagram 6"/>
          <p:cNvGraphicFramePr>
            <a:graphicFrameLocks/>
          </p:cNvGraphicFramePr>
          <p:nvPr/>
        </p:nvGraphicFramePr>
        <p:xfrm>
          <a:off x="762000" y="4641850"/>
          <a:ext cx="2600325" cy="2292350"/>
        </p:xfrm>
        <a:graphic>
          <a:graphicData uri="http://schemas.openxmlformats.org/drawingml/2006/compatibility">
            <com:legacyDrawing xmlns:com="http://schemas.openxmlformats.org/drawingml/2006/compatibility" spid="_x0000_s79874"/>
          </a:graphicData>
        </a:graphic>
      </p:graphicFrame>
      <p:sp>
        <p:nvSpPr>
          <p:cNvPr id="83985" name="Text Box 17"/>
          <p:cNvSpPr txBox="1">
            <a:spLocks noChangeArrowheads="1"/>
          </p:cNvSpPr>
          <p:nvPr/>
        </p:nvSpPr>
        <p:spPr bwMode="auto">
          <a:xfrm>
            <a:off x="685800" y="4572000"/>
            <a:ext cx="1609725" cy="396875"/>
          </a:xfrm>
          <a:prstGeom prst="rect">
            <a:avLst/>
          </a:prstGeom>
          <a:noFill/>
          <a:ln w="12700" cap="sq">
            <a:noFill/>
            <a:miter lim="800000"/>
            <a:headEnd type="none" w="sm" len="sm"/>
            <a:tailEnd type="none" w="sm" len="sm"/>
          </a:ln>
          <a:effectLst/>
        </p:spPr>
        <p:txBody>
          <a:bodyPr wrap="none">
            <a:spAutoFit/>
          </a:bodyPr>
          <a:lstStyle/>
          <a:p>
            <a:pPr eaLnBrk="0" hangingPunct="0"/>
            <a:r>
              <a:rPr lang="en-US" sz="2000">
                <a:ea typeface="ＭＳ Ｐゴシック" pitchFamily="34" charset="-128"/>
              </a:rPr>
              <a:t>Environment</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body" sz="half" idx="1"/>
          </p:nvPr>
        </p:nvSpPr>
        <p:spPr>
          <a:xfrm>
            <a:off x="533400" y="1676400"/>
            <a:ext cx="4267200" cy="5334000"/>
          </a:xfrm>
        </p:spPr>
        <p:txBody>
          <a:bodyPr/>
          <a:lstStyle/>
          <a:p>
            <a:pPr algn="ctr">
              <a:spcBef>
                <a:spcPct val="0"/>
              </a:spcBef>
              <a:buFontTx/>
              <a:buNone/>
            </a:pPr>
            <a:r>
              <a:rPr lang="en-US" sz="3000" b="1" dirty="0">
                <a:solidFill>
                  <a:srgbClr val="CC0000"/>
                </a:solidFill>
                <a:latin typeface="+mj-lt"/>
              </a:rPr>
              <a:t>ENVIRONMENT</a:t>
            </a:r>
            <a:endParaRPr lang="en-US" sz="3000" dirty="0">
              <a:solidFill>
                <a:srgbClr val="CC0000"/>
              </a:solidFill>
              <a:latin typeface="+mj-lt"/>
            </a:endParaRPr>
          </a:p>
          <a:p>
            <a:pPr>
              <a:spcBef>
                <a:spcPct val="0"/>
              </a:spcBef>
              <a:buFontTx/>
              <a:buNone/>
            </a:pPr>
            <a:r>
              <a:rPr lang="en-US" sz="2400" dirty="0">
                <a:latin typeface="+mj-lt"/>
              </a:rPr>
              <a:t>• Arrangement of the room</a:t>
            </a:r>
          </a:p>
          <a:p>
            <a:pPr>
              <a:spcBef>
                <a:spcPct val="0"/>
              </a:spcBef>
              <a:buFontTx/>
              <a:buNone/>
            </a:pPr>
            <a:r>
              <a:rPr lang="en-US" sz="2400" dirty="0">
                <a:latin typeface="+mj-lt"/>
              </a:rPr>
              <a:t>• Furniture/equipment</a:t>
            </a:r>
          </a:p>
          <a:p>
            <a:pPr>
              <a:spcBef>
                <a:spcPct val="0"/>
              </a:spcBef>
              <a:buFontTx/>
              <a:buNone/>
            </a:pPr>
            <a:r>
              <a:rPr lang="en-US" sz="2400" dirty="0">
                <a:latin typeface="+mj-lt"/>
              </a:rPr>
              <a:t>• Rules</a:t>
            </a:r>
          </a:p>
          <a:p>
            <a:pPr>
              <a:spcBef>
                <a:spcPct val="0"/>
              </a:spcBef>
              <a:buFontTx/>
              <a:buNone/>
            </a:pPr>
            <a:r>
              <a:rPr lang="en-US" sz="2400" dirty="0">
                <a:latin typeface="+mj-lt"/>
              </a:rPr>
              <a:t>• Management plans</a:t>
            </a:r>
          </a:p>
          <a:p>
            <a:pPr>
              <a:spcBef>
                <a:spcPct val="0"/>
              </a:spcBef>
              <a:buFontTx/>
              <a:buNone/>
            </a:pPr>
            <a:r>
              <a:rPr lang="en-US" sz="2400" dirty="0">
                <a:latin typeface="+mj-lt"/>
              </a:rPr>
              <a:t>• Routines</a:t>
            </a:r>
          </a:p>
          <a:p>
            <a:pPr>
              <a:spcBef>
                <a:spcPct val="0"/>
              </a:spcBef>
              <a:buFontTx/>
              <a:buNone/>
            </a:pPr>
            <a:r>
              <a:rPr lang="en-US" sz="2400" dirty="0">
                <a:latin typeface="+mj-lt"/>
              </a:rPr>
              <a:t>• Expectations</a:t>
            </a:r>
          </a:p>
          <a:p>
            <a:pPr>
              <a:spcBef>
                <a:spcPct val="0"/>
              </a:spcBef>
              <a:buFontTx/>
              <a:buNone/>
            </a:pPr>
            <a:r>
              <a:rPr lang="en-US" sz="2400" dirty="0">
                <a:latin typeface="+mj-lt"/>
              </a:rPr>
              <a:t>• Peer context</a:t>
            </a:r>
          </a:p>
          <a:p>
            <a:pPr>
              <a:spcBef>
                <a:spcPct val="0"/>
              </a:spcBef>
              <a:buFontTx/>
              <a:buNone/>
            </a:pPr>
            <a:r>
              <a:rPr lang="en-US" sz="2400" dirty="0">
                <a:latin typeface="+mj-lt"/>
              </a:rPr>
              <a:t>• Peer and family influence</a:t>
            </a:r>
          </a:p>
          <a:p>
            <a:pPr>
              <a:spcBef>
                <a:spcPct val="0"/>
              </a:spcBef>
              <a:buFontTx/>
              <a:buNone/>
            </a:pPr>
            <a:r>
              <a:rPr lang="en-US" sz="2400" dirty="0">
                <a:latin typeface="+mj-lt"/>
              </a:rPr>
              <a:t>• Task pressure</a:t>
            </a:r>
          </a:p>
          <a:p>
            <a:pPr>
              <a:lnSpc>
                <a:spcPct val="90000"/>
              </a:lnSpc>
              <a:spcBef>
                <a:spcPct val="0"/>
              </a:spcBef>
              <a:buFontTx/>
              <a:buNone/>
            </a:pPr>
            <a:endParaRPr lang="en-US" sz="2400" dirty="0">
              <a:latin typeface="Times-Italic" charset="0"/>
            </a:endParaRPr>
          </a:p>
        </p:txBody>
      </p:sp>
      <p:sp>
        <p:nvSpPr>
          <p:cNvPr id="86019" name="Rectangle 3"/>
          <p:cNvSpPr>
            <a:spLocks noGrp="1" noChangeArrowheads="1"/>
          </p:cNvSpPr>
          <p:nvPr>
            <p:ph type="body" sz="half" idx="2"/>
          </p:nvPr>
        </p:nvSpPr>
        <p:spPr>
          <a:xfrm>
            <a:off x="4495800" y="1676400"/>
            <a:ext cx="4419600" cy="4876800"/>
          </a:xfrm>
        </p:spPr>
        <p:txBody>
          <a:bodyPr/>
          <a:lstStyle/>
          <a:p>
            <a:pPr algn="ctr">
              <a:spcBef>
                <a:spcPct val="0"/>
              </a:spcBef>
              <a:buFontTx/>
              <a:buNone/>
            </a:pPr>
            <a:r>
              <a:rPr lang="en-US" sz="3000" b="1" dirty="0">
                <a:solidFill>
                  <a:srgbClr val="CC0000"/>
                </a:solidFill>
                <a:latin typeface="+mj-lt"/>
              </a:rPr>
              <a:t>LEARNER</a:t>
            </a:r>
            <a:endParaRPr lang="en-US" sz="3000" dirty="0">
              <a:solidFill>
                <a:srgbClr val="CC0000"/>
              </a:solidFill>
              <a:latin typeface="+mj-lt"/>
            </a:endParaRPr>
          </a:p>
          <a:p>
            <a:pPr>
              <a:spcBef>
                <a:spcPct val="0"/>
              </a:spcBef>
              <a:buFontTx/>
              <a:buNone/>
            </a:pPr>
            <a:r>
              <a:rPr lang="en-US" dirty="0">
                <a:latin typeface="+mj-lt"/>
              </a:rPr>
              <a:t>• </a:t>
            </a:r>
            <a:r>
              <a:rPr lang="en-US" sz="2400" dirty="0">
                <a:latin typeface="+mj-lt"/>
              </a:rPr>
              <a:t>Appropriateness of curriculum and </a:t>
            </a:r>
            <a:r>
              <a:rPr lang="en-US" sz="2400" dirty="0" smtClean="0">
                <a:latin typeface="+mj-lt"/>
              </a:rPr>
              <a:t>instruction for student</a:t>
            </a:r>
            <a:endParaRPr lang="en-US" sz="2400" dirty="0">
              <a:latin typeface="+mj-lt"/>
            </a:endParaRPr>
          </a:p>
          <a:p>
            <a:pPr>
              <a:spcBef>
                <a:spcPct val="0"/>
              </a:spcBef>
              <a:buFontTx/>
              <a:buNone/>
            </a:pPr>
            <a:r>
              <a:rPr lang="en-US" sz="2400" dirty="0">
                <a:latin typeface="+mj-lt"/>
              </a:rPr>
              <a:t>• Perception of learning environment</a:t>
            </a:r>
          </a:p>
          <a:p>
            <a:pPr>
              <a:spcBef>
                <a:spcPct val="0"/>
              </a:spcBef>
              <a:buFontTx/>
              <a:buNone/>
            </a:pPr>
            <a:r>
              <a:rPr lang="en-US" sz="2400" dirty="0">
                <a:latin typeface="+mj-lt"/>
              </a:rPr>
              <a:t>• Academic skills</a:t>
            </a:r>
          </a:p>
          <a:p>
            <a:pPr>
              <a:spcBef>
                <a:spcPct val="0"/>
              </a:spcBef>
              <a:buFontTx/>
              <a:buNone/>
            </a:pPr>
            <a:r>
              <a:rPr lang="en-US" sz="2400" dirty="0">
                <a:latin typeface="+mj-lt"/>
              </a:rPr>
              <a:t>• Social/behavioral skills</a:t>
            </a:r>
          </a:p>
          <a:p>
            <a:pPr>
              <a:spcBef>
                <a:spcPct val="0"/>
              </a:spcBef>
              <a:buFontTx/>
              <a:buNone/>
            </a:pPr>
            <a:r>
              <a:rPr lang="en-US" sz="2400" dirty="0">
                <a:latin typeface="+mj-lt"/>
              </a:rPr>
              <a:t>• Adaptive behavior skills</a:t>
            </a:r>
          </a:p>
          <a:p>
            <a:pPr>
              <a:spcBef>
                <a:spcPct val="0"/>
              </a:spcBef>
              <a:buFontTx/>
              <a:buNone/>
            </a:pPr>
            <a:r>
              <a:rPr lang="en-US" sz="2400" dirty="0">
                <a:latin typeface="+mj-lt"/>
              </a:rPr>
              <a:t>• Motivation</a:t>
            </a:r>
          </a:p>
          <a:p>
            <a:pPr>
              <a:spcBef>
                <a:spcPct val="0"/>
              </a:spcBef>
              <a:buFontTx/>
              <a:buNone/>
            </a:pPr>
            <a:r>
              <a:rPr lang="en-US" sz="2400" dirty="0">
                <a:latin typeface="+mj-lt"/>
              </a:rPr>
              <a:t>• Medical Issues</a:t>
            </a:r>
          </a:p>
          <a:p>
            <a:pPr>
              <a:spcBef>
                <a:spcPct val="0"/>
              </a:spcBef>
              <a:buFontTx/>
              <a:buNone/>
            </a:pPr>
            <a:endParaRPr lang="en-US" sz="2400" dirty="0">
              <a:latin typeface="+mj-lt"/>
            </a:endParaRPr>
          </a:p>
          <a:p>
            <a:pPr>
              <a:spcBef>
                <a:spcPct val="0"/>
              </a:spcBef>
              <a:buFontTx/>
              <a:buNone/>
            </a:pPr>
            <a:endParaRPr lang="en-US" dirty="0">
              <a:latin typeface="Times-Italic" charset="0"/>
            </a:endParaRPr>
          </a:p>
        </p:txBody>
      </p:sp>
      <p:sp>
        <p:nvSpPr>
          <p:cNvPr id="86020" name="Rectangle 4"/>
          <p:cNvSpPr>
            <a:spLocks noGrp="1" noChangeArrowheads="1"/>
          </p:cNvSpPr>
          <p:nvPr>
            <p:ph type="title"/>
          </p:nvPr>
        </p:nvSpPr>
        <p:spPr>
          <a:xfrm>
            <a:off x="685800" y="381000"/>
            <a:ext cx="7772400" cy="838200"/>
          </a:xfrm>
          <a:noFill/>
          <a:ln/>
        </p:spPr>
        <p:txBody>
          <a:bodyPr>
            <a:normAutofit fontScale="90000"/>
          </a:bodyPr>
          <a:lstStyle/>
          <a:p>
            <a:r>
              <a:rPr lang="en-US" sz="4800" b="1">
                <a:solidFill>
                  <a:srgbClr val="3333FF"/>
                </a:solidFill>
                <a:effectLst>
                  <a:outerShdw blurRad="38100" dist="38100" dir="2700000" algn="tl">
                    <a:srgbClr val="C0C0C0"/>
                  </a:outerShdw>
                </a:effectLst>
              </a:rPr>
              <a:t>ICEL Domains Continued</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228600" y="1625600"/>
          <a:ext cx="6858000" cy="4622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219" name="TextBox 2"/>
          <p:cNvSpPr txBox="1">
            <a:spLocks noChangeArrowheads="1"/>
          </p:cNvSpPr>
          <p:nvPr/>
        </p:nvSpPr>
        <p:spPr bwMode="auto">
          <a:xfrm>
            <a:off x="6553200" y="2209800"/>
            <a:ext cx="414338" cy="646331"/>
          </a:xfrm>
          <a:prstGeom prst="rect">
            <a:avLst/>
          </a:prstGeom>
          <a:noFill/>
          <a:ln w="9525">
            <a:noFill/>
            <a:miter lim="800000"/>
            <a:headEnd/>
            <a:tailEnd/>
          </a:ln>
        </p:spPr>
        <p:txBody>
          <a:bodyPr wrap="square">
            <a:spAutoFit/>
          </a:bodyPr>
          <a:lstStyle/>
          <a:p>
            <a:r>
              <a:rPr lang="en-US" sz="3600" dirty="0">
                <a:latin typeface="Constantia" pitchFamily="18" charset="0"/>
              </a:rPr>
              <a:t>=</a:t>
            </a:r>
          </a:p>
        </p:txBody>
      </p:sp>
      <p:graphicFrame>
        <p:nvGraphicFramePr>
          <p:cNvPr id="4" name="Diagram 3"/>
          <p:cNvGraphicFramePr/>
          <p:nvPr/>
        </p:nvGraphicFramePr>
        <p:xfrm>
          <a:off x="7086600" y="1600200"/>
          <a:ext cx="1828800" cy="4114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Title 4"/>
          <p:cNvSpPr>
            <a:spLocks noGrp="1"/>
          </p:cNvSpPr>
          <p:nvPr>
            <p:ph type="title"/>
          </p:nvPr>
        </p:nvSpPr>
        <p:spPr/>
        <p:txBody>
          <a:bodyPr>
            <a:normAutofit fontScale="90000"/>
          </a:bodyPr>
          <a:lstStyle/>
          <a:p>
            <a:r>
              <a:rPr lang="en-US" b="1" dirty="0" smtClean="0">
                <a:solidFill>
                  <a:srgbClr val="C00000"/>
                </a:solidFill>
                <a:effectLst>
                  <a:outerShdw blurRad="38100" dist="38100" dir="2700000" algn="tl">
                    <a:srgbClr val="000000">
                      <a:alpha val="43137"/>
                    </a:srgbClr>
                  </a:outerShdw>
                </a:effectLst>
              </a:rPr>
              <a:t>GRAPHIC ORGANIZER:</a:t>
            </a:r>
            <a:br>
              <a:rPr lang="en-US" b="1" dirty="0" smtClean="0">
                <a:solidFill>
                  <a:srgbClr val="C00000"/>
                </a:solidFill>
                <a:effectLst>
                  <a:outerShdw blurRad="38100" dist="38100" dir="2700000" algn="tl">
                    <a:srgbClr val="000000">
                      <a:alpha val="43137"/>
                    </a:srgbClr>
                  </a:outerShdw>
                </a:effectLst>
              </a:rPr>
            </a:br>
            <a:r>
              <a:rPr lang="en-US" b="1" dirty="0" smtClean="0">
                <a:solidFill>
                  <a:srgbClr val="C00000"/>
                </a:solidFill>
                <a:effectLst>
                  <a:outerShdw blurRad="38100" dist="38100" dir="2700000" algn="tl">
                    <a:srgbClr val="000000">
                      <a:alpha val="43137"/>
                    </a:srgbClr>
                  </a:outerShdw>
                </a:effectLst>
              </a:rPr>
              <a:t>Eligibility Decisions in </a:t>
            </a:r>
            <a:r>
              <a:rPr lang="en-US" b="1" dirty="0" err="1" smtClean="0">
                <a:solidFill>
                  <a:srgbClr val="C00000"/>
                </a:solidFill>
                <a:effectLst>
                  <a:outerShdw blurRad="38100" dist="38100" dir="2700000" algn="tl">
                    <a:srgbClr val="000000">
                      <a:alpha val="43137"/>
                    </a:srgbClr>
                  </a:outerShdw>
                </a:effectLst>
              </a:rPr>
              <a:t>RtI</a:t>
            </a:r>
            <a:endParaRPr lang="en-US" b="1" dirty="0">
              <a:solidFill>
                <a:srgbClr val="C00000"/>
              </a:solidFill>
              <a:effectLst>
                <a:outerShdw blurRad="38100" dist="38100" dir="2700000" algn="tl">
                  <a:srgbClr val="000000">
                    <a:alpha val="43137"/>
                  </a:srgbClr>
                </a:outerShdw>
              </a:effectLst>
            </a:endParaRPr>
          </a:p>
        </p:txBody>
      </p:sp>
      <p:sp>
        <p:nvSpPr>
          <p:cNvPr id="9222" name="Text Box 4"/>
          <p:cNvSpPr txBox="1">
            <a:spLocks noChangeArrowheads="1"/>
          </p:cNvSpPr>
          <p:nvPr/>
        </p:nvSpPr>
        <p:spPr bwMode="auto">
          <a:xfrm>
            <a:off x="4946650" y="6324600"/>
            <a:ext cx="4425950" cy="304800"/>
          </a:xfrm>
          <a:prstGeom prst="rect">
            <a:avLst/>
          </a:prstGeom>
          <a:noFill/>
          <a:ln w="9525">
            <a:noFill/>
            <a:miter lim="800000"/>
            <a:headEnd/>
            <a:tailEnd/>
          </a:ln>
        </p:spPr>
        <p:txBody>
          <a:bodyPr>
            <a:spAutoFit/>
          </a:bodyPr>
          <a:lstStyle/>
          <a:p>
            <a:r>
              <a:rPr lang="en-US" sz="1400">
                <a:latin typeface="Constantia" pitchFamily="18" charset="0"/>
              </a:rPr>
              <a:t>(*adapted from Iowa Dept. of Ed, 2005; FSDS, 2006)</a:t>
            </a:r>
            <a:endParaRPr lang="en-US">
              <a:latin typeface="Constantia" pitchFamily="18"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4" name="Title 1"/>
          <p:cNvSpPr txBox="1">
            <a:spLocks/>
          </p:cNvSpPr>
          <p:nvPr/>
        </p:nvSpPr>
        <p:spPr>
          <a:xfrm>
            <a:off x="764276" y="304799"/>
            <a:ext cx="7922524" cy="1605887"/>
          </a:xfrm>
          <a:prstGeom prst="rect">
            <a:avLst/>
          </a:prstGeom>
        </p:spPr>
        <p:txBody>
          <a:bodyPr vert="horz" rtlCol="0" anchor="ctr">
            <a:normAutofit fontScale="97500"/>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100" b="1" i="0" u="none" strike="noStrike" kern="1200" cap="none" spc="0" normalizeH="0" baseline="0" noProof="0" dirty="0" smtClean="0">
                <a:ln>
                  <a:noFill/>
                </a:ln>
                <a:solidFill>
                  <a:srgbClr val="006600"/>
                </a:solidFill>
                <a:effectLst>
                  <a:outerShdw blurRad="31750" dist="25400" dir="5400000" algn="tl" rotWithShape="0">
                    <a:srgbClr val="000000">
                      <a:alpha val="25000"/>
                    </a:srgbClr>
                  </a:outerShdw>
                </a:effectLst>
                <a:uLnTx/>
                <a:uFillTx/>
                <a:latin typeface="+mj-lt"/>
                <a:ea typeface="+mj-ea"/>
                <a:cs typeface="+mj-cs"/>
              </a:rPr>
              <a:t>We are being held accountable for ALL students meeting standards</a:t>
            </a:r>
            <a:endParaRPr kumimoji="0" lang="en-US" sz="4100" b="1" i="0" u="none" strike="noStrike" kern="1200" cap="none" spc="0" normalizeH="0" baseline="0" noProof="0" dirty="0">
              <a:ln>
                <a:noFill/>
              </a:ln>
              <a:solidFill>
                <a:srgbClr val="006600"/>
              </a:solidFill>
              <a:effectLst>
                <a:outerShdw blurRad="31750" dist="25400" dir="5400000" algn="tl" rotWithShape="0">
                  <a:srgbClr val="000000">
                    <a:alpha val="25000"/>
                  </a:srgbClr>
                </a:outerShdw>
              </a:effectLst>
              <a:uLnTx/>
              <a:uFillTx/>
              <a:latin typeface="+mj-lt"/>
              <a:ea typeface="+mj-ea"/>
              <a:cs typeface="+mj-cs"/>
            </a:endParaRPr>
          </a:p>
        </p:txBody>
      </p:sp>
      <p:pic>
        <p:nvPicPr>
          <p:cNvPr id="5" name="Picture 2"/>
          <p:cNvPicPr>
            <a:picLocks noGrp="1" noChangeAspect="1" noChangeArrowheads="1"/>
          </p:cNvPicPr>
          <p:nvPr>
            <p:ph idx="1"/>
          </p:nvPr>
        </p:nvPicPr>
        <p:blipFill>
          <a:blip r:embed="rId2" cstate="print"/>
          <a:srcRect/>
          <a:stretch>
            <a:fillRect/>
          </a:stretch>
        </p:blipFill>
        <p:spPr bwMode="auto">
          <a:xfrm>
            <a:off x="0" y="2341967"/>
            <a:ext cx="9143999" cy="302266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p:cNvSpPr>
            <a:spLocks noGrp="1"/>
          </p:cNvSpPr>
          <p:nvPr>
            <p:ph type="sldNum" sz="quarter" idx="11"/>
          </p:nvPr>
        </p:nvSpPr>
        <p:spPr/>
        <p:txBody>
          <a:bodyPr>
            <a:normAutofit/>
          </a:bodyPr>
          <a:lstStyle/>
          <a:p>
            <a:pPr>
              <a:defRPr/>
            </a:pPr>
            <a:fld id="{D4D94E39-5D6C-4F7A-85F8-F265BA89A8A1}" type="slidenum">
              <a:rPr lang="en-US"/>
              <a:pPr>
                <a:defRPr/>
              </a:pPr>
              <a:t>80</a:t>
            </a:fld>
            <a:endParaRPr lang="en-US"/>
          </a:p>
        </p:txBody>
      </p:sp>
      <p:sp>
        <p:nvSpPr>
          <p:cNvPr id="683010" name="Rectangle 2"/>
          <p:cNvSpPr>
            <a:spLocks noGrp="1" noChangeArrowheads="1"/>
          </p:cNvSpPr>
          <p:nvPr>
            <p:ph type="title" idx="4294967295"/>
          </p:nvPr>
        </p:nvSpPr>
        <p:spPr>
          <a:xfrm>
            <a:off x="304800" y="228600"/>
            <a:ext cx="8534400" cy="1143000"/>
          </a:xfrm>
        </p:spPr>
        <p:txBody>
          <a:bodyPr>
            <a:normAutofit/>
          </a:bodyPr>
          <a:lstStyle/>
          <a:p>
            <a:pPr eaLnBrk="1" hangingPunct="1">
              <a:defRPr/>
            </a:pPr>
            <a:r>
              <a:rPr lang="en-US" sz="3600" dirty="0" smtClean="0">
                <a:solidFill>
                  <a:srgbClr val="C00000"/>
                </a:solidFill>
              </a:rPr>
              <a:t>Big Ideas of </a:t>
            </a:r>
            <a:r>
              <a:rPr lang="en-US" sz="3600" dirty="0" err="1" smtClean="0">
                <a:solidFill>
                  <a:srgbClr val="C00000"/>
                </a:solidFill>
              </a:rPr>
              <a:t>RtI</a:t>
            </a:r>
            <a:r>
              <a:rPr lang="en-US" sz="3600" dirty="0" smtClean="0">
                <a:solidFill>
                  <a:srgbClr val="C00000"/>
                </a:solidFill>
              </a:rPr>
              <a:t> Entitlement Decisions…</a:t>
            </a:r>
          </a:p>
        </p:txBody>
      </p:sp>
      <p:sp>
        <p:nvSpPr>
          <p:cNvPr id="13316" name="Rectangle 3"/>
          <p:cNvSpPr>
            <a:spLocks noGrp="1" noChangeArrowheads="1"/>
          </p:cNvSpPr>
          <p:nvPr>
            <p:ph idx="4294967295"/>
          </p:nvPr>
        </p:nvSpPr>
        <p:spPr>
          <a:xfrm>
            <a:off x="381000" y="1676400"/>
            <a:ext cx="8458200" cy="4495800"/>
          </a:xfrm>
        </p:spPr>
        <p:txBody>
          <a:bodyPr/>
          <a:lstStyle/>
          <a:p>
            <a:pPr marL="514350" indent="-514350" eaLnBrk="1" hangingPunct="1">
              <a:lnSpc>
                <a:spcPct val="160000"/>
              </a:lnSpc>
            </a:pPr>
            <a:r>
              <a:rPr lang="en-US" sz="2700" dirty="0" smtClean="0">
                <a:latin typeface="+mj-lt"/>
              </a:rPr>
              <a:t>Based on a Dual Discrepancy:</a:t>
            </a:r>
          </a:p>
          <a:p>
            <a:pPr marL="971550" lvl="1" indent="-604838" eaLnBrk="1" hangingPunct="1">
              <a:lnSpc>
                <a:spcPct val="90000"/>
              </a:lnSpc>
            </a:pPr>
            <a:r>
              <a:rPr lang="en-US" sz="2300" i="1" dirty="0" smtClean="0">
                <a:solidFill>
                  <a:srgbClr val="006600"/>
                </a:solidFill>
                <a:latin typeface="+mj-lt"/>
              </a:rPr>
              <a:t>Educational Need (Level of Discrepancy)</a:t>
            </a:r>
          </a:p>
          <a:p>
            <a:pPr marL="971550" lvl="1" indent="-604838" eaLnBrk="1" hangingPunct="1">
              <a:lnSpc>
                <a:spcPct val="90000"/>
              </a:lnSpc>
              <a:buFont typeface="Wingdings 2" pitchFamily="18" charset="2"/>
              <a:buNone/>
            </a:pPr>
            <a:r>
              <a:rPr lang="en-US" sz="2300" b="1" dirty="0" smtClean="0">
                <a:latin typeface="+mj-lt"/>
              </a:rPr>
              <a:t>	AND</a:t>
            </a:r>
          </a:p>
          <a:p>
            <a:pPr marL="971550" lvl="1" indent="-604838" eaLnBrk="1" hangingPunct="1">
              <a:lnSpc>
                <a:spcPct val="90000"/>
              </a:lnSpc>
            </a:pPr>
            <a:r>
              <a:rPr lang="en-US" sz="2300" i="1" dirty="0" smtClean="0">
                <a:solidFill>
                  <a:srgbClr val="006600"/>
                </a:solidFill>
                <a:latin typeface="+mj-lt"/>
              </a:rPr>
              <a:t>Educational Benefit (Rate of Improvement)</a:t>
            </a:r>
          </a:p>
          <a:p>
            <a:pPr marL="971550" lvl="1" indent="-604838" eaLnBrk="1" hangingPunct="1">
              <a:lnSpc>
                <a:spcPct val="90000"/>
              </a:lnSpc>
            </a:pPr>
            <a:endParaRPr lang="en-US" sz="2300" i="1" dirty="0" smtClean="0">
              <a:solidFill>
                <a:srgbClr val="0000FF"/>
              </a:solidFill>
              <a:latin typeface="+mj-lt"/>
            </a:endParaRPr>
          </a:p>
          <a:p>
            <a:pPr marL="514350" indent="-514350" eaLnBrk="1" hangingPunct="1">
              <a:lnSpc>
                <a:spcPct val="90000"/>
              </a:lnSpc>
            </a:pPr>
            <a:r>
              <a:rPr lang="en-US" sz="2700" dirty="0" smtClean="0">
                <a:latin typeface="+mj-lt"/>
              </a:rPr>
              <a:t>About </a:t>
            </a:r>
            <a:r>
              <a:rPr lang="en-US" sz="2700" i="1" dirty="0" smtClean="0">
                <a:solidFill>
                  <a:srgbClr val="006600"/>
                </a:solidFill>
                <a:latin typeface="+mj-lt"/>
              </a:rPr>
              <a:t>Matching Resources</a:t>
            </a:r>
            <a:r>
              <a:rPr lang="en-US" sz="2700" dirty="0" smtClean="0">
                <a:solidFill>
                  <a:srgbClr val="006600"/>
                </a:solidFill>
                <a:latin typeface="+mj-lt"/>
              </a:rPr>
              <a:t> </a:t>
            </a:r>
            <a:r>
              <a:rPr lang="en-US" sz="2700" dirty="0" smtClean="0">
                <a:latin typeface="+mj-lt"/>
              </a:rPr>
              <a:t>to make or maintain Educational Benefit based on level of Educational Need </a:t>
            </a:r>
          </a:p>
          <a:p>
            <a:pPr marL="514350" indent="-514350" eaLnBrk="1" hangingPunct="1">
              <a:lnSpc>
                <a:spcPct val="90000"/>
              </a:lnSpc>
            </a:pPr>
            <a:endParaRPr lang="en-US" sz="1100" dirty="0" smtClean="0">
              <a:latin typeface="+mj-lt"/>
            </a:endParaRPr>
          </a:p>
          <a:p>
            <a:pPr marL="514350" indent="-514350" eaLnBrk="1" hangingPunct="1">
              <a:lnSpc>
                <a:spcPct val="90000"/>
              </a:lnSpc>
            </a:pPr>
            <a:r>
              <a:rPr lang="en-US" sz="2700" dirty="0" smtClean="0">
                <a:latin typeface="+mj-lt"/>
              </a:rPr>
              <a:t>Not that different from current eligibility practices</a:t>
            </a:r>
          </a:p>
        </p:txBody>
      </p:sp>
      <p:sp>
        <p:nvSpPr>
          <p:cNvPr id="7" name="TextBox 6"/>
          <p:cNvSpPr txBox="1"/>
          <p:nvPr/>
        </p:nvSpPr>
        <p:spPr>
          <a:xfrm>
            <a:off x="2438400" y="6248400"/>
            <a:ext cx="7072073" cy="369332"/>
          </a:xfrm>
          <a:prstGeom prst="rect">
            <a:avLst/>
          </a:prstGeom>
          <a:noFill/>
        </p:spPr>
        <p:txBody>
          <a:bodyPr wrap="square" rtlCol="0">
            <a:spAutoFit/>
          </a:bodyPr>
          <a:lstStyle/>
          <a:p>
            <a:r>
              <a:rPr lang="en-US" dirty="0" smtClean="0"/>
              <a:t>ISBE  presentation: Kathy Cox, Mark </a:t>
            </a:r>
            <a:r>
              <a:rPr lang="en-US" dirty="0" err="1" smtClean="0"/>
              <a:t>Swerdlik</a:t>
            </a:r>
            <a:r>
              <a:rPr lang="en-US" dirty="0" smtClean="0"/>
              <a:t>, Christine Martin, 2010</a:t>
            </a:r>
            <a:endParaRPr lang="en-US" dirty="0"/>
          </a:p>
        </p:txBody>
      </p:sp>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p:cNvSpPr>
          <p:nvPr>
            <p:ph type="title"/>
          </p:nvPr>
        </p:nvSpPr>
        <p:spPr>
          <a:xfrm>
            <a:off x="2895600" y="1066800"/>
            <a:ext cx="5715000" cy="1143000"/>
          </a:xfrm>
        </p:spPr>
        <p:txBody>
          <a:bodyPr>
            <a:normAutofit fontScale="90000"/>
          </a:bodyPr>
          <a:lstStyle/>
          <a:p>
            <a:pPr algn="ctr" eaLnBrk="1" hangingPunct="1"/>
            <a:r>
              <a:rPr lang="en-US" sz="3600" dirty="0" smtClean="0">
                <a:solidFill>
                  <a:srgbClr val="006600"/>
                </a:solidFill>
                <a:effectLst>
                  <a:outerShdw blurRad="38100" dist="38100" dir="2700000" algn="tl">
                    <a:srgbClr val="000000">
                      <a:alpha val="43137"/>
                    </a:srgbClr>
                  </a:outerShdw>
                </a:effectLst>
              </a:rPr>
              <a:t>ISBE Eligibility &amp; Entitlement in an </a:t>
            </a:r>
            <a:r>
              <a:rPr lang="en-US" sz="3600" dirty="0" err="1" smtClean="0">
                <a:solidFill>
                  <a:srgbClr val="006600"/>
                </a:solidFill>
                <a:effectLst>
                  <a:outerShdw blurRad="38100" dist="38100" dir="2700000" algn="tl">
                    <a:srgbClr val="000000">
                      <a:alpha val="43137"/>
                    </a:srgbClr>
                  </a:outerShdw>
                </a:effectLst>
              </a:rPr>
              <a:t>RtI</a:t>
            </a:r>
            <a:r>
              <a:rPr lang="en-US" sz="3600" dirty="0" smtClean="0">
                <a:solidFill>
                  <a:srgbClr val="006600"/>
                </a:solidFill>
                <a:effectLst>
                  <a:outerShdw blurRad="38100" dist="38100" dir="2700000" algn="tl">
                    <a:srgbClr val="000000">
                      <a:alpha val="43137"/>
                    </a:srgbClr>
                  </a:outerShdw>
                </a:effectLst>
              </a:rPr>
              <a:t> Framework Guidance Document</a:t>
            </a:r>
          </a:p>
        </p:txBody>
      </p:sp>
      <p:sp>
        <p:nvSpPr>
          <p:cNvPr id="7172" name="Rectangle 3"/>
          <p:cNvSpPr>
            <a:spLocks noGrp="1"/>
          </p:cNvSpPr>
          <p:nvPr>
            <p:ph idx="1"/>
          </p:nvPr>
        </p:nvSpPr>
        <p:spPr>
          <a:xfrm>
            <a:off x="2819400" y="2362200"/>
            <a:ext cx="5181600" cy="3657600"/>
          </a:xfrm>
        </p:spPr>
        <p:txBody>
          <a:bodyPr/>
          <a:lstStyle/>
          <a:p>
            <a:pPr eaLnBrk="1" hangingPunct="1">
              <a:lnSpc>
                <a:spcPct val="90000"/>
              </a:lnSpc>
            </a:pPr>
            <a:r>
              <a:rPr lang="en-US" sz="2800" dirty="0" smtClean="0">
                <a:effectLst>
                  <a:outerShdw blurRad="38100" dist="38100" dir="2700000" algn="tl">
                    <a:srgbClr val="000000">
                      <a:alpha val="43137"/>
                    </a:srgbClr>
                  </a:outerShdw>
                </a:effectLst>
                <a:latin typeface="+mj-lt"/>
              </a:rPr>
              <a:t>State Special Education Rules and Regulations </a:t>
            </a:r>
            <a:r>
              <a:rPr lang="en-US" sz="2800" dirty="0" smtClean="0">
                <a:solidFill>
                  <a:srgbClr val="C00000"/>
                </a:solidFill>
                <a:effectLst>
                  <a:outerShdw blurRad="38100" dist="38100" dir="2700000" algn="tl">
                    <a:srgbClr val="000000">
                      <a:alpha val="43137"/>
                    </a:srgbClr>
                  </a:outerShdw>
                </a:effectLst>
                <a:latin typeface="+mj-lt"/>
              </a:rPr>
              <a:t>REQUIRE that </a:t>
            </a:r>
            <a:r>
              <a:rPr lang="en-US" sz="2800" dirty="0" err="1" smtClean="0">
                <a:solidFill>
                  <a:srgbClr val="C00000"/>
                </a:solidFill>
                <a:effectLst>
                  <a:outerShdw blurRad="38100" dist="38100" dir="2700000" algn="tl">
                    <a:srgbClr val="000000">
                      <a:alpha val="43137"/>
                    </a:srgbClr>
                  </a:outerShdw>
                </a:effectLst>
                <a:latin typeface="+mj-lt"/>
              </a:rPr>
              <a:t>RtI</a:t>
            </a:r>
            <a:r>
              <a:rPr lang="en-US" sz="2800" dirty="0" smtClean="0">
                <a:solidFill>
                  <a:srgbClr val="C00000"/>
                </a:solidFill>
                <a:effectLst>
                  <a:outerShdw blurRad="38100" dist="38100" dir="2700000" algn="tl">
                    <a:srgbClr val="000000">
                      <a:alpha val="43137"/>
                    </a:srgbClr>
                  </a:outerShdw>
                </a:effectLst>
                <a:latin typeface="+mj-lt"/>
              </a:rPr>
              <a:t> be the primary </a:t>
            </a:r>
            <a:r>
              <a:rPr lang="en-US" sz="2800" dirty="0" smtClean="0">
                <a:effectLst>
                  <a:outerShdw blurRad="38100" dist="38100" dir="2700000" algn="tl">
                    <a:srgbClr val="000000">
                      <a:alpha val="43137"/>
                    </a:srgbClr>
                  </a:outerShdw>
                </a:effectLst>
                <a:latin typeface="+mj-lt"/>
              </a:rPr>
              <a:t>determination as to whether or not a student is eligible under the category of Specific Learning Disability, starting in the 2010-11 school year</a:t>
            </a:r>
          </a:p>
        </p:txBody>
      </p:sp>
      <p:pic>
        <p:nvPicPr>
          <p:cNvPr id="4" name="Picture 2"/>
          <p:cNvPicPr>
            <a:picLocks noChangeAspect="1" noChangeArrowheads="1"/>
          </p:cNvPicPr>
          <p:nvPr/>
        </p:nvPicPr>
        <p:blipFill>
          <a:blip r:embed="rId3" cstate="print"/>
          <a:srcRect l="25927" r="45183"/>
          <a:stretch>
            <a:fillRect/>
          </a:stretch>
        </p:blipFill>
        <p:spPr bwMode="auto">
          <a:xfrm>
            <a:off x="0" y="0"/>
            <a:ext cx="2438400" cy="7010399"/>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a:xfrm>
            <a:off x="914400" y="274638"/>
            <a:ext cx="7772400" cy="1630362"/>
          </a:xfrm>
        </p:spPr>
        <p:txBody>
          <a:bodyPr>
            <a:noAutofit/>
          </a:bodyPr>
          <a:lstStyle/>
          <a:p>
            <a:pPr algn="ctr" eaLnBrk="1" hangingPunct="1"/>
            <a:r>
              <a:rPr lang="en-US" sz="3600" b="1" dirty="0" smtClean="0">
                <a:solidFill>
                  <a:srgbClr val="006600"/>
                </a:solidFill>
                <a:effectLst>
                  <a:outerShdw blurRad="38100" dist="38100" dir="2700000" algn="tl">
                    <a:srgbClr val="000000">
                      <a:alpha val="43137"/>
                    </a:srgbClr>
                  </a:outerShdw>
                </a:effectLst>
              </a:rPr>
              <a:t>SUMMARY:</a:t>
            </a:r>
            <a:br>
              <a:rPr lang="en-US" sz="3600" b="1" dirty="0" smtClean="0">
                <a:solidFill>
                  <a:srgbClr val="006600"/>
                </a:solidFill>
                <a:effectLst>
                  <a:outerShdw blurRad="38100" dist="38100" dir="2700000" algn="tl">
                    <a:srgbClr val="000000">
                      <a:alpha val="43137"/>
                    </a:srgbClr>
                  </a:outerShdw>
                </a:effectLst>
              </a:rPr>
            </a:br>
            <a:r>
              <a:rPr lang="en-US" sz="3600" b="1" dirty="0" smtClean="0">
                <a:solidFill>
                  <a:srgbClr val="006600"/>
                </a:solidFill>
                <a:effectLst>
                  <a:outerShdw blurRad="38100" dist="38100" dir="2700000" algn="tl">
                    <a:srgbClr val="000000">
                      <a:alpha val="43137"/>
                    </a:srgbClr>
                  </a:outerShdw>
                </a:effectLst>
              </a:rPr>
              <a:t>When is a student Eligible for Special Education?</a:t>
            </a:r>
          </a:p>
        </p:txBody>
      </p:sp>
      <p:sp>
        <p:nvSpPr>
          <p:cNvPr id="12292" name="Rectangle 3"/>
          <p:cNvSpPr>
            <a:spLocks noGrp="1" noChangeArrowheads="1"/>
          </p:cNvSpPr>
          <p:nvPr>
            <p:ph idx="1"/>
          </p:nvPr>
        </p:nvSpPr>
        <p:spPr>
          <a:xfrm>
            <a:off x="914400" y="1905000"/>
            <a:ext cx="8077200" cy="4648200"/>
          </a:xfrm>
        </p:spPr>
        <p:txBody>
          <a:bodyPr/>
          <a:lstStyle/>
          <a:p>
            <a:pPr marL="342900" indent="-342900" defTabSz="457200" eaLnBrk="1" hangingPunct="1">
              <a:spcBef>
                <a:spcPct val="40000"/>
              </a:spcBef>
            </a:pPr>
            <a:r>
              <a:rPr lang="en-US" sz="2800" dirty="0" smtClean="0">
                <a:solidFill>
                  <a:srgbClr val="C00000"/>
                </a:solidFill>
                <a:effectLst>
                  <a:outerShdw blurRad="38100" dist="38100" dir="2700000" algn="tl">
                    <a:srgbClr val="000000">
                      <a:alpha val="43137"/>
                    </a:srgbClr>
                  </a:outerShdw>
                </a:effectLst>
                <a:latin typeface="+mj-lt"/>
              </a:rPr>
              <a:t>Significant gap </a:t>
            </a:r>
            <a:r>
              <a:rPr lang="en-US" sz="2800" dirty="0" smtClean="0">
                <a:effectLst>
                  <a:outerShdw blurRad="38100" dist="38100" dir="2700000" algn="tl">
                    <a:srgbClr val="000000">
                      <a:alpha val="43137"/>
                    </a:srgbClr>
                  </a:outerShdw>
                </a:effectLst>
                <a:latin typeface="+mj-lt"/>
              </a:rPr>
              <a:t>exists between student and benchmark/peer performance </a:t>
            </a:r>
          </a:p>
          <a:p>
            <a:pPr marL="342900" indent="-342900" defTabSz="457200" eaLnBrk="1" hangingPunct="1">
              <a:spcBef>
                <a:spcPct val="40000"/>
              </a:spcBef>
            </a:pPr>
            <a:r>
              <a:rPr lang="en-US" sz="2800" dirty="0" smtClean="0">
                <a:solidFill>
                  <a:srgbClr val="C00000"/>
                </a:solidFill>
                <a:effectLst>
                  <a:outerShdw blurRad="38100" dist="38100" dir="2700000" algn="tl">
                    <a:srgbClr val="000000">
                      <a:alpha val="43137"/>
                    </a:srgbClr>
                  </a:outerShdw>
                </a:effectLst>
                <a:latin typeface="+mj-lt"/>
              </a:rPr>
              <a:t>Response to intervention is not sufficient </a:t>
            </a:r>
            <a:r>
              <a:rPr lang="en-US" sz="2800" dirty="0" smtClean="0">
                <a:effectLst>
                  <a:outerShdw blurRad="38100" dist="38100" dir="2700000" algn="tl">
                    <a:srgbClr val="000000">
                      <a:alpha val="43137"/>
                    </a:srgbClr>
                  </a:outerShdw>
                </a:effectLst>
                <a:latin typeface="+mj-lt"/>
              </a:rPr>
              <a:t>to predict student attainment of set benchmark within a reasonable amount of time</a:t>
            </a:r>
          </a:p>
          <a:p>
            <a:pPr marL="342900" indent="-342900" defTabSz="457200" eaLnBrk="1" hangingPunct="1">
              <a:spcBef>
                <a:spcPct val="40000"/>
              </a:spcBef>
            </a:pPr>
            <a:r>
              <a:rPr lang="en-US" sz="2800" dirty="0" smtClean="0">
                <a:effectLst>
                  <a:outerShdw blurRad="38100" dist="38100" dir="2700000" algn="tl">
                    <a:srgbClr val="000000">
                      <a:alpha val="43137"/>
                    </a:srgbClr>
                  </a:outerShdw>
                </a:effectLst>
                <a:latin typeface="+mj-lt"/>
              </a:rPr>
              <a:t>Student is </a:t>
            </a:r>
            <a:r>
              <a:rPr lang="en-US" sz="2800" dirty="0" smtClean="0">
                <a:solidFill>
                  <a:srgbClr val="C00000"/>
                </a:solidFill>
                <a:effectLst>
                  <a:outerShdw blurRad="38100" dist="38100" dir="2700000" algn="tl">
                    <a:srgbClr val="000000">
                      <a:alpha val="43137"/>
                    </a:srgbClr>
                  </a:outerShdw>
                </a:effectLst>
                <a:latin typeface="+mj-lt"/>
              </a:rPr>
              <a:t>not a functionally independent learner</a:t>
            </a:r>
          </a:p>
          <a:p>
            <a:pPr marL="342900" indent="-342900" defTabSz="457200" eaLnBrk="1" hangingPunct="1">
              <a:spcBef>
                <a:spcPct val="40000"/>
              </a:spcBef>
            </a:pPr>
            <a:r>
              <a:rPr lang="en-US" sz="2800" dirty="0" smtClean="0">
                <a:effectLst>
                  <a:outerShdw blurRad="38100" dist="38100" dir="2700000" algn="tl">
                    <a:srgbClr val="000000">
                      <a:alpha val="43137"/>
                    </a:srgbClr>
                  </a:outerShdw>
                </a:effectLst>
                <a:latin typeface="+mj-lt"/>
              </a:rPr>
              <a:t>Student demonstrates </a:t>
            </a:r>
            <a:r>
              <a:rPr lang="en-US" sz="2800" dirty="0" smtClean="0">
                <a:solidFill>
                  <a:srgbClr val="C00000"/>
                </a:solidFill>
                <a:effectLst>
                  <a:outerShdw blurRad="38100" dist="38100" dir="2700000" algn="tl">
                    <a:srgbClr val="000000">
                      <a:alpha val="43137"/>
                    </a:srgbClr>
                  </a:outerShdw>
                </a:effectLst>
                <a:latin typeface="+mj-lt"/>
              </a:rPr>
              <a:t>a NEED for special education </a:t>
            </a:r>
            <a:r>
              <a:rPr lang="en-US" sz="2800" dirty="0" smtClean="0">
                <a:effectLst>
                  <a:outerShdw blurRad="38100" dist="38100" dir="2700000" algn="tl">
                    <a:srgbClr val="000000">
                      <a:alpha val="43137"/>
                    </a:srgbClr>
                  </a:outerShdw>
                </a:effectLst>
                <a:latin typeface="+mj-lt"/>
              </a:rPr>
              <a:t>services based on </a:t>
            </a:r>
            <a:r>
              <a:rPr lang="en-US" sz="2800" dirty="0" smtClean="0">
                <a:solidFill>
                  <a:srgbClr val="C00000"/>
                </a:solidFill>
                <a:effectLst>
                  <a:outerShdw blurRad="38100" dist="38100" dir="2700000" algn="tl">
                    <a:srgbClr val="000000">
                      <a:alpha val="43137"/>
                    </a:srgbClr>
                  </a:outerShdw>
                </a:effectLst>
                <a:latin typeface="+mj-lt"/>
              </a:rPr>
              <a:t>level of intensity</a:t>
            </a:r>
          </a:p>
        </p:txBody>
      </p:sp>
      <p:sp>
        <p:nvSpPr>
          <p:cNvPr id="4" name="TextBox 3"/>
          <p:cNvSpPr txBox="1"/>
          <p:nvPr/>
        </p:nvSpPr>
        <p:spPr>
          <a:xfrm>
            <a:off x="2286000" y="6172200"/>
            <a:ext cx="7910273" cy="369332"/>
          </a:xfrm>
          <a:prstGeom prst="rect">
            <a:avLst/>
          </a:prstGeom>
          <a:noFill/>
        </p:spPr>
        <p:txBody>
          <a:bodyPr wrap="square" rtlCol="0">
            <a:spAutoFit/>
          </a:bodyPr>
          <a:lstStyle/>
          <a:p>
            <a:r>
              <a:rPr lang="en-US" dirty="0" smtClean="0"/>
              <a:t>ISBE  presentation: Kathy Cox, Mark </a:t>
            </a:r>
            <a:r>
              <a:rPr lang="en-US" dirty="0" err="1" smtClean="0"/>
              <a:t>Swerdlik</a:t>
            </a:r>
            <a:r>
              <a:rPr lang="en-US" dirty="0" smtClean="0"/>
              <a:t>, Christine Martin, 2010</a:t>
            </a:r>
            <a:endParaRPr lang="en-US" dirty="0"/>
          </a:p>
        </p:txBody>
      </p:sp>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200400" y="274638"/>
            <a:ext cx="5486400" cy="1143000"/>
          </a:xfrm>
        </p:spPr>
        <p:txBody>
          <a:bodyPr/>
          <a:lstStyle/>
          <a:p>
            <a:pPr eaLnBrk="1" fontAlgn="auto" hangingPunct="1">
              <a:spcAft>
                <a:spcPts val="0"/>
              </a:spcAft>
              <a:defRPr/>
            </a:pPr>
            <a:r>
              <a:rPr lang="en-US" dirty="0" smtClean="0">
                <a:solidFill>
                  <a:srgbClr val="C00000"/>
                </a:solidFill>
                <a:effectLst>
                  <a:outerShdw blurRad="38100" dist="38100" dir="2700000" algn="tl">
                    <a:srgbClr val="000000">
                      <a:alpha val="43137"/>
                    </a:srgbClr>
                  </a:outerShdw>
                </a:effectLst>
              </a:rPr>
              <a:t>Primary Considerations</a:t>
            </a:r>
          </a:p>
        </p:txBody>
      </p:sp>
      <p:sp>
        <p:nvSpPr>
          <p:cNvPr id="3" name="Content Placeholder 2"/>
          <p:cNvSpPr>
            <a:spLocks noGrp="1"/>
          </p:cNvSpPr>
          <p:nvPr>
            <p:ph idx="1"/>
          </p:nvPr>
        </p:nvSpPr>
        <p:spPr>
          <a:xfrm>
            <a:off x="838200" y="2438400"/>
            <a:ext cx="7848600" cy="3459163"/>
          </a:xfrm>
        </p:spPr>
        <p:txBody>
          <a:bodyPr rtlCol="0">
            <a:normAutofit/>
          </a:bodyPr>
          <a:lstStyle/>
          <a:p>
            <a:pPr marL="274320" indent="-274320" eaLnBrk="1" fontAlgn="auto" hangingPunct="1">
              <a:spcAft>
                <a:spcPts val="0"/>
              </a:spcAft>
              <a:buClr>
                <a:schemeClr val="accent3"/>
              </a:buClr>
              <a:buFont typeface="Wingdings 2"/>
              <a:buChar char=""/>
              <a:defRPr/>
            </a:pPr>
            <a:r>
              <a:rPr lang="en-US" dirty="0" smtClean="0">
                <a:latin typeface="+mj-lt"/>
              </a:rPr>
              <a:t>Parent involvement early and throughout the process</a:t>
            </a:r>
          </a:p>
          <a:p>
            <a:pPr marL="274320" indent="-274320" eaLnBrk="1" fontAlgn="auto" hangingPunct="1">
              <a:spcAft>
                <a:spcPts val="0"/>
              </a:spcAft>
              <a:buClr>
                <a:schemeClr val="accent3"/>
              </a:buClr>
              <a:buFont typeface="Wingdings 2"/>
              <a:buChar char=""/>
              <a:defRPr/>
            </a:pPr>
            <a:r>
              <a:rPr lang="en-US" dirty="0" smtClean="0">
                <a:latin typeface="+mj-lt"/>
              </a:rPr>
              <a:t>Document determinant factors</a:t>
            </a:r>
          </a:p>
          <a:p>
            <a:pPr marL="274320" indent="-274320" eaLnBrk="1" fontAlgn="auto" hangingPunct="1">
              <a:spcAft>
                <a:spcPts val="0"/>
              </a:spcAft>
              <a:buClr>
                <a:schemeClr val="accent3"/>
              </a:buClr>
              <a:buFont typeface="Wingdings 2"/>
              <a:buChar char=""/>
              <a:defRPr/>
            </a:pPr>
            <a:r>
              <a:rPr lang="en-US" dirty="0" smtClean="0">
                <a:latin typeface="+mj-lt"/>
              </a:rPr>
              <a:t>Document exclusionary criteria</a:t>
            </a:r>
          </a:p>
          <a:p>
            <a:pPr marL="274320" indent="-274320" eaLnBrk="1" fontAlgn="auto" hangingPunct="1">
              <a:spcAft>
                <a:spcPts val="0"/>
              </a:spcAft>
              <a:buClr>
                <a:schemeClr val="accent3"/>
              </a:buClr>
              <a:buFont typeface="Wingdings 2"/>
              <a:buChar char=""/>
              <a:defRPr/>
            </a:pPr>
            <a:r>
              <a:rPr lang="en-US" dirty="0" smtClean="0">
                <a:latin typeface="+mj-lt"/>
              </a:rPr>
              <a:t>Meet guidelines for inclusionary factors</a:t>
            </a:r>
          </a:p>
          <a:p>
            <a:pPr marL="274320" indent="-274320" eaLnBrk="1" fontAlgn="auto" hangingPunct="1">
              <a:spcAft>
                <a:spcPts val="0"/>
              </a:spcAft>
              <a:buClr>
                <a:schemeClr val="accent3"/>
              </a:buClr>
              <a:buFont typeface="Wingdings 2"/>
              <a:buChar char=""/>
              <a:defRPr/>
            </a:pPr>
            <a:r>
              <a:rPr lang="en-US" dirty="0" smtClean="0">
                <a:latin typeface="+mj-lt"/>
              </a:rPr>
              <a:t>Follow the methods and collect data to keep a record of the process</a:t>
            </a:r>
          </a:p>
        </p:txBody>
      </p:sp>
      <p:sp>
        <p:nvSpPr>
          <p:cNvPr id="12292" name="TextBox 3"/>
          <p:cNvSpPr txBox="1">
            <a:spLocks noChangeArrowheads="1"/>
          </p:cNvSpPr>
          <p:nvPr/>
        </p:nvSpPr>
        <p:spPr bwMode="auto">
          <a:xfrm>
            <a:off x="5815013" y="6248400"/>
            <a:ext cx="3290887" cy="461963"/>
          </a:xfrm>
          <a:prstGeom prst="rect">
            <a:avLst/>
          </a:prstGeom>
          <a:noFill/>
          <a:ln w="9525">
            <a:noFill/>
            <a:miter lim="800000"/>
            <a:headEnd/>
            <a:tailEnd/>
          </a:ln>
        </p:spPr>
        <p:txBody>
          <a:bodyPr wrap="none">
            <a:spAutoFit/>
          </a:bodyPr>
          <a:lstStyle/>
          <a:p>
            <a:pPr algn="r"/>
            <a:r>
              <a:rPr lang="en-US" sz="1200">
                <a:latin typeface="Constantia" pitchFamily="18" charset="0"/>
              </a:rPr>
              <a:t>Adapted from ASPIRE North Self Study Part D:</a:t>
            </a:r>
          </a:p>
          <a:p>
            <a:pPr algn="r"/>
            <a:r>
              <a:rPr lang="en-US" sz="1200">
                <a:latin typeface="Constantia" pitchFamily="18" charset="0"/>
              </a:rPr>
              <a:t>RtI Entitlement Decisions Regarding SLD</a:t>
            </a:r>
          </a:p>
        </p:txBody>
      </p:sp>
      <p:pic>
        <p:nvPicPr>
          <p:cNvPr id="6" name="Picture 2"/>
          <p:cNvPicPr>
            <a:picLocks noChangeAspect="1" noChangeArrowheads="1"/>
          </p:cNvPicPr>
          <p:nvPr/>
        </p:nvPicPr>
        <p:blipFill>
          <a:blip r:embed="rId2" cstate="print"/>
          <a:srcRect l="7143" t="9131" r="44048" b="32071"/>
          <a:stretch>
            <a:fillRect/>
          </a:stretch>
        </p:blipFill>
        <p:spPr bwMode="auto">
          <a:xfrm>
            <a:off x="381000" y="457200"/>
            <a:ext cx="2133600" cy="16002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Grp="1" noChangeArrowheads="1"/>
          </p:cNvSpPr>
          <p:nvPr>
            <p:ph type="title"/>
          </p:nvPr>
        </p:nvSpPr>
        <p:spPr/>
        <p:txBody>
          <a:bodyPr lIns="91439" tIns="45719" rIns="91439" bIns="45719">
            <a:normAutofit fontScale="90000"/>
          </a:bodyPr>
          <a:lstStyle/>
          <a:p>
            <a:pPr marL="42863" algn="ctr" eaLnBrk="1" fontAlgn="auto" hangingPunct="1">
              <a:spcAft>
                <a:spcPts val="0"/>
              </a:spcAft>
              <a:defRPr/>
            </a:pPr>
            <a:r>
              <a:rPr lang="en-US" b="1" dirty="0" smtClean="0">
                <a:solidFill>
                  <a:srgbClr val="C00000"/>
                </a:solidFill>
              </a:rPr>
              <a:t>In an </a:t>
            </a:r>
            <a:r>
              <a:rPr lang="en-US" b="1" dirty="0" err="1" smtClean="0">
                <a:solidFill>
                  <a:srgbClr val="C00000"/>
                </a:solidFill>
              </a:rPr>
              <a:t>RtI</a:t>
            </a:r>
            <a:r>
              <a:rPr lang="en-US" b="1" dirty="0" smtClean="0">
                <a:solidFill>
                  <a:srgbClr val="C00000"/>
                </a:solidFill>
              </a:rPr>
              <a:t> model You use the Data you have Been Collecting for eligibility…</a:t>
            </a:r>
          </a:p>
        </p:txBody>
      </p:sp>
      <p:sp>
        <p:nvSpPr>
          <p:cNvPr id="4" name="Rectangle 5"/>
          <p:cNvSpPr>
            <a:spLocks noGrp="1" noChangeArrowheads="1"/>
          </p:cNvSpPr>
          <p:nvPr>
            <p:ph idx="1"/>
          </p:nvPr>
        </p:nvSpPr>
        <p:spPr>
          <a:xfrm>
            <a:off x="685800" y="1981200"/>
            <a:ext cx="7239000" cy="4038600"/>
          </a:xfrm>
        </p:spPr>
        <p:txBody>
          <a:bodyPr lIns="91439" tIns="45719" rIns="91439" bIns="45719" rtlCol="0">
            <a:normAutofit/>
          </a:bodyPr>
          <a:lstStyle/>
          <a:p>
            <a:pPr marL="423863" indent="-381000" eaLnBrk="1" fontAlgn="auto" hangingPunct="1">
              <a:spcAft>
                <a:spcPts val="0"/>
              </a:spcAft>
              <a:buClr>
                <a:schemeClr val="accent3"/>
              </a:buClr>
              <a:buFont typeface="Arial" pitchFamily="34" charset="0"/>
              <a:buNone/>
              <a:defRPr/>
            </a:pPr>
            <a:r>
              <a:rPr lang="en-US" b="1" dirty="0" smtClean="0">
                <a:effectLst>
                  <a:outerShdw blurRad="38100" dist="38100" dir="2700000" algn="tl">
                    <a:srgbClr val="000000">
                      <a:alpha val="43137"/>
                    </a:srgbClr>
                  </a:outerShdw>
                </a:effectLst>
                <a:latin typeface="+mj-lt"/>
              </a:rPr>
              <a:t>KEEP THIS IN MIND: </a:t>
            </a:r>
          </a:p>
          <a:p>
            <a:pPr marL="423863" indent="-381000" eaLnBrk="1" fontAlgn="auto" hangingPunct="1">
              <a:spcAft>
                <a:spcPts val="0"/>
              </a:spcAft>
              <a:buClr>
                <a:schemeClr val="accent3"/>
              </a:buClr>
              <a:buFont typeface="Arial" pitchFamily="34" charset="0"/>
              <a:buNone/>
              <a:defRPr/>
            </a:pPr>
            <a:r>
              <a:rPr lang="en-US" b="1" dirty="0" smtClean="0">
                <a:solidFill>
                  <a:srgbClr val="0000FF"/>
                </a:solidFill>
                <a:effectLst>
                  <a:outerShdw blurRad="38100" dist="38100" dir="2700000" algn="tl">
                    <a:srgbClr val="000000">
                      <a:alpha val="43137"/>
                    </a:srgbClr>
                  </a:outerShdw>
                </a:effectLst>
                <a:latin typeface="+mj-lt"/>
              </a:rPr>
              <a:t>	</a:t>
            </a:r>
            <a:r>
              <a:rPr lang="en-US" b="1" dirty="0" smtClean="0">
                <a:effectLst>
                  <a:outerShdw blurRad="38100" dist="38100" dir="2700000" algn="tl">
                    <a:srgbClr val="000000">
                      <a:alpha val="43137"/>
                    </a:srgbClr>
                  </a:outerShdw>
                </a:effectLst>
                <a:latin typeface="+mj-lt"/>
              </a:rPr>
              <a:t>If and when you need to make a student eligible for special education services, </a:t>
            </a:r>
            <a:r>
              <a:rPr lang="en-US" b="1" i="1" dirty="0" smtClean="0">
                <a:solidFill>
                  <a:srgbClr val="006600"/>
                </a:solidFill>
                <a:effectLst>
                  <a:outerShdw blurRad="38100" dist="38100" dir="2700000" algn="tl">
                    <a:srgbClr val="000000">
                      <a:alpha val="43137"/>
                    </a:srgbClr>
                  </a:outerShdw>
                </a:effectLst>
                <a:latin typeface="+mj-lt"/>
              </a:rPr>
              <a:t>you are building your Comprehensive Evaluation </a:t>
            </a:r>
            <a:r>
              <a:rPr lang="en-US" b="1" i="1" u="sng" dirty="0" smtClean="0">
                <a:solidFill>
                  <a:srgbClr val="006600"/>
                </a:solidFill>
                <a:effectLst>
                  <a:outerShdw blurRad="38100" dist="38100" dir="2700000" algn="tl">
                    <a:srgbClr val="000000">
                      <a:alpha val="43137"/>
                    </a:srgbClr>
                  </a:outerShdw>
                </a:effectLst>
                <a:latin typeface="+mj-lt"/>
              </a:rPr>
              <a:t>as you implement Tiers 1, 2, and 3 and complete Standard Problem Solving tasks</a:t>
            </a:r>
            <a:r>
              <a:rPr lang="en-US" b="1" i="1" dirty="0" smtClean="0">
                <a:solidFill>
                  <a:srgbClr val="006600"/>
                </a:solidFill>
                <a:effectLst>
                  <a:outerShdw blurRad="38100" dist="38100" dir="2700000" algn="tl">
                    <a:srgbClr val="000000">
                      <a:alpha val="43137"/>
                    </a:srgbClr>
                  </a:outerShdw>
                </a:effectLst>
                <a:latin typeface="+mj-lt"/>
              </a:rPr>
              <a:t>.</a:t>
            </a:r>
          </a:p>
        </p:txBody>
      </p:sp>
      <p:pic>
        <p:nvPicPr>
          <p:cNvPr id="6" name="Picture 2"/>
          <p:cNvPicPr>
            <a:picLocks noChangeAspect="1" noChangeArrowheads="1"/>
          </p:cNvPicPr>
          <p:nvPr/>
        </p:nvPicPr>
        <p:blipFill>
          <a:blip r:embed="rId2" cstate="print"/>
          <a:srcRect l="7143" t="9131" r="44048" b="32071"/>
          <a:stretch>
            <a:fillRect/>
          </a:stretch>
        </p:blipFill>
        <p:spPr bwMode="auto">
          <a:xfrm>
            <a:off x="6248400" y="4572000"/>
            <a:ext cx="1752600" cy="1828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ffectLst>
                  <a:outerShdw blurRad="38100" dist="38100" dir="2700000" algn="tl">
                    <a:srgbClr val="000000">
                      <a:alpha val="43137"/>
                    </a:srgbClr>
                  </a:outerShdw>
                </a:effectLst>
              </a:rPr>
              <a:t>Parent Involvement</a:t>
            </a:r>
            <a:br>
              <a:rPr lang="en-US"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6" name="Text Placeholder 5"/>
          <p:cNvSpPr>
            <a:spLocks noGrp="1"/>
          </p:cNvSpPr>
          <p:nvPr>
            <p:ph type="body" idx="1"/>
          </p:nvPr>
        </p:nvSpPr>
        <p:spPr/>
        <p:txBody>
          <a:bodyPr/>
          <a:lstStyle/>
          <a:p>
            <a:pPr>
              <a:defRPr/>
            </a:pPr>
            <a:r>
              <a:rPr lang="en-US" dirty="0" smtClean="0">
                <a:solidFill>
                  <a:srgbClr val="006600"/>
                </a:solidFill>
              </a:rPr>
              <a:t>Parents should and must be involved early and often</a:t>
            </a:r>
            <a:endParaRPr lang="en-US" dirty="0">
              <a:solidFill>
                <a:srgbClr val="006600"/>
              </a:solidFill>
            </a:endParaRPr>
          </a:p>
        </p:txBody>
      </p:sp>
      <p:pic>
        <p:nvPicPr>
          <p:cNvPr id="21508" name="Picture 4" descr="C:\Documents and Settings\christine_martin\Local Settings\Temporary Internet Files\Content.IE5\B2Q2B9YA\MPj04309140000[1].jpg"/>
          <p:cNvPicPr>
            <a:picLocks noChangeAspect="1" noChangeArrowheads="1"/>
          </p:cNvPicPr>
          <p:nvPr/>
        </p:nvPicPr>
        <p:blipFill>
          <a:blip r:embed="rId3" cstate="print"/>
          <a:srcRect/>
          <a:stretch>
            <a:fillRect/>
          </a:stretch>
        </p:blipFill>
        <p:spPr bwMode="auto">
          <a:xfrm>
            <a:off x="2136775" y="4343400"/>
            <a:ext cx="2740025" cy="1828800"/>
          </a:xfrm>
          <a:prstGeom prst="rect">
            <a:avLst/>
          </a:prstGeom>
          <a:noFill/>
          <a:ln w="9525">
            <a:noFill/>
            <a:miter lim="800000"/>
            <a:headEnd/>
            <a:tailEnd/>
          </a:ln>
        </p:spPr>
      </p:pic>
      <p:pic>
        <p:nvPicPr>
          <p:cNvPr id="21509" name="Picture 5" descr="C:\Documents and Settings\christine_martin\Local Settings\Temporary Internet Files\Content.IE5\9SKV93YM\MPj04227890000[1].jpg"/>
          <p:cNvPicPr>
            <a:picLocks noChangeAspect="1" noChangeArrowheads="1"/>
          </p:cNvPicPr>
          <p:nvPr/>
        </p:nvPicPr>
        <p:blipFill>
          <a:blip r:embed="rId4" cstate="print"/>
          <a:srcRect/>
          <a:stretch>
            <a:fillRect/>
          </a:stretch>
        </p:blipFill>
        <p:spPr bwMode="auto">
          <a:xfrm>
            <a:off x="4876800" y="4343400"/>
            <a:ext cx="2438400" cy="2438400"/>
          </a:xfrm>
          <a:prstGeom prst="rect">
            <a:avLst/>
          </a:prstGeom>
          <a:noFill/>
          <a:ln w="9525">
            <a:noFill/>
            <a:miter lim="800000"/>
            <a:headEnd/>
            <a:tailEnd/>
          </a:ln>
        </p:spPr>
      </p:pic>
      <p:pic>
        <p:nvPicPr>
          <p:cNvPr id="21510" name="Picture 6" descr="C:\Documents and Settings\christine_martin\Local Settings\Temporary Internet Files\Content.IE5\0PW4V6ZJ\MPj04318260000[1].jpg"/>
          <p:cNvPicPr>
            <a:picLocks noChangeAspect="1" noChangeArrowheads="1"/>
          </p:cNvPicPr>
          <p:nvPr/>
        </p:nvPicPr>
        <p:blipFill>
          <a:blip r:embed="rId5" cstate="print"/>
          <a:srcRect/>
          <a:stretch>
            <a:fillRect/>
          </a:stretch>
        </p:blipFill>
        <p:spPr bwMode="auto">
          <a:xfrm>
            <a:off x="7315200" y="3962400"/>
            <a:ext cx="1828800" cy="1828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dirty="0" smtClean="0">
                <a:solidFill>
                  <a:srgbClr val="C00000"/>
                </a:solidFill>
                <a:effectLst>
                  <a:outerShdw blurRad="38100" dist="38100" dir="2700000" algn="tl">
                    <a:srgbClr val="000000">
                      <a:alpha val="43137"/>
                    </a:srgbClr>
                  </a:outerShdw>
                </a:effectLst>
              </a:rPr>
              <a:t>Parent Involvement</a:t>
            </a:r>
            <a:endParaRPr lang="en-US"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533400" y="1828800"/>
            <a:ext cx="8153400" cy="4191000"/>
          </a:xfrm>
        </p:spPr>
        <p:txBody>
          <a:bodyPr>
            <a:normAutofit lnSpcReduction="10000"/>
          </a:bodyPr>
          <a:lstStyle/>
          <a:p>
            <a:pPr lvl="1"/>
            <a:r>
              <a:rPr lang="en-US" b="1" dirty="0" smtClean="0">
                <a:solidFill>
                  <a:srgbClr val="006600"/>
                </a:solidFill>
                <a:latin typeface="+mj-lt"/>
              </a:rPr>
              <a:t>Regular Communication of all</a:t>
            </a:r>
          </a:p>
          <a:p>
            <a:pPr lvl="2"/>
            <a:r>
              <a:rPr lang="en-US" dirty="0" smtClean="0">
                <a:latin typeface="+mj-lt"/>
              </a:rPr>
              <a:t> screening</a:t>
            </a:r>
          </a:p>
          <a:p>
            <a:pPr lvl="2"/>
            <a:r>
              <a:rPr lang="en-US" dirty="0" smtClean="0">
                <a:latin typeface="+mj-lt"/>
              </a:rPr>
              <a:t> interventions, progress monitoring and results</a:t>
            </a:r>
          </a:p>
          <a:p>
            <a:pPr lvl="2"/>
            <a:r>
              <a:rPr lang="en-US" dirty="0" smtClean="0">
                <a:latin typeface="+mj-lt"/>
              </a:rPr>
              <a:t> problem solving meeting information</a:t>
            </a:r>
          </a:p>
          <a:p>
            <a:pPr lvl="2"/>
            <a:endParaRPr lang="en-US" dirty="0" smtClean="0">
              <a:latin typeface="+mj-lt"/>
            </a:endParaRPr>
          </a:p>
          <a:p>
            <a:pPr lvl="1"/>
            <a:r>
              <a:rPr lang="en-US" dirty="0" smtClean="0">
                <a:solidFill>
                  <a:srgbClr val="006600"/>
                </a:solidFill>
                <a:latin typeface="+mj-lt"/>
              </a:rPr>
              <a:t>Getting the message out:</a:t>
            </a:r>
          </a:p>
          <a:p>
            <a:pPr lvl="2"/>
            <a:r>
              <a:rPr lang="en-US" dirty="0" smtClean="0">
                <a:latin typeface="+mj-lt"/>
              </a:rPr>
              <a:t>Open House/orientation nights</a:t>
            </a:r>
          </a:p>
          <a:p>
            <a:pPr lvl="2"/>
            <a:r>
              <a:rPr lang="en-US" dirty="0" smtClean="0">
                <a:latin typeface="+mj-lt"/>
              </a:rPr>
              <a:t>Principal’s Newsletters</a:t>
            </a:r>
          </a:p>
          <a:p>
            <a:pPr lvl="2"/>
            <a:r>
              <a:rPr lang="en-US" dirty="0" smtClean="0">
                <a:latin typeface="+mj-lt"/>
              </a:rPr>
              <a:t>Brief </a:t>
            </a:r>
            <a:r>
              <a:rPr lang="en-US" dirty="0" err="1" smtClean="0">
                <a:latin typeface="+mj-lt"/>
              </a:rPr>
              <a:t>RtI</a:t>
            </a:r>
            <a:r>
              <a:rPr lang="en-US" dirty="0" smtClean="0">
                <a:latin typeface="+mj-lt"/>
              </a:rPr>
              <a:t> Brochure for Parents when students are receiving any interventions</a:t>
            </a:r>
          </a:p>
          <a:p>
            <a:pPr lvl="2"/>
            <a:r>
              <a:rPr lang="en-US" dirty="0" smtClean="0">
                <a:latin typeface="+mj-lt"/>
              </a:rPr>
              <a:t>Expanded </a:t>
            </a:r>
            <a:r>
              <a:rPr lang="en-US" dirty="0" err="1" smtClean="0">
                <a:latin typeface="+mj-lt"/>
              </a:rPr>
              <a:t>RtI</a:t>
            </a:r>
            <a:r>
              <a:rPr lang="en-US" dirty="0" smtClean="0">
                <a:latin typeface="+mj-lt"/>
              </a:rPr>
              <a:t> Brochure for more explanations</a:t>
            </a:r>
          </a:p>
          <a:p>
            <a:pPr lvl="2"/>
            <a:r>
              <a:rPr lang="en-US" dirty="0" smtClean="0">
                <a:latin typeface="+mj-lt"/>
              </a:rPr>
              <a:t>District website under development</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1600200"/>
            <a:ext cx="6629400" cy="1447800"/>
          </a:xfrm>
        </p:spPr>
        <p:txBody>
          <a:bodyPr>
            <a:normAutofit fontScale="90000"/>
          </a:bodyPr>
          <a:lstStyle/>
          <a:p>
            <a:pPr fontAlgn="auto">
              <a:spcAft>
                <a:spcPts val="0"/>
              </a:spcAft>
              <a:defRPr/>
            </a:pPr>
            <a:r>
              <a:rPr lang="en-US" dirty="0" smtClean="0">
                <a:effectLst>
                  <a:outerShdw blurRad="38100" dist="38100" dir="2700000" algn="tl">
                    <a:srgbClr val="000000">
                      <a:alpha val="43137"/>
                    </a:srgbClr>
                  </a:outerShdw>
                </a:effectLst>
              </a:rPr>
              <a:t>Establishing Determinant Factors</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6" name="Text Placeholder 5"/>
          <p:cNvSpPr>
            <a:spLocks noGrp="1"/>
          </p:cNvSpPr>
          <p:nvPr>
            <p:ph type="body" idx="1"/>
          </p:nvPr>
        </p:nvSpPr>
        <p:spPr>
          <a:xfrm>
            <a:off x="152400" y="4343400"/>
            <a:ext cx="2667000" cy="2514600"/>
          </a:xfrm>
        </p:spPr>
        <p:txBody>
          <a:bodyPr>
            <a:normAutofit/>
          </a:bodyPr>
          <a:lstStyle/>
          <a:p>
            <a:pPr>
              <a:defRPr/>
            </a:pPr>
            <a:r>
              <a:rPr lang="en-US" dirty="0" smtClean="0">
                <a:solidFill>
                  <a:srgbClr val="C00000"/>
                </a:solidFill>
                <a:effectLst>
                  <a:outerShdw blurRad="38100" dist="38100" dir="2700000" algn="tl">
                    <a:srgbClr val="000000">
                      <a:alpha val="43137"/>
                    </a:srgbClr>
                  </a:outerShdw>
                </a:effectLst>
              </a:rPr>
              <a:t>How do we prove that the problem is not something else…. </a:t>
            </a:r>
          </a:p>
          <a:p>
            <a:pPr>
              <a:defRPr/>
            </a:pPr>
            <a:r>
              <a:rPr lang="en-US" dirty="0" smtClean="0">
                <a:solidFill>
                  <a:srgbClr val="C00000"/>
                </a:solidFill>
                <a:effectLst>
                  <a:outerShdw blurRad="38100" dist="38100" dir="2700000" algn="tl">
                    <a:srgbClr val="000000">
                      <a:alpha val="43137"/>
                    </a:srgbClr>
                  </a:outerShdw>
                </a:effectLst>
              </a:rPr>
              <a:t>and is  a learning disability?</a:t>
            </a:r>
            <a:endParaRPr lang="en-US" dirty="0">
              <a:solidFill>
                <a:srgbClr val="C00000"/>
              </a:solidFill>
              <a:effectLst>
                <a:outerShdw blurRad="38100" dist="38100" dir="2700000" algn="tl">
                  <a:srgbClr val="000000">
                    <a:alpha val="43137"/>
                  </a:srgbClr>
                </a:outerShdw>
              </a:effectLst>
            </a:endParaRPr>
          </a:p>
        </p:txBody>
      </p:sp>
      <p:pic>
        <p:nvPicPr>
          <p:cNvPr id="24580" name="Picture 7" descr="C:\Documents and Settings\christine_martin\Local Settings\Temporary Internet Files\Content.IE5\BFRU3ULS\MPj04394840000[1].jpg"/>
          <p:cNvPicPr>
            <a:picLocks noChangeAspect="1" noChangeArrowheads="1"/>
          </p:cNvPicPr>
          <p:nvPr/>
        </p:nvPicPr>
        <p:blipFill>
          <a:blip r:embed="rId2" cstate="print"/>
          <a:srcRect/>
          <a:stretch>
            <a:fillRect/>
          </a:stretch>
        </p:blipFill>
        <p:spPr bwMode="auto">
          <a:xfrm>
            <a:off x="5105400" y="4384675"/>
            <a:ext cx="3581400" cy="23971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p:cNvSpPr>
          <p:nvPr>
            <p:ph type="title"/>
          </p:nvPr>
        </p:nvSpPr>
        <p:spPr>
          <a:xfrm>
            <a:off x="1219200" y="685800"/>
            <a:ext cx="8915400" cy="1676400"/>
          </a:xfrm>
        </p:spPr>
        <p:txBody>
          <a:bodyPr>
            <a:normAutofit fontScale="90000"/>
          </a:bodyPr>
          <a:lstStyle/>
          <a:p>
            <a:pPr algn="ctr" eaLnBrk="1" hangingPunct="1"/>
            <a:r>
              <a:rPr lang="en-US" sz="3600" b="1" dirty="0" smtClean="0">
                <a:solidFill>
                  <a:srgbClr val="006600"/>
                </a:solidFill>
                <a:effectLst>
                  <a:outerShdw blurRad="38100" dist="38100" dir="2700000" algn="tl">
                    <a:srgbClr val="000000">
                      <a:alpha val="43137"/>
                    </a:srgbClr>
                  </a:outerShdw>
                </a:effectLst>
              </a:rPr>
              <a:t>Determinant Factors For </a:t>
            </a:r>
            <a:br>
              <a:rPr lang="en-US" sz="3600" b="1" dirty="0" smtClean="0">
                <a:solidFill>
                  <a:srgbClr val="006600"/>
                </a:solidFill>
                <a:effectLst>
                  <a:outerShdw blurRad="38100" dist="38100" dir="2700000" algn="tl">
                    <a:srgbClr val="000000">
                      <a:alpha val="43137"/>
                    </a:srgbClr>
                  </a:outerShdw>
                </a:effectLst>
              </a:rPr>
            </a:br>
            <a:r>
              <a:rPr lang="en-US" sz="3600" b="1" dirty="0" smtClean="0">
                <a:solidFill>
                  <a:srgbClr val="006600"/>
                </a:solidFill>
                <a:effectLst>
                  <a:outerShdw blurRad="38100" dist="38100" dir="2700000" algn="tl">
                    <a:srgbClr val="000000">
                      <a:alpha val="43137"/>
                    </a:srgbClr>
                  </a:outerShdw>
                </a:effectLst>
              </a:rPr>
              <a:t>All Disabilities –</a:t>
            </a:r>
            <a:br>
              <a:rPr lang="en-US" sz="3600" b="1" dirty="0" smtClean="0">
                <a:solidFill>
                  <a:srgbClr val="006600"/>
                </a:solidFill>
                <a:effectLst>
                  <a:outerShdw blurRad="38100" dist="38100" dir="2700000" algn="tl">
                    <a:srgbClr val="000000">
                      <a:alpha val="43137"/>
                    </a:srgbClr>
                  </a:outerShdw>
                </a:effectLst>
              </a:rPr>
            </a:br>
            <a:r>
              <a:rPr lang="en-US" sz="3600" b="1" dirty="0" smtClean="0">
                <a:solidFill>
                  <a:srgbClr val="006600"/>
                </a:solidFill>
                <a:effectLst>
                  <a:outerShdw blurRad="38100" dist="38100" dir="2700000" algn="tl">
                    <a:srgbClr val="000000">
                      <a:alpha val="43137"/>
                    </a:srgbClr>
                  </a:outerShdw>
                </a:effectLst>
              </a:rPr>
              <a:t>We must RULE OUT these things:</a:t>
            </a:r>
            <a:r>
              <a:rPr lang="en-US" sz="3600" dirty="0" smtClean="0"/>
              <a:t/>
            </a:r>
            <a:br>
              <a:rPr lang="en-US" sz="3600" dirty="0" smtClean="0"/>
            </a:br>
            <a:endParaRPr lang="en-US" sz="3600" dirty="0" smtClean="0"/>
          </a:p>
        </p:txBody>
      </p:sp>
      <p:sp>
        <p:nvSpPr>
          <p:cNvPr id="18436" name="Rectangle 3"/>
          <p:cNvSpPr>
            <a:spLocks noGrp="1"/>
          </p:cNvSpPr>
          <p:nvPr>
            <p:ph idx="1"/>
          </p:nvPr>
        </p:nvSpPr>
        <p:spPr>
          <a:xfrm>
            <a:off x="2209800" y="2057400"/>
            <a:ext cx="6477000" cy="4068763"/>
          </a:xfrm>
        </p:spPr>
        <p:txBody>
          <a:bodyPr/>
          <a:lstStyle/>
          <a:p>
            <a:pPr algn="ctr" eaLnBrk="1" hangingPunct="1">
              <a:buNone/>
            </a:pPr>
            <a:r>
              <a:rPr lang="en-US" sz="2400" b="1" dirty="0" smtClean="0">
                <a:solidFill>
                  <a:srgbClr val="C00000"/>
                </a:solidFill>
                <a:effectLst>
                  <a:outerShdw blurRad="38100" dist="38100" dir="2700000" algn="tl">
                    <a:srgbClr val="000000">
                      <a:alpha val="43137"/>
                    </a:srgbClr>
                  </a:outerShdw>
                </a:effectLst>
                <a:latin typeface="+mj-lt"/>
              </a:rPr>
              <a:t>IF THESE ARE TRUE, </a:t>
            </a:r>
          </a:p>
          <a:p>
            <a:pPr algn="ctr" eaLnBrk="1" hangingPunct="1">
              <a:buNone/>
            </a:pPr>
            <a:r>
              <a:rPr lang="en-US" sz="2400" b="1" dirty="0" smtClean="0">
                <a:solidFill>
                  <a:srgbClr val="C00000"/>
                </a:solidFill>
                <a:effectLst>
                  <a:outerShdw blurRad="38100" dist="38100" dir="2700000" algn="tl">
                    <a:srgbClr val="000000">
                      <a:alpha val="43137"/>
                    </a:srgbClr>
                  </a:outerShdw>
                </a:effectLst>
                <a:latin typeface="+mj-lt"/>
              </a:rPr>
              <a:t>THEN STUDENT DOES NOT HAVE A DISABILITY </a:t>
            </a:r>
          </a:p>
          <a:p>
            <a:pPr eaLnBrk="1" hangingPunct="1">
              <a:buNone/>
            </a:pPr>
            <a:endParaRPr lang="en-US" sz="2400" b="1" dirty="0" smtClean="0">
              <a:solidFill>
                <a:srgbClr val="92D050"/>
              </a:solidFill>
              <a:effectLst>
                <a:outerShdw blurRad="38100" dist="38100" dir="2700000" algn="tl">
                  <a:srgbClr val="000000">
                    <a:alpha val="43137"/>
                  </a:srgbClr>
                </a:outerShdw>
              </a:effectLst>
              <a:latin typeface="+mj-lt"/>
            </a:endParaRPr>
          </a:p>
          <a:p>
            <a:pPr eaLnBrk="1" hangingPunct="1"/>
            <a:r>
              <a:rPr lang="en-US" sz="2800" dirty="0" smtClean="0">
                <a:latin typeface="+mj-lt"/>
              </a:rPr>
              <a:t>Lack of appropriate instruction in reading</a:t>
            </a:r>
          </a:p>
          <a:p>
            <a:pPr eaLnBrk="1" hangingPunct="1"/>
            <a:r>
              <a:rPr lang="en-US" sz="2800" dirty="0" smtClean="0">
                <a:latin typeface="+mj-lt"/>
              </a:rPr>
              <a:t>Lack of appropriate instruction in math</a:t>
            </a:r>
          </a:p>
          <a:p>
            <a:pPr eaLnBrk="1" hangingPunct="1"/>
            <a:r>
              <a:rPr lang="en-US" sz="2800" dirty="0" smtClean="0">
                <a:latin typeface="+mj-lt"/>
              </a:rPr>
              <a:t>Limited English Proficiency </a:t>
            </a:r>
          </a:p>
        </p:txBody>
      </p:sp>
      <p:pic>
        <p:nvPicPr>
          <p:cNvPr id="6" name="Picture 2"/>
          <p:cNvPicPr>
            <a:picLocks noChangeAspect="1" noChangeArrowheads="1"/>
          </p:cNvPicPr>
          <p:nvPr/>
        </p:nvPicPr>
        <p:blipFill>
          <a:blip r:embed="rId3" cstate="print"/>
          <a:srcRect l="25927" r="45183"/>
          <a:stretch>
            <a:fillRect/>
          </a:stretch>
        </p:blipFill>
        <p:spPr bwMode="auto">
          <a:xfrm>
            <a:off x="0" y="0"/>
            <a:ext cx="2438400" cy="7010399"/>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p:cNvSpPr>
          <p:nvPr>
            <p:ph type="title"/>
          </p:nvPr>
        </p:nvSpPr>
        <p:spPr>
          <a:xfrm>
            <a:off x="685800" y="228600"/>
            <a:ext cx="8001000" cy="2438400"/>
          </a:xfrm>
        </p:spPr>
        <p:txBody>
          <a:bodyPr>
            <a:normAutofit/>
          </a:bodyPr>
          <a:lstStyle/>
          <a:p>
            <a:pPr algn="ctr" eaLnBrk="1" hangingPunct="1">
              <a:defRPr/>
            </a:pPr>
            <a:r>
              <a:rPr lang="en-US" sz="3600" b="1" dirty="0" smtClean="0">
                <a:solidFill>
                  <a:srgbClr val="C00000"/>
                </a:solidFill>
                <a:effectLst>
                  <a:outerShdw blurRad="38100" dist="38100" dir="2700000" algn="tl">
                    <a:srgbClr val="000000">
                      <a:alpha val="43137"/>
                    </a:srgbClr>
                  </a:outerShdw>
                </a:effectLst>
              </a:rPr>
              <a:t>To rule out lack of appropriate instruction in reading and math, three key factors are examined:</a:t>
            </a:r>
            <a:r>
              <a:rPr lang="en-US" sz="4000" dirty="0" smtClean="0">
                <a:solidFill>
                  <a:srgbClr val="C00000"/>
                </a:solidFill>
                <a:effectLst>
                  <a:outerShdw blurRad="38100" dist="38100" dir="2700000" algn="tl">
                    <a:srgbClr val="000000">
                      <a:alpha val="43137"/>
                    </a:srgbClr>
                  </a:outerShdw>
                </a:effectLst>
              </a:rPr>
              <a:t/>
            </a:r>
            <a:br>
              <a:rPr lang="en-US" sz="4000" dirty="0" smtClean="0">
                <a:solidFill>
                  <a:srgbClr val="C00000"/>
                </a:solidFill>
                <a:effectLst>
                  <a:outerShdw blurRad="38100" dist="38100" dir="2700000" algn="tl">
                    <a:srgbClr val="000000">
                      <a:alpha val="43137"/>
                    </a:srgbClr>
                  </a:outerShdw>
                </a:effectLst>
              </a:rPr>
            </a:br>
            <a:endParaRPr lang="en-US" sz="4000" dirty="0" smtClean="0">
              <a:solidFill>
                <a:srgbClr val="C00000"/>
              </a:solidFill>
            </a:endParaRPr>
          </a:p>
        </p:txBody>
      </p:sp>
      <p:sp>
        <p:nvSpPr>
          <p:cNvPr id="28675" name="Rectangle 3"/>
          <p:cNvSpPr>
            <a:spLocks noGrp="1"/>
          </p:cNvSpPr>
          <p:nvPr>
            <p:ph idx="1"/>
          </p:nvPr>
        </p:nvSpPr>
        <p:spPr>
          <a:xfrm>
            <a:off x="-609600" y="1981200"/>
            <a:ext cx="2590800" cy="1600200"/>
          </a:xfrm>
        </p:spPr>
        <p:txBody>
          <a:bodyPr/>
          <a:lstStyle/>
          <a:p>
            <a:pPr marL="609600" indent="-609600" eaLnBrk="1" hangingPunct="1">
              <a:buFont typeface="Wingdings" pitchFamily="2" charset="2"/>
              <a:buNone/>
            </a:pPr>
            <a:r>
              <a:rPr lang="en-US" sz="1800" dirty="0" smtClean="0"/>
              <a:t>	</a:t>
            </a:r>
          </a:p>
        </p:txBody>
      </p:sp>
      <p:graphicFrame>
        <p:nvGraphicFramePr>
          <p:cNvPr id="6" name="Diagram 5"/>
          <p:cNvGraphicFramePr/>
          <p:nvPr/>
        </p:nvGraphicFramePr>
        <p:xfrm>
          <a:off x="2362200" y="2514600"/>
          <a:ext cx="6096000" cy="391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5237" name="Picture 5" descr="C:\Documents and Settings\christine_martin\Local Settings\Temporary Internet Files\Content.IE5\BFRU3ULS\MPj04117470000[1].jpg"/>
          <p:cNvPicPr>
            <a:picLocks noChangeAspect="1" noChangeArrowheads="1"/>
          </p:cNvPicPr>
          <p:nvPr/>
        </p:nvPicPr>
        <p:blipFill>
          <a:blip r:embed="rId8" cstate="print"/>
          <a:srcRect/>
          <a:stretch>
            <a:fillRect/>
          </a:stretch>
        </p:blipFill>
        <p:spPr bwMode="auto">
          <a:xfrm>
            <a:off x="3004684" y="2286000"/>
            <a:ext cx="1172028" cy="1371600"/>
          </a:xfrm>
          <a:prstGeom prst="ellipse">
            <a:avLst/>
          </a:prstGeom>
          <a:noFill/>
        </p:spPr>
      </p:pic>
      <p:pic>
        <p:nvPicPr>
          <p:cNvPr id="95238" name="Picture 6" descr="C:\Documents and Settings\christine_martin\Local Settings\Temporary Internet Files\Content.IE5\BFRU3ULS\MPj04395130000[1].jpg"/>
          <p:cNvPicPr>
            <a:picLocks noChangeAspect="1" noChangeArrowheads="1"/>
          </p:cNvPicPr>
          <p:nvPr/>
        </p:nvPicPr>
        <p:blipFill>
          <a:blip r:embed="rId9" cstate="print"/>
          <a:srcRect/>
          <a:stretch>
            <a:fillRect/>
          </a:stretch>
        </p:blipFill>
        <p:spPr bwMode="auto">
          <a:xfrm>
            <a:off x="2971800" y="5105400"/>
            <a:ext cx="1219200" cy="1371600"/>
          </a:xfrm>
          <a:prstGeom prst="ellipse">
            <a:avLst/>
          </a:prstGeom>
          <a:noFill/>
        </p:spPr>
      </p:pic>
      <p:pic>
        <p:nvPicPr>
          <p:cNvPr id="95239" name="Picture 7" descr="C:\Documents and Settings\christine_martin\Local Settings\Temporary Internet Files\Content.IE5\0PW4V6ZJ\MPj04386800000[1].jpg"/>
          <p:cNvPicPr>
            <a:picLocks noChangeAspect="1" noChangeArrowheads="1"/>
          </p:cNvPicPr>
          <p:nvPr/>
        </p:nvPicPr>
        <p:blipFill>
          <a:blip r:embed="rId10" cstate="print"/>
          <a:srcRect/>
          <a:stretch>
            <a:fillRect/>
          </a:stretch>
        </p:blipFill>
        <p:spPr bwMode="auto">
          <a:xfrm>
            <a:off x="2997478" y="3657600"/>
            <a:ext cx="1164946" cy="1371600"/>
          </a:xfrm>
          <a:prstGeom prst="ellipse">
            <a:avLst/>
          </a:prstGeom>
          <a:noFill/>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fontScale="90000"/>
          </a:bodyPr>
          <a:lstStyle/>
          <a:p>
            <a:pPr algn="ctr"/>
            <a:r>
              <a:rPr lang="en-US" b="1" dirty="0" smtClean="0">
                <a:solidFill>
                  <a:srgbClr val="006600"/>
                </a:solidFill>
                <a:latin typeface="Comic Sans MS" pitchFamily="66" charset="0"/>
              </a:rPr>
              <a:t>BIG IDEAS </a:t>
            </a:r>
            <a:r>
              <a:rPr lang="en-US" dirty="0" smtClean="0">
                <a:solidFill>
                  <a:srgbClr val="006600"/>
                </a:solidFill>
                <a:latin typeface="Comic Sans MS" pitchFamily="66" charset="0"/>
              </a:rPr>
              <a:t>in </a:t>
            </a:r>
            <a:r>
              <a:rPr lang="en-US" b="1" dirty="0" smtClean="0">
                <a:solidFill>
                  <a:srgbClr val="006600"/>
                </a:solidFill>
                <a:latin typeface="Comic Sans MS" pitchFamily="66" charset="0"/>
              </a:rPr>
              <a:t>RTI:</a:t>
            </a:r>
            <a:br>
              <a:rPr lang="en-US" b="1" dirty="0" smtClean="0">
                <a:solidFill>
                  <a:srgbClr val="006600"/>
                </a:solidFill>
                <a:latin typeface="Comic Sans MS" pitchFamily="66" charset="0"/>
              </a:rPr>
            </a:br>
            <a:r>
              <a:rPr lang="en-US" b="1" dirty="0" smtClean="0">
                <a:solidFill>
                  <a:srgbClr val="006600"/>
                </a:solidFill>
                <a:latin typeface="Comic Sans MS" pitchFamily="66" charset="0"/>
              </a:rPr>
              <a:t> </a:t>
            </a:r>
            <a:r>
              <a:rPr lang="en-US" b="1" dirty="0">
                <a:solidFill>
                  <a:srgbClr val="006600"/>
                </a:solidFill>
                <a:latin typeface="Comic Sans MS" pitchFamily="66" charset="0"/>
              </a:rPr>
              <a:t>Core Principles</a:t>
            </a:r>
            <a:endParaRPr lang="en-US" dirty="0">
              <a:solidFill>
                <a:srgbClr val="006600"/>
              </a:solidFill>
              <a:latin typeface="Comic Sans MS" pitchFamily="66" charset="0"/>
            </a:endParaRPr>
          </a:p>
        </p:txBody>
      </p:sp>
      <p:sp>
        <p:nvSpPr>
          <p:cNvPr id="25603" name="Rectangle 3"/>
          <p:cNvSpPr>
            <a:spLocks noGrp="1" noChangeArrowheads="1"/>
          </p:cNvSpPr>
          <p:nvPr>
            <p:ph type="body" idx="1"/>
          </p:nvPr>
        </p:nvSpPr>
        <p:spPr>
          <a:xfrm>
            <a:off x="609600" y="1752600"/>
            <a:ext cx="8229599" cy="4572000"/>
          </a:xfrm>
        </p:spPr>
        <p:txBody>
          <a:bodyPr>
            <a:normAutofit lnSpcReduction="10000"/>
          </a:bodyPr>
          <a:lstStyle/>
          <a:p>
            <a:pPr>
              <a:lnSpc>
                <a:spcPct val="90000"/>
              </a:lnSpc>
            </a:pPr>
            <a:r>
              <a:rPr lang="en-US" dirty="0">
                <a:latin typeface="Comic Sans MS" pitchFamily="66" charset="0"/>
              </a:rPr>
              <a:t>We can effectively teach </a:t>
            </a:r>
            <a:r>
              <a:rPr lang="en-US" dirty="0" smtClean="0">
                <a:latin typeface="Comic Sans MS" pitchFamily="66" charset="0"/>
              </a:rPr>
              <a:t>ALL children to be competent in reading, writing and math</a:t>
            </a:r>
            <a:endParaRPr lang="en-US" dirty="0">
              <a:latin typeface="Comic Sans MS" pitchFamily="66" charset="0"/>
            </a:endParaRPr>
          </a:p>
          <a:p>
            <a:pPr>
              <a:lnSpc>
                <a:spcPct val="90000"/>
              </a:lnSpc>
            </a:pPr>
            <a:endParaRPr lang="en-US" dirty="0" smtClean="0">
              <a:latin typeface="Comic Sans MS" pitchFamily="66" charset="0"/>
            </a:endParaRPr>
          </a:p>
          <a:p>
            <a:pPr>
              <a:lnSpc>
                <a:spcPct val="90000"/>
              </a:lnSpc>
            </a:pPr>
            <a:r>
              <a:rPr lang="en-US" dirty="0" smtClean="0">
                <a:latin typeface="Comic Sans MS" pitchFamily="66" charset="0"/>
              </a:rPr>
              <a:t>Use a multi-tier model of service delivery</a:t>
            </a:r>
          </a:p>
          <a:p>
            <a:pPr>
              <a:lnSpc>
                <a:spcPct val="90000"/>
              </a:lnSpc>
            </a:pPr>
            <a:endParaRPr lang="en-US" dirty="0" smtClean="0">
              <a:latin typeface="Comic Sans MS" pitchFamily="66" charset="0"/>
            </a:endParaRPr>
          </a:p>
          <a:p>
            <a:pPr>
              <a:lnSpc>
                <a:spcPct val="90000"/>
              </a:lnSpc>
            </a:pPr>
            <a:r>
              <a:rPr lang="en-US" dirty="0" smtClean="0">
                <a:latin typeface="Comic Sans MS" pitchFamily="66" charset="0"/>
              </a:rPr>
              <a:t>Intervene </a:t>
            </a:r>
            <a:r>
              <a:rPr lang="en-US" dirty="0">
                <a:latin typeface="Comic Sans MS" pitchFamily="66" charset="0"/>
              </a:rPr>
              <a:t>early</a:t>
            </a:r>
          </a:p>
          <a:p>
            <a:pPr>
              <a:lnSpc>
                <a:spcPct val="90000"/>
              </a:lnSpc>
              <a:buNone/>
            </a:pPr>
            <a:endParaRPr lang="en-US" dirty="0">
              <a:latin typeface="Comic Sans MS" pitchFamily="66" charset="0"/>
            </a:endParaRPr>
          </a:p>
          <a:p>
            <a:pPr>
              <a:lnSpc>
                <a:spcPct val="90000"/>
              </a:lnSpc>
            </a:pPr>
            <a:r>
              <a:rPr lang="en-US" dirty="0">
                <a:latin typeface="Comic Sans MS" pitchFamily="66" charset="0"/>
              </a:rPr>
              <a:t>Use </a:t>
            </a:r>
            <a:r>
              <a:rPr lang="en-US" dirty="0" smtClean="0">
                <a:latin typeface="Comic Sans MS" pitchFamily="66" charset="0"/>
              </a:rPr>
              <a:t>data to determine student progress and see if programs are effective</a:t>
            </a:r>
            <a:endParaRPr lang="en-US" dirty="0">
              <a:latin typeface="Comic Sans MS" pitchFamily="66" charset="0"/>
            </a:endParaRPr>
          </a:p>
          <a:p>
            <a:pPr>
              <a:lnSpc>
                <a:spcPct val="90000"/>
              </a:lnSpc>
            </a:pPr>
            <a:endParaRPr lang="en-US" dirty="0">
              <a:latin typeface="Comic Sans MS" pitchFamily="66" charset="0"/>
            </a:endParaRPr>
          </a:p>
          <a:p>
            <a:pPr>
              <a:lnSpc>
                <a:spcPct val="90000"/>
              </a:lnSpc>
              <a:buFont typeface="Wingdings" pitchFamily="2" charset="2"/>
              <a:buNone/>
            </a:pPr>
            <a:r>
              <a:rPr lang="en-US" dirty="0">
                <a:latin typeface="Comic Sans MS" pitchFamily="66" charset="0"/>
              </a:rPr>
              <a:t>							</a:t>
            </a:r>
            <a:r>
              <a:rPr lang="en-US" sz="900" dirty="0">
                <a:latin typeface="Comic Sans MS" pitchFamily="66" charset="0"/>
              </a:rPr>
              <a:t>NASDSE SLIDE</a:t>
            </a:r>
            <a:endParaRPr lang="en-US" dirty="0">
              <a:latin typeface="Comic Sans MS" pitchFamily="66" charset="0"/>
            </a:endParaRPr>
          </a:p>
          <a:p>
            <a:pPr>
              <a:lnSpc>
                <a:spcPct val="90000"/>
              </a:lnSpc>
            </a:pPr>
            <a:endParaRPr lang="en-US" dirty="0">
              <a:latin typeface="Comic Sans MS" pitchFamily="66" charset="0"/>
            </a:endParaRPr>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itle 1"/>
          <p:cNvSpPr>
            <a:spLocks noGrp="1"/>
          </p:cNvSpPr>
          <p:nvPr>
            <p:ph type="title"/>
          </p:nvPr>
        </p:nvSpPr>
        <p:spPr>
          <a:xfrm>
            <a:off x="381000" y="228600"/>
            <a:ext cx="8458200" cy="1828800"/>
          </a:xfrm>
        </p:spPr>
        <p:txBody>
          <a:bodyPr>
            <a:noAutofit/>
          </a:bodyPr>
          <a:lstStyle/>
          <a:p>
            <a:pPr lvl="2" algn="ctr" eaLnBrk="1" hangingPunct="1"/>
            <a:r>
              <a:rPr lang="en-US" sz="2800" dirty="0" smtClean="0">
                <a:solidFill>
                  <a:srgbClr val="006600"/>
                </a:solidFill>
                <a:effectLst>
                  <a:outerShdw blurRad="38100" dist="38100" dir="2700000" algn="tl">
                    <a:srgbClr val="000000">
                      <a:alpha val="43137"/>
                    </a:srgbClr>
                  </a:outerShdw>
                </a:effectLst>
              </a:rPr>
              <a:t>Documenting “Appropriate Instruction”: Demonstrating that the curriculum is implemented with integrity </a:t>
            </a:r>
            <a:r>
              <a:rPr lang="en-US" sz="3200" dirty="0" smtClean="0">
                <a:effectLst>
                  <a:outerShdw blurRad="38100" dist="38100" dir="2700000" algn="tl">
                    <a:srgbClr val="000000">
                      <a:alpha val="43137"/>
                    </a:srgbClr>
                  </a:outerShdw>
                </a:effectLst>
              </a:rPr>
              <a:t/>
            </a:r>
            <a:br>
              <a:rPr lang="en-US" sz="3200" dirty="0" smtClean="0">
                <a:effectLst>
                  <a:outerShdw blurRad="38100" dist="38100" dir="2700000" algn="tl">
                    <a:srgbClr val="000000">
                      <a:alpha val="43137"/>
                    </a:srgbClr>
                  </a:outerShdw>
                </a:effectLst>
              </a:rPr>
            </a:br>
            <a:endParaRPr lang="en-US" sz="3200" dirty="0" smtClean="0"/>
          </a:p>
        </p:txBody>
      </p:sp>
      <p:sp>
        <p:nvSpPr>
          <p:cNvPr id="23556" name="Content Placeholder 2"/>
          <p:cNvSpPr>
            <a:spLocks noGrp="1"/>
          </p:cNvSpPr>
          <p:nvPr>
            <p:ph idx="1"/>
          </p:nvPr>
        </p:nvSpPr>
        <p:spPr>
          <a:xfrm>
            <a:off x="304800" y="1752600"/>
            <a:ext cx="8382000" cy="4953000"/>
          </a:xfrm>
        </p:spPr>
        <p:txBody>
          <a:bodyPr>
            <a:normAutofit fontScale="92500" lnSpcReduction="10000"/>
          </a:bodyPr>
          <a:lstStyle/>
          <a:p>
            <a:pPr marL="457200" lvl="2" algn="ctr" eaLnBrk="1" hangingPunct="1">
              <a:lnSpc>
                <a:spcPct val="80000"/>
              </a:lnSpc>
              <a:spcBef>
                <a:spcPts val="1800"/>
              </a:spcBef>
              <a:buClr>
                <a:schemeClr val="accent1"/>
              </a:buClr>
              <a:buNone/>
            </a:pPr>
            <a:r>
              <a:rPr lang="en-US" sz="2800" b="1" dirty="0" smtClean="0">
                <a:solidFill>
                  <a:srgbClr val="C00000"/>
                </a:solidFill>
                <a:effectLst>
                  <a:outerShdw blurRad="38100" dist="38100" dir="2700000" algn="tl">
                    <a:srgbClr val="000000">
                      <a:alpha val="43137"/>
                    </a:srgbClr>
                  </a:outerShdw>
                </a:effectLst>
                <a:latin typeface="+mj-lt"/>
              </a:rPr>
              <a:t>ISBE Suggested ways</a:t>
            </a:r>
            <a:r>
              <a:rPr lang="en-US" sz="2800" b="1" i="1" dirty="0" smtClean="0">
                <a:solidFill>
                  <a:srgbClr val="C00000"/>
                </a:solidFill>
                <a:effectLst>
                  <a:outerShdw blurRad="38100" dist="38100" dir="2700000" algn="tl">
                    <a:srgbClr val="000000">
                      <a:alpha val="43137"/>
                    </a:srgbClr>
                  </a:outerShdw>
                </a:effectLst>
                <a:latin typeface="+mj-lt"/>
              </a:rPr>
              <a:t> </a:t>
            </a:r>
            <a:r>
              <a:rPr lang="en-US" sz="2800" b="1" dirty="0" smtClean="0">
                <a:solidFill>
                  <a:srgbClr val="C00000"/>
                </a:solidFill>
                <a:effectLst>
                  <a:outerShdw blurRad="38100" dist="38100" dir="2700000" algn="tl">
                    <a:srgbClr val="000000">
                      <a:alpha val="43137"/>
                    </a:srgbClr>
                  </a:outerShdw>
                </a:effectLst>
                <a:latin typeface="+mj-lt"/>
              </a:rPr>
              <a:t>to assess the provision of appropriate instruction</a:t>
            </a:r>
          </a:p>
          <a:p>
            <a:pPr marL="457200" lvl="2" algn="ctr" eaLnBrk="1" hangingPunct="1">
              <a:lnSpc>
                <a:spcPct val="80000"/>
              </a:lnSpc>
              <a:spcBef>
                <a:spcPts val="1800"/>
              </a:spcBef>
              <a:buClr>
                <a:schemeClr val="accent1"/>
              </a:buClr>
              <a:buNone/>
            </a:pPr>
            <a:endParaRPr lang="en-US" sz="800" dirty="0" smtClean="0">
              <a:solidFill>
                <a:srgbClr val="C00000"/>
              </a:solidFill>
              <a:latin typeface="+mj-lt"/>
            </a:endParaRPr>
          </a:p>
          <a:p>
            <a:pPr lvl="1" eaLnBrk="1" hangingPunct="1">
              <a:lnSpc>
                <a:spcPct val="80000"/>
              </a:lnSpc>
            </a:pPr>
            <a:r>
              <a:rPr lang="en-US" dirty="0" smtClean="0">
                <a:latin typeface="+mj-lt"/>
              </a:rPr>
              <a:t>Principal’s observation of teacher performance through classroom visits and observations conducted during the instructional period for the targeted content/subject area on a regular basis ( observation check list or walk-through)</a:t>
            </a:r>
          </a:p>
          <a:p>
            <a:pPr lvl="1" eaLnBrk="1" hangingPunct="1">
              <a:lnSpc>
                <a:spcPct val="80000"/>
              </a:lnSpc>
            </a:pPr>
            <a:endParaRPr lang="en-US" sz="2400" dirty="0" smtClean="0">
              <a:latin typeface="+mj-lt"/>
            </a:endParaRPr>
          </a:p>
          <a:p>
            <a:pPr lvl="1" eaLnBrk="1" hangingPunct="1">
              <a:lnSpc>
                <a:spcPct val="80000"/>
              </a:lnSpc>
            </a:pPr>
            <a:r>
              <a:rPr lang="en-US" dirty="0" smtClean="0">
                <a:latin typeface="+mj-lt"/>
              </a:rPr>
              <a:t>Checklists of integrity of instruction completed by teachers as self-check measures</a:t>
            </a:r>
          </a:p>
          <a:p>
            <a:pPr lvl="1" eaLnBrk="1" hangingPunct="1">
              <a:lnSpc>
                <a:spcPct val="80000"/>
              </a:lnSpc>
            </a:pPr>
            <a:endParaRPr lang="en-US" sz="2400" dirty="0" smtClean="0">
              <a:latin typeface="+mj-lt"/>
            </a:endParaRPr>
          </a:p>
          <a:p>
            <a:pPr lvl="1" eaLnBrk="1" hangingPunct="1">
              <a:lnSpc>
                <a:spcPct val="80000"/>
              </a:lnSpc>
            </a:pPr>
            <a:r>
              <a:rPr lang="en-US" dirty="0" smtClean="0">
                <a:latin typeface="+mj-lt"/>
              </a:rPr>
              <a:t>Checklists of integrity of instruction completed among teachers as peer-check measures ( observation check list or walk through)</a:t>
            </a:r>
          </a:p>
          <a:p>
            <a:pPr lvl="1" eaLnBrk="1" hangingPunct="1">
              <a:lnSpc>
                <a:spcPct val="80000"/>
              </a:lnSpc>
            </a:pPr>
            <a:endParaRPr lang="en-US" sz="2400" dirty="0" smtClean="0">
              <a:latin typeface="+mj-lt"/>
            </a:endParaRPr>
          </a:p>
          <a:p>
            <a:pPr lvl="1" eaLnBrk="1" hangingPunct="1">
              <a:lnSpc>
                <a:spcPct val="80000"/>
              </a:lnSpc>
            </a:pPr>
            <a:r>
              <a:rPr lang="en-US" dirty="0" smtClean="0">
                <a:latin typeface="+mj-lt"/>
              </a:rPr>
              <a:t>Completion of checklists by content specialists or curriculum supervisors working with teachers. ( observation check list or walk through)</a:t>
            </a:r>
          </a:p>
          <a:p>
            <a:pPr eaLnBrk="1" hangingPunct="1">
              <a:lnSpc>
                <a:spcPct val="80000"/>
              </a:lnSpc>
            </a:pPr>
            <a:endParaRPr lang="en-US" sz="2400" dirty="0" smtClean="0"/>
          </a:p>
        </p:txBody>
      </p:sp>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b="1" dirty="0" smtClean="0">
                <a:solidFill>
                  <a:srgbClr val="C00000"/>
                </a:solidFill>
                <a:effectLst>
                  <a:outerShdw blurRad="38100" dist="38100" dir="2700000" algn="tl">
                    <a:srgbClr val="000000">
                      <a:alpha val="43137"/>
                    </a:srgbClr>
                  </a:outerShdw>
                </a:effectLst>
              </a:rPr>
              <a:t>Use of Instructional Planning Forms to Document program fidelity</a:t>
            </a:r>
            <a:endParaRPr lang="en-US" sz="3600" b="1"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914400" y="1676400"/>
            <a:ext cx="7772400" cy="4343400"/>
          </a:xfrm>
        </p:spPr>
        <p:txBody>
          <a:bodyPr/>
          <a:lstStyle/>
          <a:p>
            <a:r>
              <a:rPr lang="en-US" u="sng" dirty="0" smtClean="0">
                <a:latin typeface="+mj-lt"/>
              </a:rPr>
              <a:t>Instructional Procedures</a:t>
            </a:r>
            <a:r>
              <a:rPr lang="en-US" dirty="0" smtClean="0">
                <a:latin typeface="+mj-lt"/>
              </a:rPr>
              <a:t>:  includes the focus or skill being taught and the teaching strategy to be employed</a:t>
            </a:r>
          </a:p>
          <a:p>
            <a:r>
              <a:rPr lang="en-US" dirty="0" smtClean="0">
                <a:latin typeface="+mj-lt"/>
              </a:rPr>
              <a:t> </a:t>
            </a:r>
            <a:r>
              <a:rPr lang="en-US" u="sng" dirty="0" smtClean="0">
                <a:latin typeface="+mj-lt"/>
              </a:rPr>
              <a:t>Materials</a:t>
            </a:r>
            <a:r>
              <a:rPr lang="en-US" dirty="0" smtClean="0">
                <a:latin typeface="+mj-lt"/>
              </a:rPr>
              <a:t>:   includes specific materials used</a:t>
            </a:r>
          </a:p>
          <a:p>
            <a:r>
              <a:rPr lang="en-US" u="sng" dirty="0" smtClean="0">
                <a:latin typeface="+mj-lt"/>
              </a:rPr>
              <a:t>Teaching Arrangement</a:t>
            </a:r>
            <a:r>
              <a:rPr lang="en-US" dirty="0" smtClean="0">
                <a:latin typeface="+mj-lt"/>
              </a:rPr>
              <a:t>:  includes who will be teaching and the ratio of teacher to student</a:t>
            </a:r>
          </a:p>
          <a:p>
            <a:r>
              <a:rPr lang="en-US" u="sng" dirty="0" smtClean="0">
                <a:latin typeface="+mj-lt"/>
              </a:rPr>
              <a:t>Data Collection:</a:t>
            </a:r>
            <a:r>
              <a:rPr lang="en-US" dirty="0" smtClean="0">
                <a:latin typeface="+mj-lt"/>
              </a:rPr>
              <a:t>  includes assessments used to determine student progress</a:t>
            </a:r>
            <a:endParaRPr lang="en-US" u="sng" dirty="0">
              <a:latin typeface="+mj-lt"/>
            </a:endParaRPr>
          </a:p>
        </p:txBody>
      </p:sp>
      <p:pic>
        <p:nvPicPr>
          <p:cNvPr id="4" name="Picture 2"/>
          <p:cNvPicPr>
            <a:picLocks noChangeAspect="1" noChangeArrowheads="1"/>
          </p:cNvPicPr>
          <p:nvPr/>
        </p:nvPicPr>
        <p:blipFill>
          <a:blip r:embed="rId2" cstate="print"/>
          <a:srcRect l="7143" t="9131" r="44048" b="32071"/>
          <a:stretch>
            <a:fillRect/>
          </a:stretch>
        </p:blipFill>
        <p:spPr bwMode="auto">
          <a:xfrm>
            <a:off x="6400800" y="5257800"/>
            <a:ext cx="1295400" cy="99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1905000" y="381000"/>
            <a:ext cx="6477000" cy="914400"/>
          </a:xfrm>
        </p:spPr>
        <p:txBody>
          <a:bodyPr>
            <a:normAutofit/>
          </a:bodyPr>
          <a:lstStyle/>
          <a:p>
            <a:pPr algn="l"/>
            <a:r>
              <a:rPr lang="en-US" dirty="0" smtClean="0"/>
              <a:t>Instructional Planning Form</a:t>
            </a:r>
          </a:p>
        </p:txBody>
      </p:sp>
      <p:graphicFrame>
        <p:nvGraphicFramePr>
          <p:cNvPr id="278531" name="Group 3"/>
          <p:cNvGraphicFramePr>
            <a:graphicFrameLocks noGrp="1"/>
          </p:cNvGraphicFramePr>
          <p:nvPr>
            <p:ph type="tbl" idx="1"/>
          </p:nvPr>
        </p:nvGraphicFramePr>
        <p:xfrm>
          <a:off x="914400" y="2590800"/>
          <a:ext cx="7086601" cy="3826612"/>
        </p:xfrm>
        <a:graphic>
          <a:graphicData uri="http://schemas.openxmlformats.org/drawingml/2006/table">
            <a:tbl>
              <a:tblPr/>
              <a:tblGrid>
                <a:gridCol w="576318"/>
                <a:gridCol w="1046605"/>
                <a:gridCol w="1291174"/>
                <a:gridCol w="1614111"/>
                <a:gridCol w="987972"/>
                <a:gridCol w="1570421"/>
              </a:tblGrid>
              <a:tr h="269203">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pitchFamily="-106" charset="-128"/>
                        </a:rPr>
                        <a:t>Instructional Strategies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pitchFamily="-106" charset="-128"/>
                        </a:rPr>
                        <a:t>Materials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pitchFamily="-106" charset="-128"/>
                        </a:rPr>
                        <a:t>Arrangement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pitchFamily="-106" charset="-128"/>
                        </a:rPr>
                        <a:t>Time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pitchFamily="-106" charset="-128"/>
                        </a:rPr>
                        <a:t>Assessments to determine student progress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98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Skill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ＭＳ Ｐゴシック" pitchFamily="-106" charset="-128"/>
                        </a:rPr>
                        <a:t>Teaching Strategy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53560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009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009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72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583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a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3544" name="Text Box 56"/>
          <p:cNvSpPr txBox="1">
            <a:spLocks noChangeArrowheads="1"/>
          </p:cNvSpPr>
          <p:nvPr/>
        </p:nvSpPr>
        <p:spPr bwMode="auto">
          <a:xfrm>
            <a:off x="762000" y="1600200"/>
            <a:ext cx="8001000" cy="830997"/>
          </a:xfrm>
          <a:prstGeom prst="rect">
            <a:avLst/>
          </a:prstGeom>
          <a:noFill/>
          <a:ln w="9525">
            <a:noFill/>
            <a:miter lim="800000"/>
            <a:headEnd/>
            <a:tailEnd/>
          </a:ln>
        </p:spPr>
        <p:txBody>
          <a:bodyPr wrap="square">
            <a:spAutoFit/>
          </a:bodyPr>
          <a:lstStyle/>
          <a:p>
            <a:pPr algn="ctr"/>
            <a:endParaRPr lang="en-US" sz="1200" dirty="0">
              <a:latin typeface="Calibri" pitchFamily="-106" charset="0"/>
            </a:endParaRPr>
          </a:p>
          <a:p>
            <a:r>
              <a:rPr lang="en-US" sz="1200" dirty="0" smtClean="0">
                <a:latin typeface="Calibri" pitchFamily="-106" charset="0"/>
              </a:rPr>
              <a:t> Teacher  Name</a:t>
            </a:r>
            <a:r>
              <a:rPr lang="en-US" sz="1200" dirty="0">
                <a:latin typeface="Calibri" pitchFamily="-106" charset="0"/>
              </a:rPr>
              <a:t>________________  </a:t>
            </a:r>
            <a:r>
              <a:rPr lang="en-US" sz="1200" dirty="0" smtClean="0">
                <a:latin typeface="Calibri" pitchFamily="-106" charset="0"/>
              </a:rPr>
              <a:t>  Grade Level  ________________________School </a:t>
            </a:r>
            <a:r>
              <a:rPr lang="en-US" sz="1200" dirty="0">
                <a:latin typeface="Calibri" pitchFamily="-106" charset="0"/>
              </a:rPr>
              <a:t>Year </a:t>
            </a:r>
            <a:r>
              <a:rPr lang="en-US" sz="1200" dirty="0" smtClean="0">
                <a:latin typeface="Calibri" pitchFamily="-106" charset="0"/>
              </a:rPr>
              <a:t>____________</a:t>
            </a:r>
          </a:p>
          <a:p>
            <a:endParaRPr lang="en-US" sz="1200" dirty="0">
              <a:latin typeface="Calibri" pitchFamily="-106" charset="0"/>
            </a:endParaRPr>
          </a:p>
          <a:p>
            <a:r>
              <a:rPr lang="en-US" sz="1200" dirty="0">
                <a:latin typeface="Calibri" pitchFamily="-106" charset="0"/>
              </a:rPr>
              <a:t>Goal ___________________________________________________________________________________</a:t>
            </a:r>
          </a:p>
        </p:txBody>
      </p:sp>
      <p:sp>
        <p:nvSpPr>
          <p:cNvPr id="63545" name="Text Box 57"/>
          <p:cNvSpPr txBox="1">
            <a:spLocks noChangeArrowheads="1"/>
          </p:cNvSpPr>
          <p:nvPr/>
        </p:nvSpPr>
        <p:spPr bwMode="auto">
          <a:xfrm>
            <a:off x="6172200" y="6213475"/>
            <a:ext cx="2362200" cy="457200"/>
          </a:xfrm>
          <a:prstGeom prst="rect">
            <a:avLst/>
          </a:prstGeom>
          <a:noFill/>
          <a:ln w="9525">
            <a:noFill/>
            <a:miter lim="800000"/>
            <a:headEnd/>
            <a:tailEnd/>
          </a:ln>
        </p:spPr>
        <p:txBody>
          <a:bodyPr>
            <a:spAutoFit/>
          </a:bodyPr>
          <a:lstStyle/>
          <a:p>
            <a:endParaRPr lang="en-US">
              <a:latin typeface="Times" pitchFamily="-106" charset="0"/>
            </a:endParaRPr>
          </a:p>
        </p:txBody>
      </p:sp>
      <p:sp>
        <p:nvSpPr>
          <p:cNvPr id="63546" name="Text Box 58"/>
          <p:cNvSpPr txBox="1">
            <a:spLocks noChangeArrowheads="1"/>
          </p:cNvSpPr>
          <p:nvPr/>
        </p:nvSpPr>
        <p:spPr bwMode="auto">
          <a:xfrm>
            <a:off x="6781800" y="6321425"/>
            <a:ext cx="2190750" cy="228600"/>
          </a:xfrm>
          <a:prstGeom prst="rect">
            <a:avLst/>
          </a:prstGeom>
          <a:noFill/>
          <a:ln w="9525">
            <a:noFill/>
            <a:miter lim="800000"/>
            <a:headEnd/>
            <a:tailEnd/>
          </a:ln>
        </p:spPr>
        <p:txBody>
          <a:bodyPr>
            <a:spAutoFit/>
          </a:bodyPr>
          <a:lstStyle/>
          <a:p>
            <a:r>
              <a:rPr lang="en-US" sz="900">
                <a:latin typeface="Times" pitchFamily="-106" charset="0"/>
              </a:rPr>
              <a:t>10/03  Adapted from the U of Oregon</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630362"/>
          </a:xfrm>
        </p:spPr>
        <p:txBody>
          <a:bodyPr>
            <a:normAutofit fontScale="90000"/>
          </a:bodyPr>
          <a:lstStyle/>
          <a:p>
            <a:pPr algn="ctr"/>
            <a:r>
              <a:rPr lang="en-US" sz="4000" dirty="0" smtClean="0">
                <a:solidFill>
                  <a:srgbClr val="006600"/>
                </a:solidFill>
              </a:rPr>
              <a:t> </a:t>
            </a:r>
            <a:r>
              <a:rPr lang="en-US" b="1" dirty="0" smtClean="0">
                <a:solidFill>
                  <a:srgbClr val="006600"/>
                </a:solidFill>
                <a:effectLst>
                  <a:outerShdw blurRad="38100" dist="38100" dir="2700000" algn="tl">
                    <a:srgbClr val="000000">
                      <a:alpha val="43137"/>
                    </a:srgbClr>
                  </a:outerShdw>
                </a:effectLst>
              </a:rPr>
              <a:t>Appropriate Instruction &amp;</a:t>
            </a:r>
            <a:br>
              <a:rPr lang="en-US" b="1" dirty="0" smtClean="0">
                <a:solidFill>
                  <a:srgbClr val="006600"/>
                </a:solidFill>
                <a:effectLst>
                  <a:outerShdw blurRad="38100" dist="38100" dir="2700000" algn="tl">
                    <a:srgbClr val="000000">
                      <a:alpha val="43137"/>
                    </a:srgbClr>
                  </a:outerShdw>
                </a:effectLst>
              </a:rPr>
            </a:br>
            <a:r>
              <a:rPr lang="en-US" b="1" dirty="0" smtClean="0">
                <a:solidFill>
                  <a:srgbClr val="006600"/>
                </a:solidFill>
                <a:effectLst>
                  <a:outerShdw blurRad="38100" dist="38100" dir="2700000" algn="tl">
                    <a:srgbClr val="000000">
                      <a:alpha val="43137"/>
                    </a:srgbClr>
                  </a:outerShdw>
                </a:effectLst>
              </a:rPr>
              <a:t>    Repeated Assessments to document positive student outcomes</a:t>
            </a:r>
            <a:endParaRPr lang="en-US" dirty="0">
              <a:solidFill>
                <a:srgbClr val="006600"/>
              </a:solidFill>
            </a:endParaRPr>
          </a:p>
        </p:txBody>
      </p:sp>
      <p:sp>
        <p:nvSpPr>
          <p:cNvPr id="3" name="Content Placeholder 2"/>
          <p:cNvSpPr>
            <a:spLocks noGrp="1"/>
          </p:cNvSpPr>
          <p:nvPr>
            <p:ph idx="1"/>
          </p:nvPr>
        </p:nvSpPr>
        <p:spPr>
          <a:xfrm>
            <a:off x="304800" y="2057400"/>
            <a:ext cx="8382000" cy="4572000"/>
          </a:xfrm>
        </p:spPr>
        <p:txBody>
          <a:bodyPr/>
          <a:lstStyle/>
          <a:p>
            <a:pPr marL="457200" lvl="1">
              <a:buClr>
                <a:schemeClr val="accent1"/>
              </a:buClr>
              <a:buNone/>
            </a:pPr>
            <a:r>
              <a:rPr lang="en-US" sz="2800" b="1" dirty="0" smtClean="0">
                <a:solidFill>
                  <a:srgbClr val="C00000"/>
                </a:solidFill>
                <a:effectLst>
                  <a:outerShdw blurRad="38100" dist="38100" dir="2700000" algn="tl">
                    <a:srgbClr val="000000">
                      <a:alpha val="43137"/>
                    </a:srgbClr>
                  </a:outerShdw>
                </a:effectLst>
              </a:rPr>
              <a:t>ISBE REQUIRES progress monitoring:</a:t>
            </a:r>
          </a:p>
          <a:p>
            <a:pPr marL="457200" lvl="1">
              <a:buClr>
                <a:schemeClr val="accent1"/>
              </a:buClr>
              <a:buNone/>
            </a:pPr>
            <a:r>
              <a:rPr lang="en-US" dirty="0" smtClean="0">
                <a:effectLst>
                  <a:outerShdw blurRad="38100" dist="38100" dir="2700000" algn="tl">
                    <a:srgbClr val="000000">
                      <a:alpha val="43137"/>
                    </a:srgbClr>
                  </a:outerShdw>
                </a:effectLst>
              </a:rPr>
              <a:t>“Data-based documentation of </a:t>
            </a:r>
            <a:r>
              <a:rPr lang="en-US" dirty="0" smtClean="0">
                <a:solidFill>
                  <a:srgbClr val="C00000"/>
                </a:solidFill>
                <a:effectLst>
                  <a:outerShdw blurRad="38100" dist="38100" dir="2700000" algn="tl">
                    <a:srgbClr val="000000">
                      <a:alpha val="43137"/>
                    </a:srgbClr>
                  </a:outerShdw>
                </a:effectLst>
              </a:rPr>
              <a:t>repeated assessments of achievement </a:t>
            </a:r>
            <a:r>
              <a:rPr lang="en-US" dirty="0" smtClean="0">
                <a:effectLst>
                  <a:outerShdw blurRad="38100" dist="38100" dir="2700000" algn="tl">
                    <a:srgbClr val="000000">
                      <a:alpha val="43137"/>
                    </a:srgbClr>
                  </a:outerShdw>
                </a:effectLst>
              </a:rPr>
              <a:t>at reasonable intervals, reflecting formal assessment of student progress during instruction, which was provided to the child’s parents  --(34CFR 300.309(b))</a:t>
            </a:r>
          </a:p>
          <a:p>
            <a:pPr marL="914400" lvl="2">
              <a:buClr>
                <a:schemeClr val="accent1"/>
              </a:buClr>
              <a:buFont typeface="Wingdings" pitchFamily="2" charset="2"/>
              <a:buChar char=""/>
            </a:pPr>
            <a:r>
              <a:rPr lang="en-US" dirty="0" smtClean="0">
                <a:solidFill>
                  <a:srgbClr val="C00000"/>
                </a:solidFill>
                <a:effectLst>
                  <a:outerShdw blurRad="38100" dist="38100" dir="2700000" algn="tl">
                    <a:srgbClr val="000000">
                      <a:alpha val="43137"/>
                    </a:srgbClr>
                  </a:outerShdw>
                </a:effectLst>
              </a:rPr>
              <a:t>Progress Monitoring Examples</a:t>
            </a:r>
          </a:p>
          <a:p>
            <a:pPr marL="1371600" lvl="3">
              <a:buClr>
                <a:schemeClr val="accent1"/>
              </a:buClr>
              <a:buFont typeface="Wingdings" pitchFamily="2" charset="2"/>
              <a:buChar char=""/>
            </a:pPr>
            <a:r>
              <a:rPr lang="en-US" dirty="0" smtClean="0">
                <a:effectLst>
                  <a:outerShdw blurRad="38100" dist="38100" dir="2700000" algn="tl">
                    <a:srgbClr val="000000">
                      <a:alpha val="43137"/>
                    </a:srgbClr>
                  </a:outerShdw>
                </a:effectLst>
              </a:rPr>
              <a:t>CBM Measures (</a:t>
            </a:r>
            <a:r>
              <a:rPr lang="en-US" dirty="0" err="1" smtClean="0">
                <a:effectLst>
                  <a:outerShdw blurRad="38100" dist="38100" dir="2700000" algn="tl">
                    <a:srgbClr val="000000">
                      <a:alpha val="43137"/>
                    </a:srgbClr>
                  </a:outerShdw>
                </a:effectLst>
              </a:rPr>
              <a:t>Aimsweb</a:t>
            </a:r>
            <a:r>
              <a:rPr lang="en-US" dirty="0" smtClean="0">
                <a:effectLst>
                  <a:outerShdw blurRad="38100" dist="38100" dir="2700000" algn="tl">
                    <a:srgbClr val="000000">
                      <a:alpha val="43137"/>
                    </a:srgbClr>
                  </a:outerShdw>
                </a:effectLst>
              </a:rPr>
              <a:t>)</a:t>
            </a:r>
          </a:p>
          <a:p>
            <a:pPr marL="1371600" lvl="3">
              <a:buClr>
                <a:schemeClr val="accent1"/>
              </a:buClr>
              <a:buFont typeface="Wingdings" pitchFamily="2" charset="2"/>
              <a:buChar char=""/>
            </a:pPr>
            <a:r>
              <a:rPr lang="en-US" dirty="0" smtClean="0">
                <a:effectLst>
                  <a:outerShdw blurRad="38100" dist="38100" dir="2700000" algn="tl">
                    <a:srgbClr val="000000">
                      <a:alpha val="43137"/>
                    </a:srgbClr>
                  </a:outerShdw>
                </a:effectLst>
              </a:rPr>
              <a:t>MAP progress</a:t>
            </a:r>
          </a:p>
          <a:p>
            <a:pPr marL="1371600" lvl="3">
              <a:buClr>
                <a:schemeClr val="accent1"/>
              </a:buClr>
              <a:buFont typeface="Wingdings" pitchFamily="2" charset="2"/>
              <a:buChar char=""/>
            </a:pPr>
            <a:r>
              <a:rPr lang="en-US" dirty="0" smtClean="0">
                <a:effectLst>
                  <a:outerShdw blurRad="38100" dist="38100" dir="2700000" algn="tl">
                    <a:srgbClr val="000000">
                      <a:alpha val="43137"/>
                    </a:srgbClr>
                  </a:outerShdw>
                </a:effectLst>
              </a:rPr>
              <a:t>Formative Assessments</a:t>
            </a:r>
          </a:p>
          <a:p>
            <a:pPr marL="1371600" lvl="3">
              <a:buClr>
                <a:schemeClr val="accent1"/>
              </a:buClr>
              <a:buFont typeface="Wingdings" pitchFamily="2" charset="2"/>
              <a:buChar char=""/>
            </a:pPr>
            <a:r>
              <a:rPr lang="en-US" dirty="0" smtClean="0">
                <a:effectLst>
                  <a:outerShdw blurRad="38100" dist="38100" dir="2700000" algn="tl">
                    <a:srgbClr val="000000">
                      <a:alpha val="43137"/>
                    </a:srgbClr>
                  </a:outerShdw>
                </a:effectLst>
              </a:rPr>
              <a:t>Mastery Measures from intervention programs</a:t>
            </a:r>
          </a:p>
          <a:p>
            <a:endParaRPr lang="en-US"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273050"/>
            <a:ext cx="7772400" cy="869950"/>
          </a:xfrm>
        </p:spPr>
        <p:txBody>
          <a:bodyPr>
            <a:normAutofit/>
          </a:bodyPr>
          <a:lstStyle/>
          <a:p>
            <a:pPr algn="ctr"/>
            <a:r>
              <a:rPr lang="en-US" dirty="0" smtClean="0">
                <a:solidFill>
                  <a:srgbClr val="006600"/>
                </a:solidFill>
              </a:rPr>
              <a:t>Documenting Interventions</a:t>
            </a:r>
            <a:endParaRPr lang="en-US" dirty="0">
              <a:solidFill>
                <a:srgbClr val="006600"/>
              </a:solidFill>
            </a:endParaRPr>
          </a:p>
        </p:txBody>
      </p:sp>
      <p:sp>
        <p:nvSpPr>
          <p:cNvPr id="5" name="Content Placeholder 4"/>
          <p:cNvSpPr>
            <a:spLocks noGrp="1"/>
          </p:cNvSpPr>
          <p:nvPr>
            <p:ph idx="1"/>
          </p:nvPr>
        </p:nvSpPr>
        <p:spPr>
          <a:xfrm>
            <a:off x="2706624" y="1371600"/>
            <a:ext cx="5715000" cy="5029200"/>
          </a:xfrm>
        </p:spPr>
        <p:txBody>
          <a:bodyPr>
            <a:normAutofit fontScale="92500" lnSpcReduction="10000"/>
          </a:bodyPr>
          <a:lstStyle/>
          <a:p>
            <a:r>
              <a:rPr lang="en-US" dirty="0" smtClean="0">
                <a:latin typeface="+mj-lt"/>
              </a:rPr>
              <a:t>Supplemental instruction and other interventions used to facilitate student achievement also need to be documented and are expected by ISBE as a part of showing access to appropriate instruction</a:t>
            </a:r>
          </a:p>
          <a:p>
            <a:endParaRPr lang="en-US" dirty="0" smtClean="0">
              <a:latin typeface="+mj-lt"/>
            </a:endParaRPr>
          </a:p>
          <a:p>
            <a:r>
              <a:rPr lang="en-US" dirty="0" smtClean="0">
                <a:latin typeface="+mj-lt"/>
              </a:rPr>
              <a:t>These include any interventions over and above regular classroom instruction including work with a Reading Specialist, ELL teacher, etc…</a:t>
            </a:r>
          </a:p>
          <a:p>
            <a:endParaRPr lang="en-US" dirty="0" smtClean="0">
              <a:latin typeface="+mj-lt"/>
            </a:endParaRPr>
          </a:p>
          <a:p>
            <a:r>
              <a:rPr lang="en-US" dirty="0" smtClean="0">
                <a:latin typeface="+mj-lt"/>
              </a:rPr>
              <a:t>These are held to the same standard of “rigor” as Core instruction</a:t>
            </a:r>
            <a:endParaRPr lang="en-US" dirty="0">
              <a:latin typeface="+mj-lt"/>
            </a:endParaRPr>
          </a:p>
        </p:txBody>
      </p:sp>
      <p:sp>
        <p:nvSpPr>
          <p:cNvPr id="6" name="Text Placeholder 5"/>
          <p:cNvSpPr>
            <a:spLocks noGrp="1"/>
          </p:cNvSpPr>
          <p:nvPr>
            <p:ph type="body" sz="half" idx="2"/>
          </p:nvPr>
        </p:nvSpPr>
        <p:spPr/>
        <p:txBody>
          <a:bodyPr/>
          <a:lstStyle/>
          <a:p>
            <a:r>
              <a:rPr lang="en-US" dirty="0" smtClean="0">
                <a:effectLst>
                  <a:outerShdw blurRad="38100" dist="38100" dir="2700000" algn="tl">
                    <a:srgbClr val="000000">
                      <a:alpha val="43137"/>
                    </a:srgbClr>
                  </a:outerShdw>
                </a:effectLst>
                <a:latin typeface="+mj-lt"/>
              </a:rPr>
              <a:t>What has the school done to </a:t>
            </a:r>
            <a:r>
              <a:rPr lang="en-US" dirty="0" smtClean="0">
                <a:solidFill>
                  <a:srgbClr val="C00000"/>
                </a:solidFill>
                <a:effectLst>
                  <a:outerShdw blurRad="38100" dist="38100" dir="2700000" algn="tl">
                    <a:srgbClr val="000000">
                      <a:alpha val="43137"/>
                    </a:srgbClr>
                  </a:outerShdw>
                </a:effectLst>
                <a:latin typeface="+mj-lt"/>
              </a:rPr>
              <a:t>increase instruction </a:t>
            </a:r>
            <a:r>
              <a:rPr lang="en-US" dirty="0" smtClean="0">
                <a:effectLst>
                  <a:outerShdw blurRad="38100" dist="38100" dir="2700000" algn="tl">
                    <a:srgbClr val="000000">
                      <a:alpha val="43137"/>
                    </a:srgbClr>
                  </a:outerShdw>
                </a:effectLst>
                <a:latin typeface="+mj-lt"/>
              </a:rPr>
              <a:t>to show that the student has had “adequate” instruction  to show progress?</a:t>
            </a:r>
            <a:endParaRPr lang="en-US" dirty="0">
              <a:effectLst>
                <a:outerShdw blurRad="38100" dist="38100" dir="2700000" algn="tl">
                  <a:srgbClr val="000000">
                    <a:alpha val="43137"/>
                  </a:srgbClr>
                </a:outerShdw>
              </a:effectLst>
              <a:latin typeface="+mj-lt"/>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noAutofit/>
          </a:bodyPr>
          <a:lstStyle/>
          <a:p>
            <a:pPr algn="ctr"/>
            <a:r>
              <a:rPr lang="en-US" sz="3600" b="1" dirty="0" smtClean="0">
                <a:solidFill>
                  <a:srgbClr val="C00000"/>
                </a:solidFill>
                <a:effectLst>
                  <a:outerShdw blurRad="38100" dist="38100" dir="2700000" algn="tl">
                    <a:srgbClr val="000000">
                      <a:alpha val="43137"/>
                    </a:srgbClr>
                  </a:outerShdw>
                </a:effectLst>
              </a:rPr>
              <a:t>Factors to Consider In</a:t>
            </a:r>
            <a:br>
              <a:rPr lang="en-US" sz="3600" b="1" dirty="0" smtClean="0">
                <a:solidFill>
                  <a:srgbClr val="C00000"/>
                </a:solidFill>
                <a:effectLst>
                  <a:outerShdw blurRad="38100" dist="38100" dir="2700000" algn="tl">
                    <a:srgbClr val="000000">
                      <a:alpha val="43137"/>
                    </a:srgbClr>
                  </a:outerShdw>
                </a:effectLst>
              </a:rPr>
            </a:br>
            <a:r>
              <a:rPr lang="en-US" sz="3600" b="1" dirty="0" smtClean="0">
                <a:solidFill>
                  <a:srgbClr val="C00000"/>
                </a:solidFill>
                <a:effectLst>
                  <a:outerShdw blurRad="38100" dist="38100" dir="2700000" algn="tl">
                    <a:srgbClr val="000000">
                      <a:alpha val="43137"/>
                    </a:srgbClr>
                  </a:outerShdw>
                </a:effectLst>
              </a:rPr>
              <a:t>ELL Student Performance</a:t>
            </a:r>
            <a:endParaRPr lang="en-US" sz="3600" dirty="0">
              <a:solidFill>
                <a:srgbClr val="C00000"/>
              </a:solidFill>
            </a:endParaRPr>
          </a:p>
        </p:txBody>
      </p:sp>
      <p:sp>
        <p:nvSpPr>
          <p:cNvPr id="3" name="Content Placeholder 2"/>
          <p:cNvSpPr>
            <a:spLocks noGrp="1"/>
          </p:cNvSpPr>
          <p:nvPr>
            <p:ph idx="1"/>
          </p:nvPr>
        </p:nvSpPr>
        <p:spPr>
          <a:xfrm>
            <a:off x="838200" y="1905000"/>
            <a:ext cx="7848600" cy="4221163"/>
          </a:xfrm>
        </p:spPr>
        <p:txBody>
          <a:bodyPr>
            <a:normAutofit fontScale="92500" lnSpcReduction="20000"/>
          </a:bodyPr>
          <a:lstStyle/>
          <a:p>
            <a:r>
              <a:rPr lang="en-US" dirty="0" smtClean="0">
                <a:latin typeface="+mj-lt"/>
              </a:rPr>
              <a:t>The school’s overall goal is to </a:t>
            </a:r>
            <a:r>
              <a:rPr lang="en-US" dirty="0" smtClean="0">
                <a:solidFill>
                  <a:srgbClr val="006600"/>
                </a:solidFill>
                <a:latin typeface="+mj-lt"/>
              </a:rPr>
              <a:t>close the gap in the differences in performance across subgroups</a:t>
            </a:r>
            <a:r>
              <a:rPr lang="en-US" dirty="0" smtClean="0">
                <a:latin typeface="+mj-lt"/>
              </a:rPr>
              <a:t> by increasing differentiation and strengthening core instruction</a:t>
            </a:r>
          </a:p>
          <a:p>
            <a:endParaRPr lang="en-US" dirty="0" smtClean="0">
              <a:latin typeface="+mj-lt"/>
            </a:endParaRPr>
          </a:p>
          <a:p>
            <a:r>
              <a:rPr lang="en-US" dirty="0" smtClean="0">
                <a:latin typeface="+mj-lt"/>
              </a:rPr>
              <a:t>Student progress needs to be examined in the </a:t>
            </a:r>
            <a:r>
              <a:rPr lang="en-US" dirty="0" smtClean="0">
                <a:solidFill>
                  <a:srgbClr val="006600"/>
                </a:solidFill>
                <a:latin typeface="+mj-lt"/>
              </a:rPr>
              <a:t>context of language, culture and social factors</a:t>
            </a:r>
          </a:p>
          <a:p>
            <a:endParaRPr lang="en-US" dirty="0" smtClean="0">
              <a:latin typeface="+mj-lt"/>
            </a:endParaRPr>
          </a:p>
          <a:p>
            <a:r>
              <a:rPr lang="en-US" dirty="0" smtClean="0">
                <a:latin typeface="+mj-lt"/>
              </a:rPr>
              <a:t>As long as meaningful, statistically significant differences exist, we must use due diligence to ensure a culturally and linguistically fair process in SLD identification and </a:t>
            </a:r>
            <a:r>
              <a:rPr lang="en-US" dirty="0" smtClean="0">
                <a:solidFill>
                  <a:srgbClr val="006600"/>
                </a:solidFill>
                <a:latin typeface="+mj-lt"/>
              </a:rPr>
              <a:t>compare students to an appropriate, matched peer group</a:t>
            </a:r>
          </a:p>
          <a:p>
            <a:pPr>
              <a:buNone/>
            </a:pPr>
            <a:endParaRPr lang="en-US"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ctr"/>
            <a:r>
              <a:rPr lang="en-US" sz="3600" b="1" dirty="0" smtClean="0">
                <a:solidFill>
                  <a:srgbClr val="C00000"/>
                </a:solidFill>
                <a:effectLst>
                  <a:outerShdw blurRad="38100" dist="38100" dir="2700000" algn="tl">
                    <a:srgbClr val="000000">
                      <a:alpha val="43137"/>
                    </a:srgbClr>
                  </a:outerShdw>
                </a:effectLst>
              </a:rPr>
              <a:t>Additional Factors to Consider In</a:t>
            </a:r>
            <a:br>
              <a:rPr lang="en-US" sz="3600" b="1" dirty="0" smtClean="0">
                <a:solidFill>
                  <a:srgbClr val="C00000"/>
                </a:solidFill>
                <a:effectLst>
                  <a:outerShdw blurRad="38100" dist="38100" dir="2700000" algn="tl">
                    <a:srgbClr val="000000">
                      <a:alpha val="43137"/>
                    </a:srgbClr>
                  </a:outerShdw>
                </a:effectLst>
              </a:rPr>
            </a:br>
            <a:r>
              <a:rPr lang="en-US" sz="3600" b="1" dirty="0" smtClean="0">
                <a:solidFill>
                  <a:srgbClr val="C00000"/>
                </a:solidFill>
                <a:effectLst>
                  <a:outerShdw blurRad="38100" dist="38100" dir="2700000" algn="tl">
                    <a:srgbClr val="000000">
                      <a:alpha val="43137"/>
                    </a:srgbClr>
                  </a:outerShdw>
                </a:effectLst>
              </a:rPr>
              <a:t>ELL Student Performance</a:t>
            </a:r>
            <a:endParaRPr lang="en-US" sz="3600"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533400" y="1447800"/>
            <a:ext cx="8153400" cy="5410200"/>
          </a:xfrm>
        </p:spPr>
        <p:txBody>
          <a:bodyPr>
            <a:normAutofit lnSpcReduction="10000"/>
          </a:bodyPr>
          <a:lstStyle/>
          <a:p>
            <a:pPr>
              <a:buNone/>
            </a:pPr>
            <a:r>
              <a:rPr lang="en-US" b="1" dirty="0" smtClean="0">
                <a:solidFill>
                  <a:srgbClr val="006600"/>
                </a:solidFill>
                <a:latin typeface="+mj-lt"/>
              </a:rPr>
              <a:t>Factors to consider, but others will be included</a:t>
            </a:r>
          </a:p>
          <a:p>
            <a:pPr lvl="1"/>
            <a:r>
              <a:rPr lang="en-US" dirty="0" smtClean="0">
                <a:latin typeface="+mj-lt"/>
              </a:rPr>
              <a:t>Student rate of progress in CALP (Development of Academic English Skill) as demonstrated on pattern of ACCESS scores over time</a:t>
            </a:r>
          </a:p>
          <a:p>
            <a:pPr lvl="1"/>
            <a:endParaRPr lang="en-US" dirty="0" smtClean="0">
              <a:latin typeface="+mj-lt"/>
            </a:endParaRPr>
          </a:p>
          <a:p>
            <a:pPr lvl="1"/>
            <a:r>
              <a:rPr lang="en-US" dirty="0" smtClean="0">
                <a:latin typeface="+mj-lt"/>
              </a:rPr>
              <a:t>Student rate of progress given instruction targeted to student CALP ( Is SIOP instructional methods and/or WIDA based instructional and assessment methods used for this student?)</a:t>
            </a:r>
          </a:p>
          <a:p>
            <a:pPr lvl="1">
              <a:buNone/>
            </a:pPr>
            <a:endParaRPr lang="en-US" dirty="0" smtClean="0">
              <a:latin typeface="+mj-lt"/>
            </a:endParaRPr>
          </a:p>
          <a:p>
            <a:pPr lvl="1"/>
            <a:r>
              <a:rPr lang="en-US" dirty="0" smtClean="0">
                <a:latin typeface="+mj-lt"/>
              </a:rPr>
              <a:t>Student rate of progress in comparison to other ELL students matched for:	</a:t>
            </a:r>
          </a:p>
          <a:p>
            <a:pPr lvl="3"/>
            <a:r>
              <a:rPr lang="en-US" sz="1800" dirty="0" smtClean="0">
                <a:latin typeface="+mj-lt"/>
              </a:rPr>
              <a:t>CALP</a:t>
            </a:r>
          </a:p>
          <a:p>
            <a:pPr lvl="3"/>
            <a:r>
              <a:rPr lang="en-US" sz="1800" dirty="0" smtClean="0">
                <a:latin typeface="+mj-lt"/>
              </a:rPr>
              <a:t>Acculturation</a:t>
            </a:r>
          </a:p>
          <a:p>
            <a:pPr lvl="3"/>
            <a:r>
              <a:rPr lang="en-US" sz="1800" dirty="0" smtClean="0">
                <a:latin typeface="+mj-lt"/>
              </a:rPr>
              <a:t>SES</a:t>
            </a:r>
            <a:endParaRPr lang="en-US" sz="1800" i="1" dirty="0" smtClean="0">
              <a:latin typeface="+mj-lt"/>
            </a:endParaRPr>
          </a:p>
          <a:p>
            <a:pPr lvl="1"/>
            <a:endParaRPr lang="en-US"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228600"/>
            <a:ext cx="5867400" cy="1828800"/>
          </a:xfrm>
        </p:spPr>
        <p:txBody>
          <a:bodyPr>
            <a:normAutofit fontScale="90000"/>
          </a:bodyPr>
          <a:lstStyle/>
          <a:p>
            <a:pPr algn="l"/>
            <a:r>
              <a:rPr lang="en-US" b="1" dirty="0" smtClean="0">
                <a:solidFill>
                  <a:srgbClr val="C00000"/>
                </a:solidFill>
                <a:effectLst>
                  <a:outerShdw blurRad="38100" dist="38100" dir="2700000" algn="tl">
                    <a:srgbClr val="000000">
                      <a:alpha val="43137"/>
                    </a:srgbClr>
                  </a:outerShdw>
                </a:effectLst>
              </a:rPr>
              <a:t>Additional Considerations For students in </a:t>
            </a:r>
            <a:br>
              <a:rPr lang="en-US" b="1" dirty="0" smtClean="0">
                <a:solidFill>
                  <a:srgbClr val="C00000"/>
                </a:solidFill>
                <a:effectLst>
                  <a:outerShdw blurRad="38100" dist="38100" dir="2700000" algn="tl">
                    <a:srgbClr val="000000">
                      <a:alpha val="43137"/>
                    </a:srgbClr>
                  </a:outerShdw>
                </a:effectLst>
              </a:rPr>
            </a:br>
            <a:r>
              <a:rPr lang="en-US" b="1" dirty="0" smtClean="0">
                <a:solidFill>
                  <a:srgbClr val="C00000"/>
                </a:solidFill>
                <a:effectLst>
                  <a:outerShdw blurRad="38100" dist="38100" dir="2700000" algn="tl">
                    <a:srgbClr val="000000">
                      <a:alpha val="43137"/>
                    </a:srgbClr>
                  </a:outerShdw>
                </a:effectLst>
              </a:rPr>
              <a:t>Bilingual Programs</a:t>
            </a:r>
            <a:r>
              <a:rPr lang="en-US" dirty="0" smtClean="0">
                <a:solidFill>
                  <a:srgbClr val="C00000"/>
                </a:solidFill>
              </a:rPr>
              <a:t>	 </a:t>
            </a:r>
            <a:endParaRPr lang="en-US" dirty="0">
              <a:solidFill>
                <a:srgbClr val="C00000"/>
              </a:solidFill>
            </a:endParaRPr>
          </a:p>
        </p:txBody>
      </p:sp>
      <p:sp>
        <p:nvSpPr>
          <p:cNvPr id="3" name="Content Placeholder 2"/>
          <p:cNvSpPr>
            <a:spLocks noGrp="1"/>
          </p:cNvSpPr>
          <p:nvPr>
            <p:ph idx="1"/>
          </p:nvPr>
        </p:nvSpPr>
        <p:spPr>
          <a:xfrm>
            <a:off x="914400" y="2514600"/>
            <a:ext cx="7772400" cy="3505200"/>
          </a:xfrm>
        </p:spPr>
        <p:txBody>
          <a:bodyPr/>
          <a:lstStyle/>
          <a:p>
            <a:r>
              <a:rPr lang="en-US" b="1" dirty="0" smtClean="0">
                <a:solidFill>
                  <a:srgbClr val="006600"/>
                </a:solidFill>
                <a:latin typeface="+mj-lt"/>
              </a:rPr>
              <a:t>Rate of progress in Native Language instruction when matched to peers receiving native language instruction</a:t>
            </a:r>
          </a:p>
          <a:p>
            <a:pPr lvl="1"/>
            <a:r>
              <a:rPr lang="en-US" dirty="0" smtClean="0">
                <a:latin typeface="+mj-lt"/>
              </a:rPr>
              <a:t>Standardized testing measures ( </a:t>
            </a:r>
            <a:r>
              <a:rPr lang="en-US" dirty="0" err="1" smtClean="0">
                <a:latin typeface="+mj-lt"/>
              </a:rPr>
              <a:t>Logramos</a:t>
            </a:r>
            <a:r>
              <a:rPr lang="en-US" dirty="0" smtClean="0">
                <a:latin typeface="+mj-lt"/>
              </a:rPr>
              <a:t>)</a:t>
            </a:r>
          </a:p>
          <a:p>
            <a:pPr lvl="1"/>
            <a:r>
              <a:rPr lang="en-US" dirty="0" smtClean="0">
                <a:latin typeface="+mj-lt"/>
              </a:rPr>
              <a:t>CBM measures ( IDEL and </a:t>
            </a:r>
            <a:r>
              <a:rPr lang="en-US" dirty="0" err="1" smtClean="0">
                <a:latin typeface="+mj-lt"/>
              </a:rPr>
              <a:t>Aimsweb</a:t>
            </a:r>
            <a:r>
              <a:rPr lang="en-US" dirty="0" smtClean="0">
                <a:latin typeface="+mj-lt"/>
              </a:rPr>
              <a:t>)</a:t>
            </a:r>
          </a:p>
          <a:p>
            <a:pPr lvl="1"/>
            <a:r>
              <a:rPr lang="en-US" dirty="0" smtClean="0">
                <a:latin typeface="+mj-lt"/>
              </a:rPr>
              <a:t>Classroom performance different in native language instruction versus English? </a:t>
            </a:r>
          </a:p>
        </p:txBody>
      </p:sp>
      <p:pic>
        <p:nvPicPr>
          <p:cNvPr id="4" name="Picture 2"/>
          <p:cNvPicPr>
            <a:picLocks noChangeAspect="1" noChangeArrowheads="1"/>
          </p:cNvPicPr>
          <p:nvPr/>
        </p:nvPicPr>
        <p:blipFill>
          <a:blip r:embed="rId2" cstate="print"/>
          <a:srcRect l="7143" t="9131" r="44048" b="32071"/>
          <a:stretch>
            <a:fillRect/>
          </a:stretch>
        </p:blipFill>
        <p:spPr bwMode="auto">
          <a:xfrm>
            <a:off x="381000" y="457200"/>
            <a:ext cx="1600200" cy="152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b="1" dirty="0" smtClean="0">
                <a:effectLst>
                  <a:outerShdw blurRad="38100" dist="38100" dir="2700000" algn="tl">
                    <a:srgbClr val="000000">
                      <a:alpha val="43137"/>
                    </a:srgbClr>
                  </a:outerShdw>
                </a:effectLst>
              </a:rPr>
              <a:t>Additional Criteria for SLD</a:t>
            </a:r>
            <a:endParaRPr lang="en-US" sz="4000" b="1" dirty="0">
              <a:effectLst>
                <a:outerShdw blurRad="38100" dist="38100" dir="2700000" algn="tl">
                  <a:srgbClr val="000000">
                    <a:alpha val="43137"/>
                  </a:srgbClr>
                </a:outerShdw>
              </a:effectLst>
            </a:endParaRPr>
          </a:p>
        </p:txBody>
      </p:sp>
      <p:sp>
        <p:nvSpPr>
          <p:cNvPr id="5" name="Text Placeholder 4"/>
          <p:cNvSpPr>
            <a:spLocks noGrp="1"/>
          </p:cNvSpPr>
          <p:nvPr>
            <p:ph type="body" idx="1"/>
          </p:nvPr>
        </p:nvSpPr>
        <p:spPr/>
        <p:txBody>
          <a:bodyPr>
            <a:normAutofit/>
          </a:bodyPr>
          <a:lstStyle/>
          <a:p>
            <a:pPr algn="ctr">
              <a:lnSpc>
                <a:spcPct val="100000"/>
              </a:lnSpc>
              <a:buFont typeface="Arial" pitchFamily="34" charset="0"/>
              <a:buChar char="•"/>
            </a:pPr>
            <a:r>
              <a:rPr lang="en-US" dirty="0" smtClean="0"/>
              <a:t>Exclusionary</a:t>
            </a:r>
          </a:p>
          <a:p>
            <a:pPr algn="ctr">
              <a:lnSpc>
                <a:spcPct val="100000"/>
              </a:lnSpc>
              <a:buFont typeface="Arial" pitchFamily="34" charset="0"/>
              <a:buChar char="•"/>
            </a:pPr>
            <a:r>
              <a:rPr lang="en-US" dirty="0" smtClean="0"/>
              <a:t>Inclusionary </a:t>
            </a:r>
            <a:br>
              <a:rPr lang="en-US" dirty="0" smtClean="0"/>
            </a:br>
            <a:endParaRPr lang="en-US" dirty="0" smtClean="0"/>
          </a:p>
          <a:p>
            <a:pPr algn="ctr"/>
            <a:endParaRPr lang="en-US" dirty="0"/>
          </a:p>
        </p:txBody>
      </p:sp>
      <p:pic>
        <p:nvPicPr>
          <p:cNvPr id="160770" name="Picture 2" descr="\\ESC\ESCDATA\USERS\PLUYMERK\My Pictures\Microsoft Clip Organizer\j0431538.png"/>
          <p:cNvPicPr>
            <a:picLocks noChangeAspect="1" noChangeArrowheads="1"/>
          </p:cNvPicPr>
          <p:nvPr/>
        </p:nvPicPr>
        <p:blipFill>
          <a:blip r:embed="rId2" cstate="print"/>
          <a:srcRect/>
          <a:stretch>
            <a:fillRect/>
          </a:stretch>
        </p:blipFill>
        <p:spPr bwMode="auto">
          <a:xfrm>
            <a:off x="5410200" y="4572000"/>
            <a:ext cx="2248412" cy="2083275"/>
          </a:xfrm>
          <a:prstGeom prst="rect">
            <a:avLst/>
          </a:prstGeom>
          <a:noFill/>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447800"/>
            <a:ext cx="6629400" cy="1371600"/>
          </a:xfrm>
        </p:spPr>
        <p:txBody>
          <a:bodyPr>
            <a:noAutofit/>
          </a:bodyPr>
          <a:lstStyle/>
          <a:p>
            <a:pPr fontAlgn="auto">
              <a:spcAft>
                <a:spcPts val="0"/>
              </a:spcAft>
              <a:defRPr/>
            </a:pPr>
            <a:r>
              <a:rPr lang="en-US" dirty="0" smtClean="0">
                <a:effectLst>
                  <a:outerShdw blurRad="38100" dist="38100" dir="2700000" algn="tl">
                    <a:srgbClr val="000000">
                      <a:alpha val="43137"/>
                    </a:srgbClr>
                  </a:outerShdw>
                </a:effectLst>
              </a:rPr>
              <a:t>Exclusionary criteria</a:t>
            </a:r>
            <a:br>
              <a:rPr lang="en-US"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4" name="Text Placeholder 3"/>
          <p:cNvSpPr>
            <a:spLocks noGrp="1"/>
          </p:cNvSpPr>
          <p:nvPr>
            <p:ph type="body" idx="1"/>
          </p:nvPr>
        </p:nvSpPr>
        <p:spPr>
          <a:xfrm>
            <a:off x="1981200" y="4495800"/>
            <a:ext cx="2971800" cy="2057400"/>
          </a:xfrm>
        </p:spPr>
        <p:txBody>
          <a:bodyPr/>
          <a:lstStyle/>
          <a:p>
            <a:pPr>
              <a:defRPr/>
            </a:pPr>
            <a:r>
              <a:rPr lang="en-US" dirty="0" smtClean="0">
                <a:solidFill>
                  <a:srgbClr val="C00000"/>
                </a:solidFill>
                <a:effectLst>
                  <a:outerShdw blurRad="38100" dist="38100" dir="2700000" algn="tl">
                    <a:srgbClr val="000000">
                      <a:alpha val="43137"/>
                    </a:srgbClr>
                  </a:outerShdw>
                </a:effectLst>
              </a:rPr>
              <a:t>THINGS TO CONSIDER DURING THE PROBLEM SOLVING PROCESS…</a:t>
            </a:r>
            <a:endParaRPr lang="en-US" dirty="0">
              <a:solidFill>
                <a:srgbClr val="C00000"/>
              </a:solidFill>
              <a:effectLst>
                <a:outerShdw blurRad="38100" dist="38100" dir="2700000" algn="tl">
                  <a:srgbClr val="000000">
                    <a:alpha val="43137"/>
                  </a:srgbClr>
                </a:outerShdw>
              </a:effectLst>
            </a:endParaRPr>
          </a:p>
        </p:txBody>
      </p:sp>
      <p:pic>
        <p:nvPicPr>
          <p:cNvPr id="32772" name="Picture 4" descr="C:\Documents and Settings\christine_martin\Local Settings\Temporary Internet Files\Content.IE5\UOTI5B7W\MPj04393260000[1].jpg"/>
          <p:cNvPicPr>
            <a:picLocks noChangeAspect="1" noChangeArrowheads="1"/>
          </p:cNvPicPr>
          <p:nvPr/>
        </p:nvPicPr>
        <p:blipFill>
          <a:blip r:embed="rId3" cstate="print"/>
          <a:srcRect/>
          <a:stretch>
            <a:fillRect/>
          </a:stretch>
        </p:blipFill>
        <p:spPr bwMode="auto">
          <a:xfrm>
            <a:off x="5583238" y="4479925"/>
            <a:ext cx="2570162" cy="1997075"/>
          </a:xfrm>
          <a:prstGeom prst="rect">
            <a:avLst/>
          </a:prstGeom>
          <a:noFill/>
          <a:ln w="9525">
            <a:noFill/>
            <a:miter lim="800000"/>
            <a:headEnd/>
            <a:tailEnd/>
          </a:ln>
        </p:spPr>
      </p:pic>
      <p:sp>
        <p:nvSpPr>
          <p:cNvPr id="5" name="TextBox 4"/>
          <p:cNvSpPr txBox="1"/>
          <p:nvPr/>
        </p:nvSpPr>
        <p:spPr>
          <a:xfrm>
            <a:off x="152401" y="4419600"/>
            <a:ext cx="1600200" cy="1477328"/>
          </a:xfrm>
          <a:prstGeom prst="rect">
            <a:avLst/>
          </a:prstGeom>
          <a:noFill/>
        </p:spPr>
        <p:txBody>
          <a:bodyPr wrap="square" rtlCol="0">
            <a:spAutoFit/>
          </a:bodyPr>
          <a:lstStyle/>
          <a:p>
            <a:r>
              <a:rPr lang="en-US" dirty="0" smtClean="0">
                <a:effectLst>
                  <a:outerShdw blurRad="38100" dist="38100" dir="2700000" algn="tl">
                    <a:srgbClr val="000000">
                      <a:alpha val="43137"/>
                    </a:srgbClr>
                  </a:outerShdw>
                </a:effectLst>
              </a:rPr>
              <a:t>What’s required to  </a:t>
            </a:r>
            <a:r>
              <a:rPr lang="en-US" dirty="0" smtClean="0">
                <a:solidFill>
                  <a:srgbClr val="C00000"/>
                </a:solidFill>
                <a:effectLst>
                  <a:outerShdw blurRad="38100" dist="38100" dir="2700000" algn="tl">
                    <a:srgbClr val="000000">
                      <a:alpha val="43137"/>
                    </a:srgbClr>
                  </a:outerShdw>
                </a:effectLst>
              </a:rPr>
              <a:t>prove</a:t>
            </a:r>
            <a:r>
              <a:rPr lang="en-US" dirty="0" smtClean="0">
                <a:effectLst>
                  <a:outerShdw blurRad="38100" dist="38100" dir="2700000" algn="tl">
                    <a:srgbClr val="000000">
                      <a:alpha val="43137"/>
                    </a:srgbClr>
                  </a:outerShdw>
                </a:effectLst>
              </a:rPr>
              <a:t> that the student “needs”  special education</a:t>
            </a:r>
          </a:p>
          <a:p>
            <a:endParaRPr lang="en-US"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372</TotalTime>
  <Words>6603</Words>
  <Application>Microsoft Office PowerPoint</Application>
  <PresentationFormat>On-screen Show (4:3)</PresentationFormat>
  <Paragraphs>1242</Paragraphs>
  <Slides>107</Slides>
  <Notes>44</Notes>
  <HiddenSlides>0</HiddenSlides>
  <MMClips>0</MMClips>
  <ScaleCrop>false</ScaleCrop>
  <HeadingPairs>
    <vt:vector size="6" baseType="variant">
      <vt:variant>
        <vt:lpstr>Theme</vt:lpstr>
      </vt:variant>
      <vt:variant>
        <vt:i4>1</vt:i4>
      </vt:variant>
      <vt:variant>
        <vt:lpstr>Embedded OLE Servers</vt:lpstr>
      </vt:variant>
      <vt:variant>
        <vt:i4>5</vt:i4>
      </vt:variant>
      <vt:variant>
        <vt:lpstr>Slide Titles</vt:lpstr>
      </vt:variant>
      <vt:variant>
        <vt:i4>107</vt:i4>
      </vt:variant>
    </vt:vector>
  </HeadingPairs>
  <TitlesOfParts>
    <vt:vector size="113" baseType="lpstr">
      <vt:lpstr>Equity</vt:lpstr>
      <vt:lpstr>Drawing</vt:lpstr>
      <vt:lpstr>Document</vt:lpstr>
      <vt:lpstr>Presentation</vt:lpstr>
      <vt:lpstr>Chart</vt:lpstr>
      <vt:lpstr>Worksheet</vt:lpstr>
      <vt:lpstr>Overview: Response to Intervention   and SLD eligibility process </vt:lpstr>
      <vt:lpstr>What is RTI?</vt:lpstr>
      <vt:lpstr>The Goals of RTI Are:</vt:lpstr>
      <vt:lpstr>Why Do We HAVE To Use RTI?</vt:lpstr>
      <vt:lpstr>Slide 5</vt:lpstr>
      <vt:lpstr>The Illinois State RtI Plan</vt:lpstr>
      <vt:lpstr>New Expectations:</vt:lpstr>
      <vt:lpstr>Slide 8</vt:lpstr>
      <vt:lpstr>BIG IDEAS in RTI:  Core Principles</vt:lpstr>
      <vt:lpstr>  So how do we reach  ALL students? </vt:lpstr>
      <vt:lpstr>RTI: A “Smart” System Structure</vt:lpstr>
      <vt:lpstr>How the Tiers Work</vt:lpstr>
      <vt:lpstr>Slide 13</vt:lpstr>
      <vt:lpstr>Side view of RTI…</vt:lpstr>
      <vt:lpstr>Tier 1: Core Instruction</vt:lpstr>
      <vt:lpstr>RTI Components: Tier I</vt:lpstr>
      <vt:lpstr>TIER 1 -  Documentation General Education: Grade Level Teams</vt:lpstr>
      <vt:lpstr>Regularly Scheduled Grade Level or Academic Team Meetings  ( Including Specialists)</vt:lpstr>
      <vt:lpstr>Why review data by Grade Level or academic team?</vt:lpstr>
      <vt:lpstr>Grade Level Team Meeting: SCREENING Data</vt:lpstr>
      <vt:lpstr>Grade Level Data Meetings</vt:lpstr>
      <vt:lpstr> Team Meeting Agenda:</vt:lpstr>
      <vt:lpstr>Define Tier Cut-Off Scores   &amp; Review Triangle Data  </vt:lpstr>
      <vt:lpstr>“Big Picture” Questions from Screening</vt:lpstr>
      <vt:lpstr>KEY CONCEPT IN RTI </vt:lpstr>
      <vt:lpstr>How to use data to see if more differentiated instruction  is needed in Tier 1</vt:lpstr>
      <vt:lpstr>             Example of a “Core” problem  </vt:lpstr>
      <vt:lpstr>          CBM and data-based decision making</vt:lpstr>
      <vt:lpstr>Slide 29</vt:lpstr>
      <vt:lpstr>Slide 30</vt:lpstr>
      <vt:lpstr>WITH RTI : Schools Use Universal Screening Instead of Referral Driven Practices FOR EARLY IDENTIFICATION  ( NO MORE WAIT TO FAIL)</vt:lpstr>
      <vt:lpstr>Implications of Standards-Based Universal Screening</vt:lpstr>
      <vt:lpstr>One Example: Reading Instruction in 3-Tiers</vt:lpstr>
      <vt:lpstr>Develop a plan for Tier 1 “interventions” for each team</vt:lpstr>
      <vt:lpstr>Create or Update Instruction and  Intervention Plan   </vt:lpstr>
      <vt:lpstr>Instructional Planning Form </vt:lpstr>
      <vt:lpstr>Slide 37</vt:lpstr>
      <vt:lpstr>Slide 38</vt:lpstr>
      <vt:lpstr>Sample IPF: First Grade Tier 1 interventions added</vt:lpstr>
      <vt:lpstr>PLEASE REMEMBER: Tier 2 interventions should only be considered when</vt:lpstr>
      <vt:lpstr>Tier 2: Supplemental Instruction</vt:lpstr>
      <vt:lpstr>RTI Components: Tier 2</vt:lpstr>
      <vt:lpstr>Components of the               Cycle</vt:lpstr>
      <vt:lpstr>Supplemental Curricula &amp; Instruction</vt:lpstr>
      <vt:lpstr>Components of the               Cycle</vt:lpstr>
      <vt:lpstr>TIER III</vt:lpstr>
      <vt:lpstr>TIER III:  Intensive</vt:lpstr>
      <vt:lpstr>Components of the               Cycle</vt:lpstr>
      <vt:lpstr>RTI Components:  Tier 3 Intervention</vt:lpstr>
      <vt:lpstr>Components of the               Cycle</vt:lpstr>
      <vt:lpstr>   </vt:lpstr>
      <vt:lpstr>At what point in time for a student or group of students does academic progress show that tier 2 or tier 3 support  is indicated? </vt:lpstr>
      <vt:lpstr>Develop Decision Rules using Progress Monitoring data</vt:lpstr>
      <vt:lpstr>Progress Monitoring Response to Intervention  Will Allow Teachers to:</vt:lpstr>
      <vt:lpstr>Slide 55</vt:lpstr>
      <vt:lpstr>Linking Screening and Progress Monitoring Assessment Across Tiers</vt:lpstr>
      <vt:lpstr>Possible Outcomes shown in CBM Progress Monitoring</vt:lpstr>
      <vt:lpstr>Data show good growth</vt:lpstr>
      <vt:lpstr>Student Needs more assistance:  Data shows response to follow up</vt:lpstr>
      <vt:lpstr>Student does not  respond to intervention</vt:lpstr>
      <vt:lpstr>Criteria for Evaluating Response to Intervention</vt:lpstr>
      <vt:lpstr>Slide 62</vt:lpstr>
      <vt:lpstr>Slide 63</vt:lpstr>
      <vt:lpstr>Refer for Individual Problem Solving When Tier 2 and 3 standard interventions do not result in expected progress</vt:lpstr>
      <vt:lpstr>Tier 2 and 3 interventions and  standard protocol approach</vt:lpstr>
      <vt:lpstr>Three approaches to RTI Intervention Development and Implementation:</vt:lpstr>
      <vt:lpstr>Individual Problem Solving  ONLY:  Too Much Hypothesizing One At a Time</vt:lpstr>
      <vt:lpstr> Contemporary Model</vt:lpstr>
      <vt:lpstr>Supplemental RTI Process: Goals Met</vt:lpstr>
      <vt:lpstr>Slide 70</vt:lpstr>
      <vt:lpstr>Blending Standard Protocol and Problem Solving Approaches</vt:lpstr>
      <vt:lpstr>New SLD eligibility process 2010-11</vt:lpstr>
      <vt:lpstr>An RtI approach asks different questions:</vt:lpstr>
      <vt:lpstr>Known Problems with our Current Special Ed System</vt:lpstr>
      <vt:lpstr>Learner focused assessment:</vt:lpstr>
      <vt:lpstr>“Learning problems results from a complex interaction  between several factors: Curriculum, Instruction, the Environment and Learner characteristics.”   (Howell, 1993)</vt:lpstr>
      <vt:lpstr>ICEL Domains</vt:lpstr>
      <vt:lpstr>ICEL Domains Continued</vt:lpstr>
      <vt:lpstr>GRAPHIC ORGANIZER: Eligibility Decisions in RtI</vt:lpstr>
      <vt:lpstr>Big Ideas of RtI Entitlement Decisions…</vt:lpstr>
      <vt:lpstr>ISBE Eligibility &amp; Entitlement in an RtI Framework Guidance Document</vt:lpstr>
      <vt:lpstr>SUMMARY: When is a student Eligible for Special Education?</vt:lpstr>
      <vt:lpstr>Primary Considerations</vt:lpstr>
      <vt:lpstr>In an RtI model You use the Data you have Been Collecting for eligibility…</vt:lpstr>
      <vt:lpstr>Parent Involvement </vt:lpstr>
      <vt:lpstr>Parent Involvement</vt:lpstr>
      <vt:lpstr>Establishing Determinant Factors  </vt:lpstr>
      <vt:lpstr>Determinant Factors For  All Disabilities – We must RULE OUT these things: </vt:lpstr>
      <vt:lpstr>To rule out lack of appropriate instruction in reading and math, three key factors are examined: </vt:lpstr>
      <vt:lpstr>Documenting “Appropriate Instruction”: Demonstrating that the curriculum is implemented with integrity  </vt:lpstr>
      <vt:lpstr>Use of Instructional Planning Forms to Document program fidelity</vt:lpstr>
      <vt:lpstr>Instructional Planning Form</vt:lpstr>
      <vt:lpstr> Appropriate Instruction &amp;     Repeated Assessments to document positive student outcomes</vt:lpstr>
      <vt:lpstr>Documenting Interventions</vt:lpstr>
      <vt:lpstr>Factors to Consider In ELL Student Performance</vt:lpstr>
      <vt:lpstr>Additional Factors to Consider In ELL Student Performance</vt:lpstr>
      <vt:lpstr>Additional Considerations For students in  Bilingual Programs  </vt:lpstr>
      <vt:lpstr>Additional Criteria for SLD</vt:lpstr>
      <vt:lpstr>Exclusionary criteria </vt:lpstr>
      <vt:lpstr>Exclusionary Evidence Lack of Progress not PRIMARILY due to :</vt:lpstr>
      <vt:lpstr>Inclusionary Criteria</vt:lpstr>
      <vt:lpstr>Definition of a Learning Disability:  8 areas</vt:lpstr>
      <vt:lpstr>Slide 103</vt:lpstr>
      <vt:lpstr>Student shows SIGNIFICANT discrepancy  when compared to peers</vt:lpstr>
      <vt:lpstr>INSTRUCTIONAL NEED</vt:lpstr>
      <vt:lpstr>GRAPHIC ORGANIZER: Eligibility Decisions in RtI</vt:lpstr>
      <vt:lpstr>Slide 107</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Response to Intervention  SLD eligibility process                NLU Special Education Supervision Class</dc:title>
  <dc:creator>owner</dc:creator>
  <cp:lastModifiedBy>CCSD15</cp:lastModifiedBy>
  <cp:revision>46</cp:revision>
  <dcterms:created xsi:type="dcterms:W3CDTF">2010-11-02T19:51:31Z</dcterms:created>
  <dcterms:modified xsi:type="dcterms:W3CDTF">2012-01-23T16:34:11Z</dcterms:modified>
</cp:coreProperties>
</file>